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85" r:id="rId3"/>
    <p:sldId id="286" r:id="rId5"/>
    <p:sldId id="288" r:id="rId6"/>
    <p:sldId id="496" r:id="rId7"/>
    <p:sldId id="495" r:id="rId8"/>
    <p:sldId id="290" r:id="rId9"/>
    <p:sldId id="291" r:id="rId10"/>
    <p:sldId id="292" r:id="rId11"/>
    <p:sldId id="380" r:id="rId12"/>
    <p:sldId id="381" r:id="rId13"/>
    <p:sldId id="382" r:id="rId14"/>
    <p:sldId id="416" r:id="rId15"/>
    <p:sldId id="537" r:id="rId16"/>
    <p:sldId id="538" r:id="rId17"/>
    <p:sldId id="539" r:id="rId18"/>
    <p:sldId id="540" r:id="rId19"/>
    <p:sldId id="542" r:id="rId20"/>
    <p:sldId id="541" r:id="rId21"/>
    <p:sldId id="543" r:id="rId22"/>
    <p:sldId id="544" r:id="rId23"/>
    <p:sldId id="546" r:id="rId24"/>
    <p:sldId id="412" r:id="rId25"/>
    <p:sldId id="414" r:id="rId26"/>
    <p:sldId id="413" r:id="rId27"/>
    <p:sldId id="415" r:id="rId28"/>
    <p:sldId id="417" r:id="rId29"/>
    <p:sldId id="418" r:id="rId30"/>
    <p:sldId id="375" r:id="rId31"/>
    <p:sldId id="457" r:id="rId32"/>
    <p:sldId id="460" r:id="rId33"/>
    <p:sldId id="461" r:id="rId34"/>
    <p:sldId id="462" r:id="rId35"/>
    <p:sldId id="383" r:id="rId36"/>
    <p:sldId id="458" r:id="rId37"/>
    <p:sldId id="459" r:id="rId38"/>
    <p:sldId id="456" r:id="rId39"/>
    <p:sldId id="388" r:id="rId40"/>
    <p:sldId id="386" r:id="rId41"/>
    <p:sldId id="390" r:id="rId42"/>
    <p:sldId id="389" r:id="rId43"/>
    <p:sldId id="378" r:id="rId44"/>
    <p:sldId id="421" r:id="rId45"/>
    <p:sldId id="391" r:id="rId46"/>
    <p:sldId id="392" r:id="rId47"/>
    <p:sldId id="393" r:id="rId48"/>
    <p:sldId id="394" r:id="rId49"/>
    <p:sldId id="294" r:id="rId50"/>
    <p:sldId id="395" r:id="rId51"/>
    <p:sldId id="422" r:id="rId52"/>
    <p:sldId id="396" r:id="rId53"/>
    <p:sldId id="408" r:id="rId54"/>
    <p:sldId id="409" r:id="rId55"/>
    <p:sldId id="298" r:id="rId56"/>
    <p:sldId id="319" r:id="rId57"/>
    <p:sldId id="487" r:id="rId58"/>
    <p:sldId id="423" r:id="rId59"/>
    <p:sldId id="424" r:id="rId60"/>
    <p:sldId id="425" r:id="rId61"/>
    <p:sldId id="426" r:id="rId62"/>
    <p:sldId id="427" r:id="rId63"/>
    <p:sldId id="428" r:id="rId64"/>
    <p:sldId id="434" r:id="rId65"/>
    <p:sldId id="435" r:id="rId66"/>
    <p:sldId id="437" r:id="rId67"/>
    <p:sldId id="438" r:id="rId68"/>
    <p:sldId id="439" r:id="rId69"/>
    <p:sldId id="440" r:id="rId70"/>
    <p:sldId id="441" r:id="rId71"/>
    <p:sldId id="442" r:id="rId72"/>
    <p:sldId id="443" r:id="rId73"/>
    <p:sldId id="444" r:id="rId74"/>
    <p:sldId id="445" r:id="rId75"/>
    <p:sldId id="446" r:id="rId76"/>
    <p:sldId id="447" r:id="rId77"/>
    <p:sldId id="448" r:id="rId78"/>
    <p:sldId id="475" r:id="rId79"/>
    <p:sldId id="476" r:id="rId80"/>
    <p:sldId id="477" r:id="rId81"/>
    <p:sldId id="449" r:id="rId82"/>
    <p:sldId id="450" r:id="rId83"/>
    <p:sldId id="451" r:id="rId84"/>
    <p:sldId id="452" r:id="rId85"/>
    <p:sldId id="453" r:id="rId86"/>
    <p:sldId id="303" r:id="rId87"/>
    <p:sldId id="295" r:id="rId88"/>
    <p:sldId id="299" r:id="rId89"/>
    <p:sldId id="300" r:id="rId90"/>
    <p:sldId id="490" r:id="rId91"/>
    <p:sldId id="491" r:id="rId92"/>
    <p:sldId id="492" r:id="rId93"/>
    <p:sldId id="504" r:id="rId94"/>
    <p:sldId id="493" r:id="rId95"/>
    <p:sldId id="505" r:id="rId96"/>
    <p:sldId id="489" r:id="rId97"/>
    <p:sldId id="302" r:id="rId98"/>
    <p:sldId id="315" r:id="rId99"/>
    <p:sldId id="317" r:id="rId100"/>
    <p:sldId id="455" r:id="rId101"/>
    <p:sldId id="321" r:id="rId102"/>
    <p:sldId id="466" r:id="rId103"/>
    <p:sldId id="530" r:id="rId104"/>
    <p:sldId id="324" r:id="rId105"/>
    <p:sldId id="369" r:id="rId106"/>
    <p:sldId id="370" r:id="rId107"/>
    <p:sldId id="366" r:id="rId108"/>
    <p:sldId id="508" r:id="rId109"/>
    <p:sldId id="532" r:id="rId110"/>
    <p:sldId id="509" r:id="rId111"/>
    <p:sldId id="507" r:id="rId112"/>
    <p:sldId id="512" r:id="rId113"/>
    <p:sldId id="510" r:id="rId114"/>
    <p:sldId id="511" r:id="rId115"/>
    <p:sldId id="467" r:id="rId116"/>
    <p:sldId id="469" r:id="rId117"/>
    <p:sldId id="470" r:id="rId118"/>
    <p:sldId id="472" r:id="rId119"/>
    <p:sldId id="471" r:id="rId120"/>
    <p:sldId id="473" r:id="rId121"/>
    <p:sldId id="468" r:id="rId122"/>
    <p:sldId id="325" r:id="rId123"/>
    <p:sldId id="478" r:id="rId124"/>
    <p:sldId id="535" r:id="rId125"/>
    <p:sldId id="518" r:id="rId126"/>
    <p:sldId id="517" r:id="rId127"/>
    <p:sldId id="519" r:id="rId128"/>
    <p:sldId id="520" r:id="rId129"/>
    <p:sldId id="521" r:id="rId130"/>
    <p:sldId id="326" r:id="rId131"/>
    <p:sldId id="522" r:id="rId132"/>
    <p:sldId id="479" r:id="rId133"/>
    <p:sldId id="481" r:id="rId134"/>
    <p:sldId id="506" r:id="rId135"/>
    <p:sldId id="514" r:id="rId136"/>
    <p:sldId id="523" r:id="rId137"/>
    <p:sldId id="515" r:id="rId138"/>
    <p:sldId id="533" r:id="rId139"/>
    <p:sldId id="534" r:id="rId140"/>
    <p:sldId id="327" r:id="rId141"/>
    <p:sldId id="368" r:id="rId142"/>
    <p:sldId id="513" r:id="rId143"/>
    <p:sldId id="525" r:id="rId144"/>
    <p:sldId id="328" r:id="rId145"/>
    <p:sldId id="488" r:id="rId146"/>
    <p:sldId id="329" r:id="rId147"/>
    <p:sldId id="336" r:id="rId148"/>
    <p:sldId id="482" r:id="rId149"/>
    <p:sldId id="483" r:id="rId150"/>
    <p:sldId id="484" r:id="rId151"/>
    <p:sldId id="485" r:id="rId152"/>
    <p:sldId id="486" r:id="rId153"/>
    <p:sldId id="465" r:id="rId154"/>
    <p:sldId id="322" r:id="rId155"/>
    <p:sldId id="367" r:id="rId156"/>
    <p:sldId id="497" r:id="rId157"/>
    <p:sldId id="464" r:id="rId158"/>
    <p:sldId id="313" r:id="rId159"/>
    <p:sldId id="314" r:id="rId160"/>
    <p:sldId id="306" r:id="rId161"/>
    <p:sldId id="527" r:id="rId162"/>
    <p:sldId id="528" r:id="rId163"/>
    <p:sldId id="529" r:id="rId164"/>
    <p:sldId id="536" r:id="rId165"/>
    <p:sldId id="498" r:id="rId166"/>
    <p:sldId id="499" r:id="rId167"/>
    <p:sldId id="500" r:id="rId168"/>
    <p:sldId id="310" r:id="rId169"/>
    <p:sldId id="311" r:id="rId170"/>
    <p:sldId id="501" r:id="rId171"/>
    <p:sldId id="502" r:id="rId172"/>
    <p:sldId id="503" r:id="rId173"/>
    <p:sldId id="323" r:id="rId174"/>
    <p:sldId id="332" r:id="rId175"/>
    <p:sldId id="334" r:id="rId176"/>
    <p:sldId id="340" r:id="rId177"/>
    <p:sldId id="351" r:id="rId178"/>
    <p:sldId id="354" r:id="rId179"/>
    <p:sldId id="341" r:id="rId180"/>
    <p:sldId id="356" r:id="rId181"/>
    <p:sldId id="358" r:id="rId182"/>
    <p:sldId id="357" r:id="rId183"/>
    <p:sldId id="359" r:id="rId184"/>
    <p:sldId id="360" r:id="rId185"/>
    <p:sldId id="342" r:id="rId186"/>
    <p:sldId id="345" r:id="rId187"/>
    <p:sldId id="346" r:id="rId188"/>
    <p:sldId id="347" r:id="rId189"/>
    <p:sldId id="348" r:id="rId190"/>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1pPr>
    <a:lvl2pPr marL="4572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2pPr>
    <a:lvl3pPr marL="9144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3pPr>
    <a:lvl4pPr marL="13716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4pPr>
    <a:lvl5pPr marL="1828800" algn="l" rtl="0" fontAlgn="base">
      <a:spcBef>
        <a:spcPct val="0"/>
      </a:spcBef>
      <a:spcAft>
        <a:spcPct val="0"/>
      </a:spcAft>
      <a:defRPr sz="2400" b="1" kern="1200">
        <a:solidFill>
          <a:schemeClr val="tx1"/>
        </a:solidFill>
        <a:latin typeface="Verdana" panose="020B0604030504040204" pitchFamily="34" charset="0"/>
        <a:ea typeface="宋体" panose="02010600030101010101" pitchFamily="2" charset="-122"/>
        <a:cs typeface="+mn-cs"/>
      </a:defRPr>
    </a:lvl5pPr>
    <a:lvl6pPr marL="22860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6pPr>
    <a:lvl7pPr marL="27432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7pPr>
    <a:lvl8pPr marL="32004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8pPr>
    <a:lvl9pPr marL="3657600" algn="l" defTabSz="914400" rtl="0" eaLnBrk="1" latinLnBrk="0" hangingPunct="1">
      <a:defRPr sz="2400" b="1" kern="1200">
        <a:solidFill>
          <a:schemeClr val="tx1"/>
        </a:solidFill>
        <a:latin typeface="Verdana" panose="020B060403050404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333399"/>
    <a:srgbClr val="F84628"/>
    <a:srgbClr val="5F5F5F"/>
    <a:srgbClr val="808080"/>
    <a:srgbClr val="CC0000"/>
    <a:srgbClr val="78A4BC"/>
    <a:srgbClr val="9DBDB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74787" autoAdjust="0"/>
  </p:normalViewPr>
  <p:slideViewPr>
    <p:cSldViewPr>
      <p:cViewPr>
        <p:scale>
          <a:sx n="50" d="100"/>
          <a:sy n="50" d="100"/>
        </p:scale>
        <p:origin x="-1579" y="-134"/>
      </p:cViewPr>
      <p:guideLst>
        <p:guide orient="horz" pos="2121"/>
        <p:guide pos="2838"/>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3" Type="http://schemas.openxmlformats.org/officeDocument/2006/relationships/tableStyles" Target="tableStyles.xml"/><Relationship Id="rId192" Type="http://schemas.openxmlformats.org/officeDocument/2006/relationships/viewProps" Target="viewProps.xml"/><Relationship Id="rId191" Type="http://schemas.openxmlformats.org/officeDocument/2006/relationships/presProps" Target="presProps.xml"/><Relationship Id="rId190" Type="http://schemas.openxmlformats.org/officeDocument/2006/relationships/slide" Target="slides/slide187.xml"/><Relationship Id="rId19" Type="http://schemas.openxmlformats.org/officeDocument/2006/relationships/slide" Target="slides/slide16.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5.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4.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3.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2.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1.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0.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9.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8.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9" Type="http://schemas.openxmlformats.org/officeDocument/2006/relationships/image" Target="../media/image52.wmf"/><Relationship Id="rId8" Type="http://schemas.openxmlformats.org/officeDocument/2006/relationships/image" Target="../media/image51.wmf"/><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0" Type="http://schemas.openxmlformats.org/officeDocument/2006/relationships/image" Target="../media/image61.wmf"/><Relationship Id="rId2" Type="http://schemas.openxmlformats.org/officeDocument/2006/relationships/image" Target="../media/image45.wmf"/><Relationship Id="rId19" Type="http://schemas.openxmlformats.org/officeDocument/2006/relationships/image" Target="../media/image28.wmf"/><Relationship Id="rId18" Type="http://schemas.openxmlformats.org/officeDocument/2006/relationships/image" Target="../media/image27.wmf"/><Relationship Id="rId17" Type="http://schemas.openxmlformats.org/officeDocument/2006/relationships/image" Target="../media/image60.wmf"/><Relationship Id="rId16" Type="http://schemas.openxmlformats.org/officeDocument/2006/relationships/image" Target="../media/image59.wmf"/><Relationship Id="rId15" Type="http://schemas.openxmlformats.org/officeDocument/2006/relationships/image" Target="../media/image58.wmf"/><Relationship Id="rId14" Type="http://schemas.openxmlformats.org/officeDocument/2006/relationships/image" Target="../media/image57.wmf"/><Relationship Id="rId13" Type="http://schemas.openxmlformats.org/officeDocument/2006/relationships/image" Target="../media/image56.wmf"/><Relationship Id="rId12" Type="http://schemas.openxmlformats.org/officeDocument/2006/relationships/image" Target="../media/image55.wmf"/><Relationship Id="rId11" Type="http://schemas.openxmlformats.org/officeDocument/2006/relationships/image" Target="../media/image54.wmf"/><Relationship Id="rId10" Type="http://schemas.openxmlformats.org/officeDocument/2006/relationships/image" Target="../media/image53.wmf"/><Relationship Id="rId1" Type="http://schemas.openxmlformats.org/officeDocument/2006/relationships/image" Target="../media/image44.wmf"/></Relationships>
</file>

<file path=ppt/drawings/_rels/vmlDrawing11.vml.rels><?xml version="1.0" encoding="UTF-8" standalone="yes"?>
<Relationships xmlns="http://schemas.openxmlformats.org/package/2006/relationships"><Relationship Id="rId9" Type="http://schemas.openxmlformats.org/officeDocument/2006/relationships/image" Target="../media/image52.wmf"/><Relationship Id="rId8" Type="http://schemas.openxmlformats.org/officeDocument/2006/relationships/image" Target="../media/image51.wmf"/><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5" Type="http://schemas.openxmlformats.org/officeDocument/2006/relationships/image" Target="../media/image64.wmf"/><Relationship Id="rId14" Type="http://schemas.openxmlformats.org/officeDocument/2006/relationships/image" Target="../media/image63.wmf"/><Relationship Id="rId13" Type="http://schemas.openxmlformats.org/officeDocument/2006/relationships/image" Target="../media/image54.wmf"/><Relationship Id="rId12" Type="http://schemas.openxmlformats.org/officeDocument/2006/relationships/image" Target="../media/image55.wmf"/><Relationship Id="rId11" Type="http://schemas.openxmlformats.org/officeDocument/2006/relationships/image" Target="../media/image53.wmf"/><Relationship Id="rId10" Type="http://schemas.openxmlformats.org/officeDocument/2006/relationships/image" Target="../media/image62.wmf"/><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9" Type="http://schemas.openxmlformats.org/officeDocument/2006/relationships/image" Target="../media/image52.wmf"/><Relationship Id="rId8" Type="http://schemas.openxmlformats.org/officeDocument/2006/relationships/image" Target="../media/image51.wmf"/><Relationship Id="rId7" Type="http://schemas.openxmlformats.org/officeDocument/2006/relationships/image" Target="../media/image50.wmf"/><Relationship Id="rId6" Type="http://schemas.openxmlformats.org/officeDocument/2006/relationships/image" Target="../media/image49.wmf"/><Relationship Id="rId5" Type="http://schemas.openxmlformats.org/officeDocument/2006/relationships/image" Target="../media/image48.wmf"/><Relationship Id="rId4" Type="http://schemas.openxmlformats.org/officeDocument/2006/relationships/image" Target="../media/image47.wmf"/><Relationship Id="rId3" Type="http://schemas.openxmlformats.org/officeDocument/2006/relationships/image" Target="../media/image46.wmf"/><Relationship Id="rId2" Type="http://schemas.openxmlformats.org/officeDocument/2006/relationships/image" Target="../media/image45.wmf"/><Relationship Id="rId15" Type="http://schemas.openxmlformats.org/officeDocument/2006/relationships/image" Target="../media/image67.wmf"/><Relationship Id="rId14" Type="http://schemas.openxmlformats.org/officeDocument/2006/relationships/image" Target="../media/image54.wmf"/><Relationship Id="rId13" Type="http://schemas.openxmlformats.org/officeDocument/2006/relationships/image" Target="../media/image66.wmf"/><Relationship Id="rId12" Type="http://schemas.openxmlformats.org/officeDocument/2006/relationships/image" Target="../media/image55.wmf"/><Relationship Id="rId11" Type="http://schemas.openxmlformats.org/officeDocument/2006/relationships/image" Target="../media/image53.wmf"/><Relationship Id="rId10" Type="http://schemas.openxmlformats.org/officeDocument/2006/relationships/image" Target="../media/image65.wmf"/><Relationship Id="rId1" Type="http://schemas.openxmlformats.org/officeDocument/2006/relationships/image" Target="../media/image44.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image" Target="../media/image48.wmf"/><Relationship Id="rId7" Type="http://schemas.openxmlformats.org/officeDocument/2006/relationships/image" Target="../media/image47.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69.wmf"/><Relationship Id="rId2" Type="http://schemas.openxmlformats.org/officeDocument/2006/relationships/image" Target="../media/image72.wmf"/><Relationship Id="rId18" Type="http://schemas.openxmlformats.org/officeDocument/2006/relationships/image" Target="../media/image75.wmf"/><Relationship Id="rId17" Type="http://schemas.openxmlformats.org/officeDocument/2006/relationships/image" Target="../media/image74.wmf"/><Relationship Id="rId16" Type="http://schemas.openxmlformats.org/officeDocument/2006/relationships/image" Target="../media/image54.wmf"/><Relationship Id="rId15" Type="http://schemas.openxmlformats.org/officeDocument/2006/relationships/image" Target="../media/image73.wmf"/><Relationship Id="rId14" Type="http://schemas.openxmlformats.org/officeDocument/2006/relationships/image" Target="../media/image55.wmf"/><Relationship Id="rId13" Type="http://schemas.openxmlformats.org/officeDocument/2006/relationships/image" Target="../media/image53.wmf"/><Relationship Id="rId12" Type="http://schemas.openxmlformats.org/officeDocument/2006/relationships/image" Target="../media/image52.wmf"/><Relationship Id="rId11" Type="http://schemas.openxmlformats.org/officeDocument/2006/relationships/image" Target="../media/image51.wmf"/><Relationship Id="rId10" Type="http://schemas.openxmlformats.org/officeDocument/2006/relationships/image" Target="../media/image50.wmf"/><Relationship Id="rId1" Type="http://schemas.openxmlformats.org/officeDocument/2006/relationships/image" Target="../media/image71.wmf"/></Relationships>
</file>

<file path=ppt/drawings/_rels/vmlDrawing15.vml.rels><?xml version="1.0" encoding="UTF-8" standalone="yes"?>
<Relationships xmlns="http://schemas.openxmlformats.org/package/2006/relationships"><Relationship Id="rId9" Type="http://schemas.openxmlformats.org/officeDocument/2006/relationships/image" Target="../media/image49.wmf"/><Relationship Id="rId8" Type="http://schemas.openxmlformats.org/officeDocument/2006/relationships/image" Target="../media/image48.wmf"/><Relationship Id="rId7" Type="http://schemas.openxmlformats.org/officeDocument/2006/relationships/image" Target="../media/image47.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 Id="rId3" Type="http://schemas.openxmlformats.org/officeDocument/2006/relationships/image" Target="../media/image69.wmf"/><Relationship Id="rId2" Type="http://schemas.openxmlformats.org/officeDocument/2006/relationships/image" Target="../media/image77.wmf"/><Relationship Id="rId16" Type="http://schemas.openxmlformats.org/officeDocument/2006/relationships/image" Target="../media/image54.wmf"/><Relationship Id="rId15" Type="http://schemas.openxmlformats.org/officeDocument/2006/relationships/image" Target="../media/image78.wmf"/><Relationship Id="rId14" Type="http://schemas.openxmlformats.org/officeDocument/2006/relationships/image" Target="../media/image55.wmf"/><Relationship Id="rId13" Type="http://schemas.openxmlformats.org/officeDocument/2006/relationships/image" Target="../media/image53.wmf"/><Relationship Id="rId12" Type="http://schemas.openxmlformats.org/officeDocument/2006/relationships/image" Target="../media/image52.wmf"/><Relationship Id="rId11" Type="http://schemas.openxmlformats.org/officeDocument/2006/relationships/image" Target="../media/image51.wmf"/><Relationship Id="rId10" Type="http://schemas.openxmlformats.org/officeDocument/2006/relationships/image" Target="../media/image50.wmf"/><Relationship Id="rId1" Type="http://schemas.openxmlformats.org/officeDocument/2006/relationships/image" Target="../media/image76.wmf"/></Relationships>
</file>

<file path=ppt/drawings/_rels/vmlDrawing16.vml.rels><?xml version="1.0" encoding="UTF-8" standalone="yes"?>
<Relationships xmlns="http://schemas.openxmlformats.org/package/2006/relationships"><Relationship Id="rId9" Type="http://schemas.openxmlformats.org/officeDocument/2006/relationships/image" Target="../media/image51.wmf"/><Relationship Id="rId8" Type="http://schemas.openxmlformats.org/officeDocument/2006/relationships/image" Target="../media/image49.wmf"/><Relationship Id="rId7" Type="http://schemas.openxmlformats.org/officeDocument/2006/relationships/image" Target="../media/image48.wmf"/><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4.wmf"/><Relationship Id="rId3" Type="http://schemas.openxmlformats.org/officeDocument/2006/relationships/image" Target="../media/image69.wmf"/><Relationship Id="rId2" Type="http://schemas.openxmlformats.org/officeDocument/2006/relationships/image" Target="../media/image80.wmf"/><Relationship Id="rId14" Type="http://schemas.openxmlformats.org/officeDocument/2006/relationships/image" Target="../media/image54.wmf"/><Relationship Id="rId13" Type="http://schemas.openxmlformats.org/officeDocument/2006/relationships/image" Target="../media/image81.wmf"/><Relationship Id="rId12" Type="http://schemas.openxmlformats.org/officeDocument/2006/relationships/image" Target="../media/image55.wmf"/><Relationship Id="rId11" Type="http://schemas.openxmlformats.org/officeDocument/2006/relationships/image" Target="../media/image53.wmf"/><Relationship Id="rId10" Type="http://schemas.openxmlformats.org/officeDocument/2006/relationships/image" Target="../media/image52.wmf"/><Relationship Id="rId1" Type="http://schemas.openxmlformats.org/officeDocument/2006/relationships/image" Target="../media/image79.wmf"/></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18.vml.rels><?xml version="1.0" encoding="UTF-8" standalone="yes"?>
<Relationships xmlns="http://schemas.openxmlformats.org/package/2006/relationships"><Relationship Id="rId9" Type="http://schemas.openxmlformats.org/officeDocument/2006/relationships/image" Target="../media/image98.wmf"/><Relationship Id="rId8" Type="http://schemas.openxmlformats.org/officeDocument/2006/relationships/image" Target="../media/image97.wmf"/><Relationship Id="rId7" Type="http://schemas.openxmlformats.org/officeDocument/2006/relationships/image" Target="../media/image96.wmf"/><Relationship Id="rId6" Type="http://schemas.openxmlformats.org/officeDocument/2006/relationships/image" Target="../media/image95.wmf"/><Relationship Id="rId5" Type="http://schemas.openxmlformats.org/officeDocument/2006/relationships/image" Target="../media/image94.wmf"/><Relationship Id="rId4" Type="http://schemas.openxmlformats.org/officeDocument/2006/relationships/image" Target="../media/image93.wmf"/><Relationship Id="rId3" Type="http://schemas.openxmlformats.org/officeDocument/2006/relationships/image" Target="../media/image92.wmf"/><Relationship Id="rId2" Type="http://schemas.openxmlformats.org/officeDocument/2006/relationships/image" Target="../media/image91.wmf"/><Relationship Id="rId12" Type="http://schemas.openxmlformats.org/officeDocument/2006/relationships/image" Target="../media/image101.wmf"/><Relationship Id="rId11" Type="http://schemas.openxmlformats.org/officeDocument/2006/relationships/image" Target="../media/image100.wmf"/><Relationship Id="rId10" Type="http://schemas.openxmlformats.org/officeDocument/2006/relationships/image" Target="../media/image99.wmf"/><Relationship Id="rId1" Type="http://schemas.openxmlformats.org/officeDocument/2006/relationships/image" Target="../media/image9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0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19.wmf"/><Relationship Id="rId2" Type="http://schemas.openxmlformats.org/officeDocument/2006/relationships/image" Target="../media/image118.wmf"/><Relationship Id="rId1" Type="http://schemas.openxmlformats.org/officeDocument/2006/relationships/image" Target="../media/image117.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3.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image" Target="../media/image126.wmf"/><Relationship Id="rId1" Type="http://schemas.openxmlformats.org/officeDocument/2006/relationships/image" Target="../media/image12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33.wmf"/><Relationship Id="rId2" Type="http://schemas.openxmlformats.org/officeDocument/2006/relationships/image" Target="../media/image132.wmf"/><Relationship Id="rId1" Type="http://schemas.openxmlformats.org/officeDocument/2006/relationships/image" Target="../media/image131.wmf"/></Relationships>
</file>

<file path=ppt/drawings/_rels/vmlDrawing26.vml.rels><?xml version="1.0" encoding="UTF-8" standalone="yes"?>
<Relationships xmlns="http://schemas.openxmlformats.org/package/2006/relationships"><Relationship Id="rId7" Type="http://schemas.openxmlformats.org/officeDocument/2006/relationships/image" Target="../media/image140.wmf"/><Relationship Id="rId6" Type="http://schemas.openxmlformats.org/officeDocument/2006/relationships/image" Target="../media/image139.wmf"/><Relationship Id="rId5" Type="http://schemas.openxmlformats.org/officeDocument/2006/relationships/image" Target="../media/image138.wmf"/><Relationship Id="rId4" Type="http://schemas.openxmlformats.org/officeDocument/2006/relationships/image" Target="../media/image137.wmf"/><Relationship Id="rId3" Type="http://schemas.openxmlformats.org/officeDocument/2006/relationships/image" Target="../media/image136.wmf"/><Relationship Id="rId2" Type="http://schemas.openxmlformats.org/officeDocument/2006/relationships/image" Target="../media/image135.wmf"/><Relationship Id="rId1" Type="http://schemas.openxmlformats.org/officeDocument/2006/relationships/image" Target="../media/image134.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45.emf"/><Relationship Id="rId1" Type="http://schemas.openxmlformats.org/officeDocument/2006/relationships/image" Target="../media/image144.emf"/></Relationships>
</file>

<file path=ppt/drawings/_rels/vmlDrawing29.vml.rels><?xml version="1.0" encoding="UTF-8" standalone="yes"?>
<Relationships xmlns="http://schemas.openxmlformats.org/package/2006/relationships"><Relationship Id="rId5" Type="http://schemas.openxmlformats.org/officeDocument/2006/relationships/image" Target="../media/image150.wmf"/><Relationship Id="rId4" Type="http://schemas.openxmlformats.org/officeDocument/2006/relationships/image" Target="../media/image149.wmf"/><Relationship Id="rId3" Type="http://schemas.openxmlformats.org/officeDocument/2006/relationships/image" Target="../media/image148.wmf"/><Relationship Id="rId2" Type="http://schemas.openxmlformats.org/officeDocument/2006/relationships/image" Target="../media/image147.wmf"/><Relationship Id="rId1" Type="http://schemas.openxmlformats.org/officeDocument/2006/relationships/image" Target="../media/image146.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5" Type="http://schemas.openxmlformats.org/officeDocument/2006/relationships/image" Target="../media/image155.wmf"/><Relationship Id="rId4" Type="http://schemas.openxmlformats.org/officeDocument/2006/relationships/image" Target="../media/image154.wmf"/><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s>
</file>

<file path=ppt/drawings/_rels/vmlDrawing31.vml.rels><?xml version="1.0" encoding="UTF-8" standalone="yes"?>
<Relationships xmlns="http://schemas.openxmlformats.org/package/2006/relationships"><Relationship Id="rId2" Type="http://schemas.openxmlformats.org/officeDocument/2006/relationships/image" Target="../media/image157.wmf"/><Relationship Id="rId1" Type="http://schemas.openxmlformats.org/officeDocument/2006/relationships/image" Target="../media/image156.wmf"/></Relationships>
</file>

<file path=ppt/drawings/_rels/vmlDrawing32.vml.rels><?xml version="1.0" encoding="UTF-8" standalone="yes"?>
<Relationships xmlns="http://schemas.openxmlformats.org/package/2006/relationships"><Relationship Id="rId4" Type="http://schemas.openxmlformats.org/officeDocument/2006/relationships/image" Target="../media/image161.wmf"/><Relationship Id="rId3" Type="http://schemas.openxmlformats.org/officeDocument/2006/relationships/image" Target="../media/image160.wmf"/><Relationship Id="rId2" Type="http://schemas.openxmlformats.org/officeDocument/2006/relationships/image" Target="../media/image159.wmf"/><Relationship Id="rId1" Type="http://schemas.openxmlformats.org/officeDocument/2006/relationships/image" Target="../media/image158.wmf"/></Relationships>
</file>

<file path=ppt/drawings/_rels/vmlDrawing33.vml.rels><?xml version="1.0" encoding="UTF-8" standalone="yes"?>
<Relationships xmlns="http://schemas.openxmlformats.org/package/2006/relationships"><Relationship Id="rId2" Type="http://schemas.openxmlformats.org/officeDocument/2006/relationships/image" Target="../media/image163.wmf"/><Relationship Id="rId1" Type="http://schemas.openxmlformats.org/officeDocument/2006/relationships/image" Target="../media/image162.wmf"/></Relationships>
</file>

<file path=ppt/drawings/_rels/vmlDrawing34.vml.rels><?xml version="1.0" encoding="UTF-8" standalone="yes"?>
<Relationships xmlns="http://schemas.openxmlformats.org/package/2006/relationships"><Relationship Id="rId3" Type="http://schemas.openxmlformats.org/officeDocument/2006/relationships/image" Target="../media/image166.wmf"/><Relationship Id="rId2" Type="http://schemas.openxmlformats.org/officeDocument/2006/relationships/image" Target="../media/image165.emf"/><Relationship Id="rId1" Type="http://schemas.openxmlformats.org/officeDocument/2006/relationships/image" Target="../media/image164.wmf"/></Relationships>
</file>

<file path=ppt/drawings/_rels/vmlDrawing35.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70.e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71.emf"/></Relationships>
</file>

<file path=ppt/drawings/_rels/vmlDrawing38.vml.rels><?xml version="1.0" encoding="UTF-8" standalone="yes"?>
<Relationships xmlns="http://schemas.openxmlformats.org/package/2006/relationships"><Relationship Id="rId9" Type="http://schemas.openxmlformats.org/officeDocument/2006/relationships/image" Target="../media/image180.wmf"/><Relationship Id="rId8" Type="http://schemas.openxmlformats.org/officeDocument/2006/relationships/image" Target="../media/image179.wmf"/><Relationship Id="rId7" Type="http://schemas.openxmlformats.org/officeDocument/2006/relationships/image" Target="../media/image178.wmf"/><Relationship Id="rId6" Type="http://schemas.openxmlformats.org/officeDocument/2006/relationships/image" Target="../media/image177.wmf"/><Relationship Id="rId5" Type="http://schemas.openxmlformats.org/officeDocument/2006/relationships/image" Target="../media/image176.wmf"/><Relationship Id="rId4" Type="http://schemas.openxmlformats.org/officeDocument/2006/relationships/image" Target="../media/image175.wmf"/><Relationship Id="rId3" Type="http://schemas.openxmlformats.org/officeDocument/2006/relationships/image" Target="../media/image174.wmf"/><Relationship Id="rId20" Type="http://schemas.openxmlformats.org/officeDocument/2006/relationships/image" Target="../media/image191.wmf"/><Relationship Id="rId2" Type="http://schemas.openxmlformats.org/officeDocument/2006/relationships/image" Target="../media/image173.wmf"/><Relationship Id="rId19" Type="http://schemas.openxmlformats.org/officeDocument/2006/relationships/image" Target="../media/image190.wmf"/><Relationship Id="rId18" Type="http://schemas.openxmlformats.org/officeDocument/2006/relationships/image" Target="../media/image189.wmf"/><Relationship Id="rId17" Type="http://schemas.openxmlformats.org/officeDocument/2006/relationships/image" Target="../media/image188.wmf"/><Relationship Id="rId16" Type="http://schemas.openxmlformats.org/officeDocument/2006/relationships/image" Target="../media/image187.wmf"/><Relationship Id="rId15" Type="http://schemas.openxmlformats.org/officeDocument/2006/relationships/image" Target="../media/image186.wmf"/><Relationship Id="rId14" Type="http://schemas.openxmlformats.org/officeDocument/2006/relationships/image" Target="../media/image185.wmf"/><Relationship Id="rId13" Type="http://schemas.openxmlformats.org/officeDocument/2006/relationships/image" Target="../media/image184.wmf"/><Relationship Id="rId12" Type="http://schemas.openxmlformats.org/officeDocument/2006/relationships/image" Target="../media/image183.wmf"/><Relationship Id="rId11" Type="http://schemas.openxmlformats.org/officeDocument/2006/relationships/image" Target="../media/image182.wmf"/><Relationship Id="rId10" Type="http://schemas.openxmlformats.org/officeDocument/2006/relationships/image" Target="../media/image181.wmf"/><Relationship Id="rId1" Type="http://schemas.openxmlformats.org/officeDocument/2006/relationships/image" Target="../media/image172.wmf"/></Relationships>
</file>

<file path=ppt/drawings/_rels/vmlDrawing39.vml.rels><?xml version="1.0" encoding="UTF-8" standalone="yes"?>
<Relationships xmlns="http://schemas.openxmlformats.org/package/2006/relationships"><Relationship Id="rId2" Type="http://schemas.openxmlformats.org/officeDocument/2006/relationships/image" Target="../media/image193.wmf"/><Relationship Id="rId1" Type="http://schemas.openxmlformats.org/officeDocument/2006/relationships/image" Target="../media/image19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95.emf"/></Relationships>
</file>

<file path=ppt/drawings/_rels/vmlDrawing42.vml.rels><?xml version="1.0" encoding="UTF-8" standalone="yes"?>
<Relationships xmlns="http://schemas.openxmlformats.org/package/2006/relationships"><Relationship Id="rId2" Type="http://schemas.openxmlformats.org/officeDocument/2006/relationships/image" Target="../media/image211.wmf"/><Relationship Id="rId1" Type="http://schemas.openxmlformats.org/officeDocument/2006/relationships/image" Target="../media/image210.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212.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213.wmf"/></Relationships>
</file>

<file path=ppt/drawings/_rels/vmlDrawing45.vml.rels><?xml version="1.0" encoding="UTF-8" standalone="yes"?>
<Relationships xmlns="http://schemas.openxmlformats.org/package/2006/relationships"><Relationship Id="rId4" Type="http://schemas.openxmlformats.org/officeDocument/2006/relationships/image" Target="../media/image217.wmf"/><Relationship Id="rId3" Type="http://schemas.openxmlformats.org/officeDocument/2006/relationships/image" Target="../media/image216.wmf"/><Relationship Id="rId2" Type="http://schemas.openxmlformats.org/officeDocument/2006/relationships/image" Target="../media/image215.wmf"/><Relationship Id="rId1" Type="http://schemas.openxmlformats.org/officeDocument/2006/relationships/image" Target="../media/image214.wmf"/></Relationships>
</file>

<file path=ppt/drawings/_rels/vmlDrawing46.vml.rels><?xml version="1.0" encoding="UTF-8" standalone="yes"?>
<Relationships xmlns="http://schemas.openxmlformats.org/package/2006/relationships"><Relationship Id="rId1" Type="http://schemas.openxmlformats.org/officeDocument/2006/relationships/image" Target="../media/image218.emf"/></Relationships>
</file>

<file path=ppt/drawings/_rels/vmlDrawing47.vml.rels><?xml version="1.0" encoding="UTF-8" standalone="yes"?>
<Relationships xmlns="http://schemas.openxmlformats.org/package/2006/relationships"><Relationship Id="rId1" Type="http://schemas.openxmlformats.org/officeDocument/2006/relationships/image" Target="../media/image220.wmf"/></Relationships>
</file>

<file path=ppt/drawings/_rels/vmlDrawing48.vml.rels><?xml version="1.0" encoding="UTF-8" standalone="yes"?>
<Relationships xmlns="http://schemas.openxmlformats.org/package/2006/relationships"><Relationship Id="rId1" Type="http://schemas.openxmlformats.org/officeDocument/2006/relationships/image" Target="../media/image222.wmf"/></Relationships>
</file>

<file path=ppt/drawings/_rels/vmlDrawing49.vml.rels><?xml version="1.0" encoding="UTF-8" standalone="yes"?>
<Relationships xmlns="http://schemas.openxmlformats.org/package/2006/relationships"><Relationship Id="rId1" Type="http://schemas.openxmlformats.org/officeDocument/2006/relationships/image" Target="../media/image22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224.wmf"/></Relationships>
</file>

<file path=ppt/drawings/_rels/vmlDrawing51.vml.rels><?xml version="1.0" encoding="UTF-8" standalone="yes"?>
<Relationships xmlns="http://schemas.openxmlformats.org/package/2006/relationships"><Relationship Id="rId1" Type="http://schemas.openxmlformats.org/officeDocument/2006/relationships/image" Target="../media/image225.wmf"/></Relationships>
</file>

<file path=ppt/drawings/_rels/vmlDrawing52.vml.rels><?xml version="1.0" encoding="UTF-8" standalone="yes"?>
<Relationships xmlns="http://schemas.openxmlformats.org/package/2006/relationships"><Relationship Id="rId1" Type="http://schemas.openxmlformats.org/officeDocument/2006/relationships/image" Target="../media/image227.wmf"/></Relationships>
</file>

<file path=ppt/drawings/_rels/vmlDrawing53.vml.rels><?xml version="1.0" encoding="UTF-8" standalone="yes"?>
<Relationships xmlns="http://schemas.openxmlformats.org/package/2006/relationships"><Relationship Id="rId4" Type="http://schemas.openxmlformats.org/officeDocument/2006/relationships/image" Target="../media/image231.wmf"/><Relationship Id="rId3" Type="http://schemas.openxmlformats.org/officeDocument/2006/relationships/image" Target="../media/image230.wmf"/><Relationship Id="rId2" Type="http://schemas.openxmlformats.org/officeDocument/2006/relationships/image" Target="../media/image229.wmf"/><Relationship Id="rId1" Type="http://schemas.openxmlformats.org/officeDocument/2006/relationships/image" Target="../media/image228.wmf"/></Relationships>
</file>

<file path=ppt/drawings/_rels/vmlDrawing54.vml.rels><?xml version="1.0" encoding="UTF-8" standalone="yes"?>
<Relationships xmlns="http://schemas.openxmlformats.org/package/2006/relationships"><Relationship Id="rId2" Type="http://schemas.openxmlformats.org/officeDocument/2006/relationships/image" Target="../media/image233.wmf"/><Relationship Id="rId1" Type="http://schemas.openxmlformats.org/officeDocument/2006/relationships/image" Target="../media/image232.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36.wmf"/><Relationship Id="rId1" Type="http://schemas.openxmlformats.org/officeDocument/2006/relationships/image" Target="../media/image234.wmf"/></Relationships>
</file>

<file path=ppt/drawings/_rels/vmlDrawing56.vml.rels><?xml version="1.0" encoding="UTF-8" standalone="yes"?>
<Relationships xmlns="http://schemas.openxmlformats.org/package/2006/relationships"><Relationship Id="rId3" Type="http://schemas.openxmlformats.org/officeDocument/2006/relationships/image" Target="../media/image239.wmf"/><Relationship Id="rId2" Type="http://schemas.openxmlformats.org/officeDocument/2006/relationships/image" Target="../media/image238.wmf"/><Relationship Id="rId1" Type="http://schemas.openxmlformats.org/officeDocument/2006/relationships/image" Target="../media/image237.wmf"/></Relationships>
</file>

<file path=ppt/drawings/_rels/vmlDrawing57.vml.rels><?xml version="1.0" encoding="UTF-8" standalone="yes"?>
<Relationships xmlns="http://schemas.openxmlformats.org/package/2006/relationships"><Relationship Id="rId1" Type="http://schemas.openxmlformats.org/officeDocument/2006/relationships/image" Target="../media/image240.wmf"/></Relationships>
</file>

<file path=ppt/drawings/_rels/vmlDrawing58.vml.rels><?xml version="1.0" encoding="UTF-8" standalone="yes"?>
<Relationships xmlns="http://schemas.openxmlformats.org/package/2006/relationships"><Relationship Id="rId1" Type="http://schemas.openxmlformats.org/officeDocument/2006/relationships/image" Target="../media/image241.wmf"/></Relationships>
</file>

<file path=ppt/drawings/_rels/vmlDrawing59.vml.rels><?xml version="1.0" encoding="UTF-8" standalone="yes"?>
<Relationships xmlns="http://schemas.openxmlformats.org/package/2006/relationships"><Relationship Id="rId2" Type="http://schemas.openxmlformats.org/officeDocument/2006/relationships/image" Target="../media/image243.wmf"/><Relationship Id="rId1" Type="http://schemas.openxmlformats.org/officeDocument/2006/relationships/image" Target="../media/image242.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60.vml.rels><?xml version="1.0" encoding="UTF-8" standalone="yes"?>
<Relationships xmlns="http://schemas.openxmlformats.org/package/2006/relationships"><Relationship Id="rId2" Type="http://schemas.openxmlformats.org/officeDocument/2006/relationships/image" Target="../media/image245.wmf"/><Relationship Id="rId1" Type="http://schemas.openxmlformats.org/officeDocument/2006/relationships/image" Target="../media/image244.emf"/></Relationships>
</file>

<file path=ppt/drawings/_rels/vmlDrawing61.vml.rels><?xml version="1.0" encoding="UTF-8" standalone="yes"?>
<Relationships xmlns="http://schemas.openxmlformats.org/package/2006/relationships"><Relationship Id="rId4" Type="http://schemas.openxmlformats.org/officeDocument/2006/relationships/image" Target="../media/image249.wmf"/><Relationship Id="rId3" Type="http://schemas.openxmlformats.org/officeDocument/2006/relationships/image" Target="../media/image248.wmf"/><Relationship Id="rId2" Type="http://schemas.openxmlformats.org/officeDocument/2006/relationships/image" Target="../media/image247.wmf"/><Relationship Id="rId1" Type="http://schemas.openxmlformats.org/officeDocument/2006/relationships/image" Target="../media/image246.wmf"/></Relationships>
</file>

<file path=ppt/drawings/_rels/vmlDrawing62.vml.rels><?xml version="1.0" encoding="UTF-8" standalone="yes"?>
<Relationships xmlns="http://schemas.openxmlformats.org/package/2006/relationships"><Relationship Id="rId1" Type="http://schemas.openxmlformats.org/officeDocument/2006/relationships/image" Target="../media/image250.wmf"/></Relationships>
</file>

<file path=ppt/drawings/_rels/vmlDrawing63.vml.rels><?xml version="1.0" encoding="UTF-8" standalone="yes"?>
<Relationships xmlns="http://schemas.openxmlformats.org/package/2006/relationships"><Relationship Id="rId1" Type="http://schemas.openxmlformats.org/officeDocument/2006/relationships/image" Target="../media/image254.wmf"/></Relationships>
</file>

<file path=ppt/drawings/_rels/vmlDrawing64.vml.rels><?xml version="1.0" encoding="UTF-8" standalone="yes"?>
<Relationships xmlns="http://schemas.openxmlformats.org/package/2006/relationships"><Relationship Id="rId2" Type="http://schemas.openxmlformats.org/officeDocument/2006/relationships/image" Target="../media/image257.wmf"/><Relationship Id="rId1" Type="http://schemas.openxmlformats.org/officeDocument/2006/relationships/image" Target="../media/image256.wmf"/></Relationships>
</file>

<file path=ppt/drawings/_rels/vmlDrawing65.vml.rels><?xml version="1.0" encoding="UTF-8" standalone="yes"?>
<Relationships xmlns="http://schemas.openxmlformats.org/package/2006/relationships"><Relationship Id="rId1" Type="http://schemas.openxmlformats.org/officeDocument/2006/relationships/image" Target="../media/image260.wmf"/></Relationships>
</file>

<file path=ppt/drawings/_rels/vmlDrawing7.vml.rels><?xml version="1.0" encoding="UTF-8" standalone="yes"?>
<Relationships xmlns="http://schemas.openxmlformats.org/package/2006/relationships"><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8.vml.rels><?xml version="1.0" encoding="UTF-8" standalone="yes"?>
<Relationships xmlns="http://schemas.openxmlformats.org/package/2006/relationships"><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s>
</file>

<file path=ppt/drawings/_rels/vmlDrawing9.vml.rels><?xml version="1.0" encoding="UTF-8" standalone="yes"?>
<Relationships xmlns="http://schemas.openxmlformats.org/package/2006/relationships"><Relationship Id="rId9" Type="http://schemas.openxmlformats.org/officeDocument/2006/relationships/image" Target="../media/image31.wmf"/><Relationship Id="rId8" Type="http://schemas.openxmlformats.org/officeDocument/2006/relationships/image" Target="../media/image30.wmf"/><Relationship Id="rId7" Type="http://schemas.openxmlformats.org/officeDocument/2006/relationships/image" Target="../media/image29.wmf"/><Relationship Id="rId6" Type="http://schemas.openxmlformats.org/officeDocument/2006/relationships/image" Target="../media/image28.wmf"/><Relationship Id="rId5" Type="http://schemas.openxmlformats.org/officeDocument/2006/relationships/image" Target="../media/image27.wmf"/><Relationship Id="rId4" Type="http://schemas.openxmlformats.org/officeDocument/2006/relationships/image" Target="../media/image26.wmf"/><Relationship Id="rId3" Type="http://schemas.openxmlformats.org/officeDocument/2006/relationships/image" Target="../media/image25.wmf"/><Relationship Id="rId21" Type="http://schemas.openxmlformats.org/officeDocument/2006/relationships/image" Target="../media/image43.wmf"/><Relationship Id="rId20" Type="http://schemas.openxmlformats.org/officeDocument/2006/relationships/image" Target="../media/image42.wmf"/><Relationship Id="rId2" Type="http://schemas.openxmlformats.org/officeDocument/2006/relationships/image" Target="../media/image24.wmf"/><Relationship Id="rId19" Type="http://schemas.openxmlformats.org/officeDocument/2006/relationships/image" Target="../media/image41.wmf"/><Relationship Id="rId18" Type="http://schemas.openxmlformats.org/officeDocument/2006/relationships/image" Target="../media/image40.wmf"/><Relationship Id="rId17" Type="http://schemas.openxmlformats.org/officeDocument/2006/relationships/image" Target="../media/image39.wmf"/><Relationship Id="rId16" Type="http://schemas.openxmlformats.org/officeDocument/2006/relationships/image" Target="../media/image38.wmf"/><Relationship Id="rId15" Type="http://schemas.openxmlformats.org/officeDocument/2006/relationships/image" Target="../media/image37.wmf"/><Relationship Id="rId14" Type="http://schemas.openxmlformats.org/officeDocument/2006/relationships/image" Target="../media/image36.wmf"/><Relationship Id="rId13" Type="http://schemas.openxmlformats.org/officeDocument/2006/relationships/image" Target="../media/image35.wmf"/><Relationship Id="rId12" Type="http://schemas.openxmlformats.org/officeDocument/2006/relationships/image" Target="../media/image34.wmf"/><Relationship Id="rId11" Type="http://schemas.openxmlformats.org/officeDocument/2006/relationships/image" Target="../media/image33.wmf"/><Relationship Id="rId10" Type="http://schemas.openxmlformats.org/officeDocument/2006/relationships/image" Target="../media/image32.wmf"/><Relationship Id="rId1" Type="http://schemas.openxmlformats.org/officeDocument/2006/relationships/image" Target="../media/image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200" b="0">
                <a:latin typeface="Arial" panose="020B0604020202020204" pitchFamily="34"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200" b="0">
                <a:latin typeface="Arial" panose="020B0604020202020204" pitchFamily="34" charset="0"/>
                <a:ea typeface="+mn-ea"/>
              </a:defRPr>
            </a:lvl1pPr>
          </a:lstStyle>
          <a:p>
            <a:pPr>
              <a:defRPr/>
            </a:pPr>
            <a:endParaRPr lang="en-US" altLang="zh-CN"/>
          </a:p>
        </p:txBody>
      </p:sp>
      <p:sp>
        <p:nvSpPr>
          <p:cNvPr id="911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spcBef>
                <a:spcPct val="0"/>
              </a:spcBef>
              <a:buClrTx/>
              <a:buFontTx/>
              <a:buNone/>
              <a:defRPr sz="1200" b="0">
                <a:latin typeface="Arial" panose="020B0604020202020204" pitchFamily="34"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a:spcBef>
                <a:spcPct val="0"/>
              </a:spcBef>
              <a:buClrTx/>
              <a:buFontTx/>
              <a:buNone/>
              <a:defRPr sz="1200" b="0">
                <a:latin typeface="Arial" panose="020B0604020202020204" pitchFamily="34" charset="0"/>
                <a:ea typeface="+mn-ea"/>
              </a:defRPr>
            </a:lvl1pPr>
          </a:lstStyle>
          <a:p>
            <a:pPr>
              <a:defRPr/>
            </a:pPr>
            <a:fld id="{B9C44150-843C-4CFB-A96A-E697FDA72FA0}" type="slidenum">
              <a:rPr lang="zh-CN" altLang="en-US"/>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6.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8.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F5A5D1E1-A4CA-470D-A937-58AAEB97DD0C}" type="slidenum">
              <a:rPr lang="zh-CN" altLang="en-US" smtClean="0">
                <a:latin typeface="Arial" panose="020B0604020202020204" pitchFamily="34" charset="0"/>
              </a:rPr>
            </a:fld>
            <a:endParaRPr lang="en-US" altLang="zh-CN" smtClean="0">
              <a:latin typeface="Arial" panose="020B0604020202020204" pitchFamily="34" charset="0"/>
            </a:endParaRPr>
          </a:p>
        </p:txBody>
      </p:sp>
      <p:sp>
        <p:nvSpPr>
          <p:cNvPr id="92163" name="Rectangle 2"/>
          <p:cNvSpPr>
            <a:spLocks noGrp="1" noRot="1" noChangeAspect="1" noChangeArrowheads="1" noTextEdit="1"/>
          </p:cNvSpPr>
          <p:nvPr>
            <p:ph type="sldImg"/>
          </p:nvPr>
        </p:nvSpPr>
        <p:spPr/>
      </p:sp>
      <p:sp>
        <p:nvSpPr>
          <p:cNvPr id="92164" name="Rectangle 3"/>
          <p:cNvSpPr>
            <a:spLocks noGrp="1" noChangeArrowheads="1"/>
          </p:cNvSpPr>
          <p:nvPr>
            <p:ph type="body" idx="1"/>
          </p:nvPr>
        </p:nvSpPr>
        <p:spPr>
          <a:noFill/>
        </p:spPr>
        <p:txBody>
          <a:bodyPr/>
          <a:lstStyle/>
          <a:p>
            <a:pPr eaLnBrk="1" hangingPunct="1"/>
            <a:endParaRPr lang="zh-CN" altLang="en-US" smtClean="0">
              <a:latin typeface="Arial" panose="020B060402020202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anose="020B0604020202020204" pitchFamily="34" charset="0"/>
                <a:ea typeface="+mn-ea"/>
                <a:cs typeface="+mn-cs"/>
              </a:rPr>
              <a:t>振幅和频率这两个物理属性外，声音还有若干感知特性，它们是人对声音的主观反应。声音的感知特性主要有音调、响度和音色，称之为声音的三要素</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a:t>
            </a:r>
            <a:r>
              <a:rPr lang="en-US" altLang="zh-CN" baseline="-25000" dirty="0" smtClean="0"/>
              <a:t>i</a:t>
            </a:r>
            <a:r>
              <a:rPr lang="el-GR" altLang="zh-CN" dirty="0" smtClean="0"/>
              <a:t>Δ</a:t>
            </a:r>
            <a:r>
              <a:rPr lang="zh-CN" altLang="en-US" dirty="0" smtClean="0"/>
              <a:t>为输入信号落在每个小区间内的概率，这些概率在所有区间内求和，值为</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ea typeface="宋体" panose="02010600030101010101" pitchFamily="2" charset="-122"/>
              </a:rPr>
              <a:t>为了对不同的信号强度保持信号量噪比恒定，在理论上要求压缩特性具有对数特性。但是，该式不符合因果律，不能物理实现，因为当输入</a:t>
            </a:r>
            <a:r>
              <a:rPr lang="en-US" altLang="zh-CN" i="1" dirty="0" smtClean="0">
                <a:ea typeface="宋体" panose="02010600030101010101" pitchFamily="2" charset="-122"/>
              </a:rPr>
              <a:t>x </a:t>
            </a:r>
            <a:r>
              <a:rPr lang="zh-CN" altLang="en-US" dirty="0" smtClean="0">
                <a:ea typeface="宋体" panose="02010600030101010101" pitchFamily="2" charset="-122"/>
              </a:rPr>
              <a:t>＝</a:t>
            </a:r>
            <a:r>
              <a:rPr lang="en-US" altLang="zh-CN" dirty="0" smtClean="0">
                <a:ea typeface="宋体" panose="02010600030101010101" pitchFamily="2" charset="-122"/>
              </a:rPr>
              <a:t>0</a:t>
            </a:r>
            <a:r>
              <a:rPr lang="zh-CN" altLang="en-US" dirty="0" smtClean="0">
                <a:ea typeface="宋体" panose="02010600030101010101" pitchFamily="2" charset="-122"/>
              </a:rPr>
              <a:t>时，输出</a:t>
            </a:r>
            <a:r>
              <a:rPr lang="en-US" altLang="zh-CN" i="1" dirty="0" smtClean="0">
                <a:ea typeface="宋体" panose="02010600030101010101" pitchFamily="2" charset="-122"/>
              </a:rPr>
              <a:t>y </a:t>
            </a:r>
            <a:r>
              <a:rPr lang="zh-CN" altLang="en-US" dirty="0" smtClean="0">
                <a:ea typeface="宋体" panose="02010600030101010101" pitchFamily="2" charset="-122"/>
              </a:rPr>
              <a:t>＝</a:t>
            </a:r>
            <a:r>
              <a:rPr lang="en-US" altLang="zh-CN" dirty="0" smtClean="0">
                <a:ea typeface="宋体" panose="02010600030101010101" pitchFamily="2" charset="-122"/>
              </a:rPr>
              <a:t>- </a:t>
            </a:r>
            <a:r>
              <a:rPr lang="en-US" altLang="zh-CN" dirty="0" smtClean="0">
                <a:ea typeface="宋体" panose="02010600030101010101" pitchFamily="2" charset="-122"/>
                <a:sym typeface="Symbol" panose="05050102010706020507" pitchFamily="18" charset="2"/>
              </a:rPr>
              <a:t></a:t>
            </a:r>
            <a:r>
              <a:rPr lang="zh-CN" altLang="en-US" dirty="0" smtClean="0">
                <a:ea typeface="宋体" panose="02010600030101010101" pitchFamily="2" charset="-122"/>
              </a:rPr>
              <a:t>，其曲线和压扩特性的曲线不同。所以，在实用中这个理想压缩特性的具体形式，按照不同情况，还要作适当修正，使当</a:t>
            </a:r>
            <a:r>
              <a:rPr lang="en-US" altLang="zh-CN" i="1" dirty="0" smtClean="0">
                <a:ea typeface="宋体" panose="02010600030101010101" pitchFamily="2" charset="-122"/>
              </a:rPr>
              <a:t>x</a:t>
            </a:r>
            <a:r>
              <a:rPr lang="zh-CN" altLang="en-US" dirty="0" smtClean="0">
                <a:ea typeface="宋体" panose="02010600030101010101" pitchFamily="2" charset="-122"/>
              </a:rPr>
              <a:t>＝</a:t>
            </a:r>
            <a:r>
              <a:rPr lang="en-US" altLang="zh-CN" dirty="0" smtClean="0">
                <a:ea typeface="宋体" panose="02010600030101010101" pitchFamily="2" charset="-122"/>
              </a:rPr>
              <a:t>0</a:t>
            </a:r>
            <a:r>
              <a:rPr lang="zh-CN" altLang="en-US" dirty="0" smtClean="0">
                <a:ea typeface="宋体" panose="02010600030101010101" pitchFamily="2" charset="-122"/>
              </a:rPr>
              <a:t>时，</a:t>
            </a:r>
            <a:r>
              <a:rPr lang="en-US" altLang="zh-CN" i="1" dirty="0" smtClean="0">
                <a:ea typeface="宋体" panose="02010600030101010101" pitchFamily="2" charset="-122"/>
              </a:rPr>
              <a:t>y</a:t>
            </a:r>
            <a:r>
              <a:rPr lang="zh-CN" altLang="en-US" dirty="0" smtClean="0">
                <a:ea typeface="宋体" panose="02010600030101010101" pitchFamily="2" charset="-122"/>
              </a:rPr>
              <a:t>＝</a:t>
            </a:r>
            <a:r>
              <a:rPr lang="en-US" altLang="zh-CN" dirty="0" smtClean="0">
                <a:ea typeface="宋体" panose="02010600030101010101" pitchFamily="2" charset="-122"/>
              </a:rPr>
              <a:t>0</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zh-CN" altLang="en-US" sz="1200" b="1" dirty="0" smtClean="0">
                <a:latin typeface="Times New Roman" panose="02020603050405020304" pitchFamily="18" charset="0"/>
                <a:ea typeface="隶书" panose="02010509060101010101" pitchFamily="49" charset="-122"/>
              </a:rPr>
              <a:t>利用数字电路形成若干折线段，并用这些</a:t>
            </a:r>
            <a:r>
              <a:rPr kumimoji="0" lang="zh-CN" altLang="en-US" sz="1200" b="1" dirty="0" smtClean="0">
                <a:solidFill>
                  <a:srgbClr val="FF3300"/>
                </a:solidFill>
                <a:latin typeface="Times New Roman" panose="02020603050405020304" pitchFamily="18" charset="0"/>
                <a:ea typeface="隶书" panose="02010509060101010101" pitchFamily="49" charset="-122"/>
              </a:rPr>
              <a:t>折线来近似</a:t>
            </a:r>
            <a:r>
              <a:rPr kumimoji="0" lang="zh-CN" altLang="en-US" sz="1200" b="1" dirty="0" smtClean="0">
                <a:latin typeface="Times New Roman" panose="02020603050405020304" pitchFamily="18" charset="0"/>
                <a:ea typeface="隶书" panose="02010509060101010101" pitchFamily="49" charset="-122"/>
              </a:rPr>
              <a:t>对数的</a:t>
            </a:r>
            <a:r>
              <a:rPr kumimoji="0" lang="zh-CN" altLang="en-US" sz="1100" b="1" dirty="0" smtClean="0">
                <a:latin typeface="Times New Roman" panose="02020603050405020304" pitchFamily="18" charset="0"/>
                <a:ea typeface="隶书" panose="02010509060101010101" pitchFamily="49" charset="-122"/>
              </a:rPr>
              <a:t>（</a:t>
            </a:r>
            <a:r>
              <a:rPr kumimoji="0" lang="en-US" altLang="zh-CN" sz="1200" b="1" i="1" dirty="0" smtClean="0">
                <a:solidFill>
                  <a:srgbClr val="FF0000"/>
                </a:solidFill>
                <a:effectLst>
                  <a:outerShdw blurRad="38100" dist="38100" dir="2700000" algn="tl">
                    <a:srgbClr val="000000"/>
                  </a:outerShdw>
                </a:effectLst>
                <a:latin typeface="Times New Roman" panose="02020603050405020304" pitchFamily="18" charset="0"/>
                <a:ea typeface="隶书" panose="02010509060101010101" pitchFamily="49" charset="-122"/>
              </a:rPr>
              <a:t>A</a:t>
            </a:r>
            <a:r>
              <a:rPr kumimoji="0" lang="en-US" altLang="zh-CN" sz="1100" b="1" dirty="0" smtClean="0">
                <a:solidFill>
                  <a:srgbClr val="FF0000"/>
                </a:solidFill>
                <a:latin typeface="Times New Roman" panose="02020603050405020304" pitchFamily="18" charset="0"/>
                <a:ea typeface="隶书" panose="02010509060101010101" pitchFamily="49" charset="-122"/>
              </a:rPr>
              <a:t> </a:t>
            </a:r>
            <a:r>
              <a:rPr kumimoji="0" lang="zh-CN" altLang="en-US" sz="1200" b="1" dirty="0" smtClean="0">
                <a:latin typeface="Times New Roman" panose="02020603050405020304" pitchFamily="18" charset="0"/>
                <a:ea typeface="隶书" panose="02010509060101010101" pitchFamily="49" charset="-122"/>
              </a:rPr>
              <a:t>律或</a:t>
            </a:r>
            <a:r>
              <a:rPr kumimoji="0" lang="en-US" altLang="zh-CN" sz="1400" b="1" i="1" dirty="0" smtClean="0">
                <a:solidFill>
                  <a:srgbClr val="FF0000"/>
                </a:solidFill>
                <a:effectLst>
                  <a:outerShdw blurRad="38100" dist="38100" dir="2700000" algn="tl">
                    <a:srgbClr val="000000"/>
                  </a:outerShdw>
                </a:effectLst>
                <a:latin typeface="Times New Roman" panose="02020603050405020304" pitchFamily="18" charset="0"/>
                <a:ea typeface="隶书" panose="02010509060101010101" pitchFamily="49" charset="-122"/>
              </a:rPr>
              <a:t>μ</a:t>
            </a:r>
            <a:r>
              <a:rPr kumimoji="0" lang="zh-CN" altLang="en-US" sz="1200" b="1" dirty="0" smtClean="0">
                <a:latin typeface="Times New Roman" panose="02020603050405020304" pitchFamily="18" charset="0"/>
                <a:ea typeface="隶书" panose="02010509060101010101" pitchFamily="49" charset="-122"/>
              </a:rPr>
              <a:t>律</a:t>
            </a:r>
            <a:r>
              <a:rPr kumimoji="0" lang="zh-CN" altLang="en-US" sz="1100" b="1" dirty="0" smtClean="0">
                <a:latin typeface="Times New Roman" panose="02020603050405020304" pitchFamily="18" charset="0"/>
                <a:ea typeface="隶书" panose="02010509060101010101" pitchFamily="49" charset="-122"/>
              </a:rPr>
              <a:t>）</a:t>
            </a:r>
            <a:r>
              <a:rPr kumimoji="0" lang="zh-CN" altLang="en-US" sz="1200" b="1" dirty="0" smtClean="0">
                <a:latin typeface="Times New Roman" panose="02020603050405020304" pitchFamily="18" charset="0"/>
                <a:ea typeface="隶书" panose="02010509060101010101" pitchFamily="49" charset="-122"/>
              </a:rPr>
              <a:t>压扩特性</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Arial" panose="020B0604020202020204" pitchFamily="34" charset="0"/>
                <a:ea typeface="+mn-ea"/>
                <a:cs typeface="+mn-cs"/>
              </a:rPr>
              <a:t>10101001</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a:t>
            </a:r>
            <a:r>
              <a:rPr lang="en-US" altLang="zh-CN" dirty="0" smtClean="0"/>
              <a:t>1</a:t>
            </a:r>
            <a:r>
              <a:rPr lang="zh-CN" altLang="en-US" dirty="0" smtClean="0"/>
              <a:t>加。表示或非门，即（</a:t>
            </a:r>
            <a:r>
              <a:rPr lang="en-US" altLang="zh-CN" dirty="0" smtClean="0"/>
              <a:t>A+B</a:t>
            </a:r>
            <a:r>
              <a:rPr lang="zh-CN" altLang="en-US" dirty="0" smtClean="0"/>
              <a:t>）的非</a:t>
            </a:r>
            <a:r>
              <a:rPr lang="en-US" altLang="zh-CN" dirty="0" smtClean="0"/>
              <a:t>=A</a:t>
            </a:r>
            <a:r>
              <a:rPr lang="zh-CN" altLang="en-US" dirty="0" smtClean="0"/>
              <a:t>非*</a:t>
            </a:r>
            <a:r>
              <a:rPr lang="en-US" altLang="zh-CN" dirty="0" smtClean="0"/>
              <a:t>B</a:t>
            </a:r>
            <a:r>
              <a:rPr lang="zh-CN" altLang="en-US" dirty="0" smtClean="0"/>
              <a:t>非</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p:sp>
      <p:sp>
        <p:nvSpPr>
          <p:cNvPr id="96259" name="备注占位符 2"/>
          <p:cNvSpPr>
            <a:spLocks noGrp="1"/>
          </p:cNvSpPr>
          <p:nvPr>
            <p:ph type="body" idx="1"/>
          </p:nvPr>
        </p:nvSpPr>
        <p:spPr>
          <a:noFill/>
        </p:spPr>
        <p:txBody>
          <a:bodyPr/>
          <a:lstStyle/>
          <a:p>
            <a:r>
              <a:rPr lang="en-US" altLang="zh-CN" dirty="0" smtClean="0">
                <a:latin typeface="Times New Roman" panose="02020603050405020304" pitchFamily="18" charset="0"/>
                <a:cs typeface="Times New Roman" panose="02020603050405020304" pitchFamily="18" charset="0"/>
              </a:rPr>
              <a:t>44.1</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1000</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16</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2</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60</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3.5/8=37044000B≈35.33</a:t>
            </a:r>
            <a:r>
              <a:rPr lang="zh-CN" altLang="en-US" dirty="0" smtClean="0">
                <a:latin typeface="Times New Roman" panose="02020603050405020304" pitchFamily="18" charset="0"/>
                <a:cs typeface="Times New Roman" panose="02020603050405020304" pitchFamily="18" charset="0"/>
              </a:rPr>
              <a:t> </a:t>
            </a:r>
            <a:r>
              <a:rPr lang="en-US" altLang="zh-CN" dirty="0" smtClean="0">
                <a:latin typeface="Times New Roman" panose="02020603050405020304" pitchFamily="18" charset="0"/>
                <a:cs typeface="Times New Roman" panose="02020603050405020304" pitchFamily="18" charset="0"/>
              </a:rPr>
              <a:t>MB</a:t>
            </a:r>
            <a:endParaRPr lang="en-US" altLang="zh-CN" dirty="0" smtClean="0">
              <a:latin typeface="Times New Roman" panose="02020603050405020304" pitchFamily="18" charset="0"/>
              <a:cs typeface="Times New Roman" panose="02020603050405020304" pitchFamily="18" charset="0"/>
            </a:endParaRPr>
          </a:p>
          <a:p>
            <a:r>
              <a:rPr lang="zh-CN" altLang="en-US" dirty="0" smtClean="0">
                <a:latin typeface="Arial" panose="020B0604020202020204" pitchFamily="34" charset="0"/>
                <a:cs typeface="Times New Roman" panose="02020603050405020304" pitchFamily="18" charset="0"/>
              </a:rPr>
              <a:t>可以几乎无失真地播出频率高达</a:t>
            </a:r>
            <a:r>
              <a:rPr lang="en-US" altLang="zh-CN" dirty="0" smtClean="0">
                <a:latin typeface="Arial" panose="020B0604020202020204" pitchFamily="34" charset="0"/>
                <a:cs typeface="Times New Roman" panose="02020603050405020304" pitchFamily="18" charset="0"/>
              </a:rPr>
              <a:t>22KHz</a:t>
            </a:r>
            <a:r>
              <a:rPr lang="zh-CN" altLang="en-US" dirty="0" smtClean="0">
                <a:latin typeface="Arial" panose="020B0604020202020204" pitchFamily="34" charset="0"/>
                <a:cs typeface="Times New Roman" panose="02020603050405020304" pitchFamily="18" charset="0"/>
              </a:rPr>
              <a:t>的声音，这也是人耳所能听到的最高声音频率</a:t>
            </a:r>
            <a:endParaRPr lang="zh-CN" altLang="en-US" dirty="0" smtClean="0">
              <a:latin typeface="Arial" panose="020B0604020202020204" pitchFamily="34" charset="0"/>
              <a:cs typeface="Times New Roman" panose="02020603050405020304" pitchFamily="18" charset="0"/>
            </a:endParaRPr>
          </a:p>
        </p:txBody>
      </p:sp>
      <p:sp>
        <p:nvSpPr>
          <p:cNvPr id="90116" name="灯片编号占位符 3"/>
          <p:cNvSpPr>
            <a:spLocks noGrp="1"/>
          </p:cNvSpPr>
          <p:nvPr>
            <p:ph type="sldNum" sz="quarter" idx="5"/>
          </p:nvPr>
        </p:nvSpPr>
        <p:spPr/>
        <p:txBody>
          <a:bodyPr/>
          <a:lstStyle/>
          <a:p>
            <a:pPr>
              <a:defRPr/>
            </a:pPr>
            <a:fld id="{77CDAD94-852C-4543-BDDD-E3943E18D456}"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anose="020B0604020202020204" pitchFamily="34" charset="0"/>
                <a:ea typeface="+mn-ea"/>
                <a:cs typeface="+mn-cs"/>
              </a:rPr>
              <a:t>什么是编码？</a:t>
            </a:r>
            <a:endParaRPr lang="zh-CN" altLang="zh-CN" sz="1200" kern="1200" dirty="0" smtClean="0">
              <a:solidFill>
                <a:schemeClr val="tx1"/>
              </a:solidFill>
              <a:latin typeface="Arial" panose="020B0604020202020204" pitchFamily="34" charset="0"/>
              <a:ea typeface="+mn-ea"/>
              <a:cs typeface="+mn-cs"/>
            </a:endParaRPr>
          </a:p>
          <a:p>
            <a:r>
              <a:rPr lang="zh-CN" altLang="zh-CN" sz="1200" kern="1200" dirty="0" smtClean="0">
                <a:solidFill>
                  <a:schemeClr val="tx1"/>
                </a:solidFill>
                <a:latin typeface="Arial" panose="020B0604020202020204" pitchFamily="34" charset="0"/>
                <a:ea typeface="+mn-ea"/>
                <a:cs typeface="+mn-cs"/>
              </a:rPr>
              <a:t>按一定的格式把离散的量化数值加以记录</a:t>
            </a:r>
            <a:r>
              <a:rPr lang="en-US" altLang="zh-CN" sz="1200" kern="1200" dirty="0" smtClean="0">
                <a:solidFill>
                  <a:schemeClr val="tx1"/>
                </a:solidFill>
                <a:latin typeface="Arial" panose="020B0604020202020204" pitchFamily="34" charset="0"/>
                <a:ea typeface="+mn-ea"/>
                <a:cs typeface="+mn-cs"/>
              </a:rPr>
              <a:t>,</a:t>
            </a:r>
            <a:r>
              <a:rPr lang="zh-CN" altLang="zh-CN" sz="1200" kern="1200" dirty="0" smtClean="0">
                <a:solidFill>
                  <a:schemeClr val="tx1"/>
                </a:solidFill>
                <a:latin typeface="Arial" panose="020B0604020202020204" pitchFamily="34" charset="0"/>
                <a:ea typeface="+mn-ea"/>
                <a:cs typeface="+mn-cs"/>
              </a:rPr>
              <a:t>即将量化后的信号转换成一个二进制编码组输出；并在有用的数据中加入一些用于同步</a:t>
            </a:r>
            <a:r>
              <a:rPr lang="en-US" altLang="zh-CN" sz="1200" kern="1200" dirty="0" smtClean="0">
                <a:solidFill>
                  <a:schemeClr val="tx1"/>
                </a:solidFill>
                <a:latin typeface="Arial" panose="020B0604020202020204" pitchFamily="34" charset="0"/>
                <a:ea typeface="+mn-ea"/>
                <a:cs typeface="+mn-cs"/>
              </a:rPr>
              <a:t>,</a:t>
            </a:r>
            <a:r>
              <a:rPr lang="zh-CN" altLang="zh-CN" sz="1200" kern="1200" smtClean="0">
                <a:solidFill>
                  <a:schemeClr val="tx1"/>
                </a:solidFill>
                <a:latin typeface="Arial" panose="020B0604020202020204" pitchFamily="34" charset="0"/>
                <a:ea typeface="+mn-ea"/>
                <a:cs typeface="+mn-cs"/>
              </a:rPr>
              <a:t>纠错和控制的数据</a:t>
            </a:r>
            <a:endParaRPr lang="zh-CN" altLang="en-US"/>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音频信号的频率范围就是人耳可以听到的频率范围，超过这个范围的音频信号没有意义。</a:t>
            </a:r>
            <a:r>
              <a:rPr lang="en-US" altLang="zh-CN" dirty="0" smtClean="0"/>
              <a:t>20Hz-20000Hz. </a:t>
            </a:r>
            <a:r>
              <a:rPr lang="zh-CN" altLang="en-US" dirty="0" smtClean="0"/>
              <a:t>语音的频率范围在</a:t>
            </a:r>
            <a:r>
              <a:rPr lang="en-US" altLang="zh-CN" dirty="0" smtClean="0"/>
              <a:t>30-1000Hz</a:t>
            </a:r>
            <a:r>
              <a:rPr lang="zh-CN" altLang="en-US" dirty="0" smtClean="0"/>
              <a:t>之间</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p:sp>
      <p:sp>
        <p:nvSpPr>
          <p:cNvPr id="95235" name="备注占位符 2"/>
          <p:cNvSpPr>
            <a:spLocks noGrp="1"/>
          </p:cNvSpPr>
          <p:nvPr>
            <p:ph type="body" idx="1"/>
          </p:nvPr>
        </p:nvSpPr>
        <p:spPr>
          <a:noFill/>
        </p:spPr>
        <p:txBody>
          <a:bodyPr/>
          <a:lstStyle/>
          <a:p>
            <a:endParaRPr lang="zh-CN" altLang="en-US" dirty="0" smtClean="0">
              <a:latin typeface="Arial" panose="020B0604020202020204" pitchFamily="34" charset="0"/>
            </a:endParaRPr>
          </a:p>
        </p:txBody>
      </p:sp>
      <p:sp>
        <p:nvSpPr>
          <p:cNvPr id="89092" name="灯片编号占位符 3"/>
          <p:cNvSpPr>
            <a:spLocks noGrp="1"/>
          </p:cNvSpPr>
          <p:nvPr>
            <p:ph type="sldNum" sz="quarter" idx="5"/>
          </p:nvPr>
        </p:nvSpPr>
        <p:spPr/>
        <p:txBody>
          <a:bodyPr/>
          <a:lstStyle/>
          <a:p>
            <a:pPr>
              <a:defRPr/>
            </a:pPr>
            <a:fld id="{BE97C5D2-E754-4578-AB09-E48291DE0C82}"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266700" algn="l"/>
            <a:r>
              <a:rPr lang="zh-CN" altLang="en-US" sz="1200" dirty="0" smtClean="0"/>
              <a:t>图中的例子是一个</a:t>
            </a:r>
            <a:r>
              <a:rPr lang="en-US" altLang="zh-CN" sz="1200" dirty="0" smtClean="0"/>
              <a:t>4 kHz</a:t>
            </a:r>
            <a:r>
              <a:rPr lang="zh-CN" altLang="en-US" sz="1200" dirty="0" smtClean="0"/>
              <a:t>的音频模拟信号，故</a:t>
            </a:r>
            <a:r>
              <a:rPr lang="en-US" altLang="zh-CN" sz="1200" dirty="0" smtClean="0"/>
              <a:t>125 </a:t>
            </a:r>
            <a:r>
              <a:rPr lang="en-US" altLang="zh-CN" sz="1200" dirty="0" err="1" smtClean="0"/>
              <a:t>μs</a:t>
            </a:r>
            <a:r>
              <a:rPr lang="zh-CN" altLang="en-US" sz="1200" dirty="0" smtClean="0"/>
              <a:t>取样一次。</a:t>
            </a:r>
            <a:endParaRPr lang="zh-CN" altLang="en-US" sz="1200" dirty="0" smtClean="0"/>
          </a:p>
          <a:p>
            <a:pPr indent="266700" algn="l"/>
            <a:r>
              <a:rPr lang="zh-CN" altLang="en-US" sz="1200" dirty="0" smtClean="0"/>
              <a:t>量化时是按最大幅值等分为</a:t>
            </a:r>
            <a:r>
              <a:rPr lang="en-US" altLang="zh-CN" sz="1200" dirty="0" smtClean="0"/>
              <a:t>16</a:t>
            </a:r>
            <a:r>
              <a:rPr lang="zh-CN" altLang="en-US" sz="1200" dirty="0" smtClean="0"/>
              <a:t>级来进行的，并采取了四舍五入的方法，故其量化误差小于等于最大幅值的</a:t>
            </a:r>
            <a:r>
              <a:rPr lang="en-US" altLang="zh-CN" sz="1200" dirty="0" smtClean="0"/>
              <a:t>1/32</a:t>
            </a:r>
            <a:r>
              <a:rPr lang="zh-CN" altLang="en-US" sz="1200" dirty="0" smtClean="0"/>
              <a:t>。</a:t>
            </a:r>
            <a:endParaRPr lang="en-US" altLang="zh-CN" sz="1200" dirty="0" smtClean="0"/>
          </a:p>
          <a:p>
            <a:pPr indent="266700" algn="l"/>
            <a:r>
              <a:rPr lang="zh-CN" altLang="en-US" sz="1200" dirty="0" smtClean="0"/>
              <a:t>量化后获得的整数要用</a:t>
            </a:r>
            <a:r>
              <a:rPr lang="en-US" altLang="zh-CN" sz="1200" dirty="0" smtClean="0"/>
              <a:t>4</a:t>
            </a:r>
            <a:r>
              <a:rPr lang="zh-CN" altLang="en-US" sz="1200" dirty="0" smtClean="0"/>
              <a:t>位二进制来编码，故该段信号最后得到的脉码为</a:t>
            </a:r>
            <a:endParaRPr lang="zh-CN" altLang="en-US" sz="1200" dirty="0" smtClean="0"/>
          </a:p>
          <a:p>
            <a:pPr indent="266700" algn="l"/>
            <a:r>
              <a:rPr lang="en-US" altLang="zh-CN" sz="1200" dirty="0" smtClean="0"/>
              <a:t>00101000111111000101001101000101</a:t>
            </a:r>
            <a:endParaRPr lang="en-US" altLang="zh-CN" sz="1200" dirty="0" smtClean="0"/>
          </a:p>
          <a:p>
            <a:pPr algn="l"/>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1</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 T1</a:t>
            </a:r>
            <a:r>
              <a:rPr lang="zh-CN" altLang="zh-CN" sz="1200" kern="1200" dirty="0" smtClean="0">
                <a:solidFill>
                  <a:schemeClr val="tx1"/>
                </a:solidFill>
                <a:latin typeface="Arial" panose="020B0604020202020204" pitchFamily="34" charset="0"/>
                <a:ea typeface="+mn-ea"/>
                <a:cs typeface="+mn-cs"/>
              </a:rPr>
              <a:t>载波支持的数据传输速率为</a:t>
            </a:r>
            <a:r>
              <a:rPr lang="en-US" altLang="zh-CN" sz="1200" kern="1200" dirty="0" smtClean="0">
                <a:solidFill>
                  <a:schemeClr val="tx1"/>
                </a:solidFill>
                <a:latin typeface="Arial" panose="020B0604020202020204" pitchFamily="34" charset="0"/>
                <a:ea typeface="+mn-ea"/>
                <a:cs typeface="+mn-cs"/>
              </a:rPr>
              <a:t>1.544Mbps </a:t>
            </a:r>
            <a:r>
              <a:rPr lang="zh-CN" altLang="zh-CN" sz="1200" kern="1200" dirty="0" smtClean="0">
                <a:solidFill>
                  <a:schemeClr val="tx1"/>
                </a:solidFill>
                <a:latin typeface="Arial" panose="020B0604020202020204" pitchFamily="34" charset="0"/>
                <a:ea typeface="+mn-ea"/>
                <a:cs typeface="+mn-cs"/>
              </a:rPr>
              <a:t>（即</a:t>
            </a:r>
            <a:r>
              <a:rPr lang="en-US" altLang="zh-CN" sz="1200" kern="1200" dirty="0" smtClean="0">
                <a:solidFill>
                  <a:schemeClr val="tx1"/>
                </a:solidFill>
                <a:latin typeface="Arial" panose="020B0604020202020204" pitchFamily="34" charset="0"/>
                <a:ea typeface="+mn-ea"/>
                <a:cs typeface="+mn-cs"/>
              </a:rPr>
              <a:t> 193bit/125us=1.544Mbps)</a:t>
            </a:r>
            <a:br>
              <a:rPr lang="en-US" altLang="zh-CN" sz="1200" kern="1200" dirty="0" smtClean="0">
                <a:solidFill>
                  <a:schemeClr val="tx1"/>
                </a:solidFill>
                <a:latin typeface="Arial" panose="020B0604020202020204" pitchFamily="34" charset="0"/>
                <a:ea typeface="+mn-ea"/>
                <a:cs typeface="+mn-cs"/>
              </a:rPr>
            </a:b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2</a:t>
            </a:r>
            <a:r>
              <a:rPr lang="zh-CN" altLang="zh-CN" sz="1200" kern="1200" dirty="0" smtClean="0">
                <a:solidFill>
                  <a:schemeClr val="tx1"/>
                </a:solidFill>
                <a:latin typeface="Arial" panose="020B0604020202020204" pitchFamily="34" charset="0"/>
                <a:ea typeface="+mn-ea"/>
                <a:cs typeface="+mn-cs"/>
              </a:rPr>
              <a:t>）每个通道支持 的数据速率为</a:t>
            </a:r>
            <a:r>
              <a:rPr lang="en-US" altLang="zh-CN" sz="1200" kern="1200" dirty="0" smtClean="0">
                <a:solidFill>
                  <a:schemeClr val="tx1"/>
                </a:solidFill>
                <a:latin typeface="Arial" panose="020B0604020202020204" pitchFamily="34" charset="0"/>
                <a:ea typeface="+mn-ea"/>
                <a:cs typeface="+mn-cs"/>
              </a:rPr>
              <a:t> 56Kb/s </a:t>
            </a:r>
            <a:r>
              <a:rPr lang="zh-CN" altLang="zh-CN" sz="1200" kern="1200" dirty="0" smtClean="0">
                <a:solidFill>
                  <a:schemeClr val="tx1"/>
                </a:solidFill>
                <a:latin typeface="Arial" panose="020B0604020202020204" pitchFamily="34" charset="0"/>
                <a:ea typeface="+mn-ea"/>
                <a:cs typeface="+mn-cs"/>
              </a:rPr>
              <a:t>，传输速度为</a:t>
            </a:r>
            <a:r>
              <a:rPr lang="en-US" altLang="zh-CN" sz="1200" kern="1200" dirty="0" smtClean="0">
                <a:solidFill>
                  <a:schemeClr val="tx1"/>
                </a:solidFill>
                <a:latin typeface="Arial" panose="020B0604020202020204" pitchFamily="34" charset="0"/>
                <a:ea typeface="+mn-ea"/>
                <a:cs typeface="+mn-cs"/>
              </a:rPr>
              <a:t>64Kb/s</a:t>
            </a:r>
            <a:br>
              <a:rPr lang="en-US" altLang="zh-CN" sz="1200" kern="1200" dirty="0" smtClean="0">
                <a:solidFill>
                  <a:schemeClr val="tx1"/>
                </a:solidFill>
                <a:latin typeface="Arial" panose="020B0604020202020204" pitchFamily="34" charset="0"/>
                <a:ea typeface="+mn-ea"/>
                <a:cs typeface="+mn-cs"/>
              </a:rPr>
            </a:br>
            <a:r>
              <a:rPr lang="zh-CN" altLang="zh-CN" sz="1200" kern="1200" dirty="0" smtClean="0">
                <a:solidFill>
                  <a:schemeClr val="tx1"/>
                </a:solidFill>
                <a:latin typeface="Arial" panose="020B0604020202020204" pitchFamily="34" charset="0"/>
                <a:ea typeface="+mn-ea"/>
                <a:cs typeface="+mn-cs"/>
              </a:rPr>
              <a:t>因为传输速度</a:t>
            </a:r>
            <a:r>
              <a:rPr lang="en-US" altLang="zh-CN" sz="1200" kern="1200" dirty="0" smtClean="0">
                <a:solidFill>
                  <a:schemeClr val="tx1"/>
                </a:solidFill>
                <a:latin typeface="Arial" panose="020B0604020202020204" pitchFamily="34" charset="0"/>
                <a:ea typeface="+mn-ea"/>
                <a:cs typeface="+mn-cs"/>
              </a:rPr>
              <a:t>= 1.544Mbps/24=64Kb/s</a:t>
            </a:r>
            <a:r>
              <a:rPr lang="zh-CN" altLang="zh-CN" sz="1200" kern="1200" dirty="0" smtClean="0">
                <a:solidFill>
                  <a:schemeClr val="tx1"/>
                </a:solidFill>
                <a:latin typeface="Arial" panose="020B0604020202020204" pitchFamily="34" charset="0"/>
                <a:ea typeface="+mn-ea"/>
                <a:cs typeface="+mn-cs"/>
              </a:rPr>
              <a:t>；而每路的</a:t>
            </a:r>
            <a:r>
              <a:rPr lang="en-US" altLang="zh-CN" sz="1200" kern="1200" dirty="0" smtClean="0">
                <a:solidFill>
                  <a:schemeClr val="tx1"/>
                </a:solidFill>
                <a:latin typeface="Arial" panose="020B0604020202020204" pitchFamily="34" charset="0"/>
                <a:ea typeface="+mn-ea"/>
                <a:cs typeface="+mn-cs"/>
              </a:rPr>
              <a:t>8</a:t>
            </a:r>
            <a:r>
              <a:rPr lang="zh-CN" altLang="zh-CN" sz="1200" kern="1200" dirty="0" smtClean="0">
                <a:solidFill>
                  <a:schemeClr val="tx1"/>
                </a:solidFill>
                <a:latin typeface="Arial" panose="020B0604020202020204" pitchFamily="34" charset="0"/>
                <a:ea typeface="+mn-ea"/>
                <a:cs typeface="+mn-cs"/>
              </a:rPr>
              <a:t>位中，只要</a:t>
            </a:r>
            <a:r>
              <a:rPr lang="en-US" altLang="zh-CN" sz="1200" kern="1200" dirty="0" smtClean="0">
                <a:solidFill>
                  <a:schemeClr val="tx1"/>
                </a:solidFill>
                <a:latin typeface="Arial" panose="020B0604020202020204" pitchFamily="34" charset="0"/>
                <a:ea typeface="+mn-ea"/>
                <a:cs typeface="+mn-cs"/>
              </a:rPr>
              <a:t>7</a:t>
            </a:r>
            <a:r>
              <a:rPr lang="zh-CN" altLang="zh-CN" sz="1200" kern="1200" dirty="0" smtClean="0">
                <a:solidFill>
                  <a:schemeClr val="tx1"/>
                </a:solidFill>
                <a:latin typeface="Arial" panose="020B0604020202020204" pitchFamily="34" charset="0"/>
                <a:ea typeface="+mn-ea"/>
                <a:cs typeface="+mn-cs"/>
              </a:rPr>
              <a:t>位是用于用户数据，所以数据速率</a:t>
            </a:r>
            <a:r>
              <a:rPr lang="en-US" altLang="zh-CN" sz="1200" kern="1200" dirty="0" smtClean="0">
                <a:solidFill>
                  <a:schemeClr val="tx1"/>
                </a:solidFill>
                <a:latin typeface="Arial" panose="020B0604020202020204" pitchFamily="34" charset="0"/>
                <a:ea typeface="+mn-ea"/>
                <a:cs typeface="+mn-cs"/>
              </a:rPr>
              <a:t>7/8*64=56Kb/s</a:t>
            </a:r>
            <a:br>
              <a:rPr lang="en-US" altLang="zh-CN" sz="1200" kern="1200" dirty="0" smtClean="0">
                <a:solidFill>
                  <a:schemeClr val="tx1"/>
                </a:solidFill>
                <a:latin typeface="Arial" panose="020B0604020202020204" pitchFamily="34" charset="0"/>
                <a:ea typeface="+mn-ea"/>
                <a:cs typeface="+mn-cs"/>
              </a:rPr>
            </a:b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3</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T1</a:t>
            </a:r>
            <a:r>
              <a:rPr lang="zh-CN" altLang="zh-CN" sz="1200" kern="1200" dirty="0" smtClean="0">
                <a:solidFill>
                  <a:schemeClr val="tx1"/>
                </a:solidFill>
                <a:latin typeface="Arial" panose="020B0604020202020204" pitchFamily="34" charset="0"/>
                <a:ea typeface="+mn-ea"/>
                <a:cs typeface="+mn-cs"/>
              </a:rPr>
              <a:t>载波开销所占比例为</a:t>
            </a:r>
            <a:r>
              <a:rPr lang="en-US" altLang="zh-CN" sz="1200" kern="1200" dirty="0" smtClean="0">
                <a:solidFill>
                  <a:schemeClr val="tx1"/>
                </a:solidFill>
                <a:latin typeface="Arial" panose="020B0604020202020204" pitchFamily="34" charset="0"/>
                <a:ea typeface="+mn-ea"/>
                <a:cs typeface="+mn-cs"/>
              </a:rPr>
              <a:t>13% </a:t>
            </a:r>
            <a:r>
              <a:rPr lang="zh-CN" altLang="zh-CN" sz="1200" kern="1200" dirty="0" smtClean="0">
                <a:solidFill>
                  <a:schemeClr val="tx1"/>
                </a:solidFill>
                <a:latin typeface="Arial" panose="020B0604020202020204" pitchFamily="34" charset="0"/>
                <a:ea typeface="+mn-ea"/>
                <a:cs typeface="+mn-cs"/>
              </a:rPr>
              <a:t>。</a:t>
            </a:r>
            <a:br>
              <a:rPr lang="en-US" altLang="zh-CN" sz="1200" kern="1200" dirty="0" smtClean="0">
                <a:solidFill>
                  <a:schemeClr val="tx1"/>
                </a:solidFill>
                <a:latin typeface="Arial" panose="020B0604020202020204" pitchFamily="34" charset="0"/>
                <a:ea typeface="+mn-ea"/>
                <a:cs typeface="+mn-cs"/>
              </a:rPr>
            </a:br>
            <a:r>
              <a:rPr lang="zh-CN" altLang="zh-CN" sz="1200" kern="1200" dirty="0" smtClean="0">
                <a:solidFill>
                  <a:schemeClr val="tx1"/>
                </a:solidFill>
                <a:latin typeface="Arial" panose="020B0604020202020204" pitchFamily="34" charset="0"/>
                <a:ea typeface="+mn-ea"/>
                <a:cs typeface="+mn-cs"/>
              </a:rPr>
              <a:t>因为一帧</a:t>
            </a:r>
            <a:r>
              <a:rPr lang="en-US" altLang="zh-CN" sz="1200" kern="1200" dirty="0" smtClean="0">
                <a:solidFill>
                  <a:schemeClr val="tx1"/>
                </a:solidFill>
                <a:latin typeface="Arial" panose="020B0604020202020204" pitchFamily="34" charset="0"/>
                <a:ea typeface="+mn-ea"/>
                <a:cs typeface="+mn-cs"/>
              </a:rPr>
              <a:t>193bit</a:t>
            </a:r>
            <a:r>
              <a:rPr lang="zh-CN" altLang="zh-CN" sz="1200" kern="1200" dirty="0" smtClean="0">
                <a:solidFill>
                  <a:schemeClr val="tx1"/>
                </a:solidFill>
                <a:latin typeface="Arial" panose="020B0604020202020204" pitchFamily="34" charset="0"/>
                <a:ea typeface="+mn-ea"/>
                <a:cs typeface="+mn-cs"/>
              </a:rPr>
              <a:t>中，</a:t>
            </a:r>
            <a:r>
              <a:rPr lang="en-US" altLang="zh-CN" sz="1200" kern="1200" dirty="0" smtClean="0">
                <a:solidFill>
                  <a:schemeClr val="tx1"/>
                </a:solidFill>
                <a:latin typeface="Arial" panose="020B0604020202020204" pitchFamily="34" charset="0"/>
                <a:ea typeface="+mn-ea"/>
                <a:cs typeface="+mn-cs"/>
              </a:rPr>
              <a:t>168bit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24×7</a:t>
            </a:r>
            <a:r>
              <a:rPr lang="zh-CN" altLang="zh-CN" sz="1200" kern="1200" dirty="0" smtClean="0">
                <a:solidFill>
                  <a:schemeClr val="tx1"/>
                </a:solidFill>
                <a:latin typeface="Arial" panose="020B0604020202020204" pitchFamily="34" charset="0"/>
                <a:ea typeface="+mn-ea"/>
                <a:cs typeface="+mn-cs"/>
              </a:rPr>
              <a:t>）用于用户数据，</a:t>
            </a:r>
            <a:r>
              <a:rPr lang="en-US" altLang="zh-CN" sz="1200" kern="1200" dirty="0" smtClean="0">
                <a:solidFill>
                  <a:schemeClr val="tx1"/>
                </a:solidFill>
                <a:latin typeface="Arial" panose="020B0604020202020204" pitchFamily="34" charset="0"/>
                <a:ea typeface="+mn-ea"/>
                <a:cs typeface="+mn-cs"/>
              </a:rPr>
              <a:t>25bit</a:t>
            </a:r>
            <a:r>
              <a:rPr lang="zh-CN" altLang="zh-CN" sz="1200" kern="1200" dirty="0" smtClean="0">
                <a:solidFill>
                  <a:schemeClr val="tx1"/>
                </a:solidFill>
                <a:latin typeface="Arial" panose="020B0604020202020204" pitchFamily="34" charset="0"/>
                <a:ea typeface="+mn-ea"/>
                <a:cs typeface="+mn-cs"/>
              </a:rPr>
              <a:t>（</a:t>
            </a:r>
            <a:r>
              <a:rPr lang="en-US" altLang="zh-CN" sz="1200" kern="1200" dirty="0" smtClean="0">
                <a:solidFill>
                  <a:schemeClr val="tx1"/>
                </a:solidFill>
                <a:latin typeface="Arial" panose="020B0604020202020204" pitchFamily="34" charset="0"/>
                <a:ea typeface="+mn-ea"/>
                <a:cs typeface="+mn-cs"/>
              </a:rPr>
              <a:t>193-168</a:t>
            </a:r>
            <a:r>
              <a:rPr lang="zh-CN" altLang="zh-CN" sz="1200" kern="1200" dirty="0" smtClean="0">
                <a:solidFill>
                  <a:schemeClr val="tx1"/>
                </a:solidFill>
                <a:latin typeface="Arial" panose="020B0604020202020204" pitchFamily="34" charset="0"/>
                <a:ea typeface="+mn-ea"/>
                <a:cs typeface="+mn-cs"/>
              </a:rPr>
              <a:t>）用于开销。所以开销所占比例</a:t>
            </a:r>
            <a:r>
              <a:rPr lang="en-US" altLang="zh-CN" sz="1200" kern="1200" dirty="0" smtClean="0">
                <a:solidFill>
                  <a:schemeClr val="tx1"/>
                </a:solidFill>
                <a:latin typeface="Arial" panose="020B0604020202020204" pitchFamily="34" charset="0"/>
                <a:ea typeface="+mn-ea"/>
                <a:cs typeface="+mn-cs"/>
              </a:rPr>
              <a:t>=25bit/193bit≈13%</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a:t>
            </a:r>
            <a:r>
              <a:rPr lang="en-US" altLang="zh-CN" dirty="0" smtClean="0"/>
              <a:t>1</a:t>
            </a:r>
            <a:r>
              <a:rPr lang="zh-CN" altLang="en-US" dirty="0" smtClean="0"/>
              <a:t>） </a:t>
            </a:r>
            <a:r>
              <a:rPr lang="en-US" altLang="zh-CN" dirty="0" smtClean="0"/>
              <a:t>E1</a:t>
            </a:r>
            <a:r>
              <a:rPr lang="zh-CN" altLang="en-US" dirty="0" smtClean="0"/>
              <a:t>载波支持的数据传输速率为</a:t>
            </a:r>
            <a:r>
              <a:rPr lang="en-US" altLang="zh-CN" dirty="0" smtClean="0"/>
              <a:t>2.048Mbps </a:t>
            </a:r>
            <a:r>
              <a:rPr lang="zh-CN" altLang="en-US" dirty="0" smtClean="0"/>
              <a:t>（即 </a:t>
            </a:r>
            <a:r>
              <a:rPr lang="en-US" altLang="zh-CN" dirty="0" smtClean="0"/>
              <a:t>256bit/125us=2.048Mbps)</a:t>
            </a:r>
            <a:br>
              <a:rPr lang="en-US" altLang="zh-CN" dirty="0" smtClean="0"/>
            </a:br>
            <a:r>
              <a:rPr lang="zh-CN" altLang="en-US" dirty="0" smtClean="0"/>
              <a:t>（</a:t>
            </a:r>
            <a:r>
              <a:rPr lang="en-US" altLang="zh-CN" dirty="0" smtClean="0"/>
              <a:t>2</a:t>
            </a:r>
            <a:r>
              <a:rPr lang="zh-CN" altLang="en-US" dirty="0" smtClean="0"/>
              <a:t>）每个通道支持 的传输速度（或数据速率）为 </a:t>
            </a:r>
            <a:r>
              <a:rPr lang="en-US" altLang="zh-CN" dirty="0" smtClean="0"/>
              <a:t>64Kb/s</a:t>
            </a:r>
            <a:br>
              <a:rPr lang="en-US" altLang="zh-CN" dirty="0" smtClean="0"/>
            </a:br>
            <a:r>
              <a:rPr lang="zh-CN" altLang="en-US" dirty="0" smtClean="0"/>
              <a:t>因为每个时隙在</a:t>
            </a:r>
            <a:r>
              <a:rPr lang="en-US" altLang="zh-CN" dirty="0" smtClean="0"/>
              <a:t>E1</a:t>
            </a:r>
            <a:r>
              <a:rPr lang="zh-CN" altLang="en-US" dirty="0" smtClean="0"/>
              <a:t>帧中占</a:t>
            </a:r>
            <a:r>
              <a:rPr lang="en-US" altLang="zh-CN" dirty="0" smtClean="0"/>
              <a:t>8bit</a:t>
            </a:r>
            <a:r>
              <a:rPr lang="zh-CN" altLang="en-US" dirty="0" smtClean="0"/>
              <a:t>，</a:t>
            </a:r>
            <a:r>
              <a:rPr lang="en-US" altLang="zh-CN" dirty="0" smtClean="0"/>
              <a:t>8*8k=64k</a:t>
            </a:r>
            <a:r>
              <a:rPr lang="zh-CN" altLang="en-US" dirty="0" smtClean="0"/>
              <a:t>，即一条</a:t>
            </a:r>
            <a:r>
              <a:rPr lang="en-US" altLang="zh-CN" dirty="0" smtClean="0"/>
              <a:t>E1</a:t>
            </a:r>
            <a:r>
              <a:rPr lang="zh-CN" altLang="en-US" dirty="0" smtClean="0"/>
              <a:t>中含有</a:t>
            </a:r>
            <a:r>
              <a:rPr lang="en-US" altLang="zh-CN" dirty="0" smtClean="0"/>
              <a:t>32</a:t>
            </a:r>
            <a:r>
              <a:rPr lang="zh-CN" altLang="en-US" dirty="0" smtClean="0"/>
              <a:t>个</a:t>
            </a:r>
            <a:r>
              <a:rPr lang="en-US" altLang="zh-CN" dirty="0" smtClean="0"/>
              <a:t>64K</a:t>
            </a:r>
            <a:r>
              <a:rPr lang="zh-CN" altLang="en-US" dirty="0" smtClean="0"/>
              <a:t>，则 </a:t>
            </a:r>
            <a:r>
              <a:rPr lang="en-US" altLang="zh-CN" dirty="0" smtClean="0"/>
              <a:t>2.048Mbps/32=64Kb/s</a:t>
            </a:r>
            <a:br>
              <a:rPr lang="en-US" altLang="zh-CN" dirty="0" smtClean="0"/>
            </a:br>
            <a:r>
              <a:rPr lang="zh-CN" altLang="en-US" dirty="0" smtClean="0"/>
              <a:t>（</a:t>
            </a:r>
            <a:r>
              <a:rPr lang="en-US" altLang="zh-CN" dirty="0" smtClean="0"/>
              <a:t>3</a:t>
            </a:r>
            <a:r>
              <a:rPr lang="zh-CN" altLang="en-US" dirty="0" smtClean="0"/>
              <a:t>）</a:t>
            </a:r>
            <a:r>
              <a:rPr lang="en-US" altLang="zh-CN" dirty="0" smtClean="0"/>
              <a:t>T1</a:t>
            </a:r>
            <a:r>
              <a:rPr lang="zh-CN" altLang="en-US" dirty="0" smtClean="0"/>
              <a:t>载波开销所占比例为</a:t>
            </a:r>
            <a:r>
              <a:rPr lang="en-US" altLang="zh-CN" dirty="0" smtClean="0"/>
              <a:t>6.25% </a:t>
            </a:r>
            <a:r>
              <a:rPr lang="zh-CN" altLang="en-US" dirty="0" smtClean="0"/>
              <a:t>。因为一帧</a:t>
            </a:r>
            <a:r>
              <a:rPr lang="en-US" altLang="zh-CN" dirty="0" smtClean="0"/>
              <a:t>32</a:t>
            </a:r>
            <a:r>
              <a:rPr lang="zh-CN" altLang="en-US" dirty="0" smtClean="0"/>
              <a:t>个时隙中，</a:t>
            </a:r>
            <a:r>
              <a:rPr lang="en-US" altLang="zh-CN" dirty="0" smtClean="0"/>
              <a:t>30</a:t>
            </a:r>
            <a:r>
              <a:rPr lang="zh-CN" altLang="en-US" dirty="0" smtClean="0"/>
              <a:t>个用于用户数据，</a:t>
            </a:r>
            <a:r>
              <a:rPr lang="en-US" altLang="zh-CN" dirty="0" smtClean="0"/>
              <a:t>2</a:t>
            </a:r>
            <a:r>
              <a:rPr lang="zh-CN" altLang="en-US" dirty="0" smtClean="0"/>
              <a:t>个用于开销。所以开销所占比例</a:t>
            </a:r>
            <a:r>
              <a:rPr lang="en-US" altLang="zh-CN" dirty="0" smtClean="0"/>
              <a:t>=2/32=6.25%</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Times New Roman" panose="02020603050405020304" pitchFamily="18" charset="0"/>
              </a:rPr>
              <a:t>对应</a:t>
            </a:r>
            <a:r>
              <a:rPr lang="en-US" altLang="zh-CN" dirty="0" smtClean="0">
                <a:latin typeface="Times New Roman" panose="02020603050405020304" pitchFamily="18" charset="0"/>
              </a:rPr>
              <a:t>16kbps</a:t>
            </a:r>
            <a:r>
              <a:rPr lang="zh-CN" altLang="en-US" dirty="0" smtClean="0">
                <a:latin typeface="Times New Roman" panose="02020603050405020304" pitchFamily="18" charset="0"/>
              </a:rPr>
              <a:t>或</a:t>
            </a:r>
            <a:r>
              <a:rPr lang="en-US" altLang="zh-CN" dirty="0" smtClean="0">
                <a:latin typeface="Times New Roman" panose="02020603050405020304" pitchFamily="18" charset="0"/>
              </a:rPr>
              <a:t>32bps</a:t>
            </a:r>
            <a:r>
              <a:rPr lang="zh-CN" altLang="en-US" dirty="0" smtClean="0">
                <a:latin typeface="Times New Roman" panose="02020603050405020304" pitchFamily="18" charset="0"/>
              </a:rPr>
              <a:t>的比特率</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zh-CN" altLang="en-US" sz="1200" b="0" i="0" u="none" strike="noStrike" kern="0" cap="none" spc="0" normalizeH="0" baseline="0" noProof="0" dirty="0" smtClean="0">
                <a:ln>
                  <a:noFill/>
                </a:ln>
                <a:solidFill>
                  <a:schemeClr val="tx1"/>
                </a:solidFill>
                <a:effectLst/>
                <a:uLnTx/>
                <a:uFillTx/>
                <a:latin typeface="Arial" panose="020B0604020202020204" pitchFamily="34" charset="0"/>
                <a:ea typeface="+mn-ea"/>
                <a:cs typeface="+mn-cs"/>
              </a:rPr>
              <a:t>最大</a:t>
            </a:r>
            <a:r>
              <a:rPr lang="zh-CN" altLang="en-US" sz="1200" b="0" kern="0" dirty="0" smtClean="0"/>
              <a:t>允许编码电平由斜率过载决定，</a:t>
            </a:r>
            <a:r>
              <a:rPr kumimoji="0" lang="zh-CN" altLang="en-US" sz="1200" b="0" i="0" u="none" strike="noStrike" kern="0" cap="none" spc="0" normalizeH="0" baseline="0" noProof="0" dirty="0" smtClean="0">
                <a:ln>
                  <a:noFill/>
                </a:ln>
                <a:solidFill>
                  <a:schemeClr val="tx1"/>
                </a:solidFill>
                <a:effectLst/>
                <a:uLnTx/>
                <a:uFillTx/>
                <a:latin typeface="Arial" panose="020B0604020202020204" pitchFamily="34" charset="0"/>
                <a:ea typeface="+mn-ea"/>
                <a:cs typeface="+mn-cs"/>
              </a:rPr>
              <a:t>最小</a:t>
            </a:r>
            <a:r>
              <a:rPr lang="zh-CN" altLang="en-US" sz="1200" b="0" kern="0" dirty="0" smtClean="0"/>
              <a:t>允许编码电平由粒状噪声决定</a:t>
            </a:r>
            <a:endParaRPr lang="zh-CN" altLang="en-US" b="0"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dirty="0" smtClean="0">
                <a:latin typeface="宋体" panose="02010600030101010101" pitchFamily="2" charset="-122"/>
              </a:rPr>
              <a:t>一个4</a:t>
            </a:r>
            <a:r>
              <a:rPr lang="en-US" altLang="zh-CN" sz="1200" dirty="0" smtClean="0">
                <a:latin typeface="宋体" panose="02010600030101010101" pitchFamily="2" charset="-122"/>
              </a:rPr>
              <a:t>k Hz</a:t>
            </a:r>
            <a:r>
              <a:rPr lang="zh-CN" altLang="en-US" sz="1200" dirty="0" smtClean="0">
                <a:latin typeface="宋体" panose="02010600030101010101" pitchFamily="2" charset="-122"/>
              </a:rPr>
              <a:t>的模拟信号若采用4比特编码的</a:t>
            </a:r>
            <a:r>
              <a:rPr lang="en-US" altLang="zh-CN" sz="1200" dirty="0" smtClean="0">
                <a:latin typeface="宋体" panose="02010600030101010101" pitchFamily="2" charset="-122"/>
              </a:rPr>
              <a:t>DPCM</a:t>
            </a:r>
            <a:r>
              <a:rPr lang="zh-CN" altLang="en-US" sz="1200" dirty="0" smtClean="0">
                <a:latin typeface="宋体" panose="02010600030101010101" pitchFamily="2" charset="-122"/>
              </a:rPr>
              <a:t>方式进行数字传输，需要多大的数</a:t>
            </a:r>
            <a:r>
              <a:rPr lang="zh-CN" altLang="en-US" sz="1200" dirty="0" smtClean="0">
                <a:latin typeface="宋体" panose="02010600030101010101" pitchFamily="2" charset="-122"/>
                <a:cs typeface="Times New Roman" panose="02020603050405020304" pitchFamily="18" charset="0"/>
              </a:rPr>
              <a:t>据速率？若改采用增量调制的方法，需要多大的数据速率？</a:t>
            </a:r>
            <a:endParaRPr lang="zh-CN" altLang="en-US" dirty="0" smtClean="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solidFill>
                  <a:srgbClr val="333399"/>
                </a:solidFill>
                <a:latin typeface="Times New Roman" panose="02020603050405020304" pitchFamily="18" charset="0"/>
              </a:rPr>
              <a:t>傅里叶变换存在的充分条件是</a:t>
            </a:r>
            <a:r>
              <a:rPr lang="zh-CN" altLang="en-US" sz="1200" b="1" dirty="0" smtClean="0">
                <a:solidFill>
                  <a:srgbClr val="333399"/>
                </a:solidFill>
                <a:latin typeface="Times New Roman" panose="02020603050405020304" pitchFamily="18" charset="0"/>
              </a:rPr>
              <a:t> 绝对值的积分为</a:t>
            </a:r>
            <a:r>
              <a:rPr lang="zh-CN" altLang="en-US" sz="1200" b="1" dirty="0" smtClean="0">
                <a:solidFill>
                  <a:srgbClr val="333399"/>
                </a:solidFill>
                <a:latin typeface="Times New Roman" panose="02020603050405020304" pitchFamily="18" charset="0"/>
              </a:rPr>
              <a:t>有限值</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p:sp>
      <p:sp>
        <p:nvSpPr>
          <p:cNvPr id="97283" name="备注占位符 2"/>
          <p:cNvSpPr>
            <a:spLocks noGrp="1"/>
          </p:cNvSpPr>
          <p:nvPr>
            <p:ph type="body" idx="1"/>
          </p:nvPr>
        </p:nvSpPr>
        <p:spPr>
          <a:noFill/>
        </p:spPr>
        <p:txBody>
          <a:bodyPr/>
          <a:lstStyle/>
          <a:p>
            <a:r>
              <a:rPr lang="zh-CN" altLang="en-US" smtClean="0">
                <a:latin typeface="Arial" panose="020B0604020202020204" pitchFamily="34" charset="0"/>
              </a:rPr>
              <a:t>因为是基于波形的文件，比特率比较高，存储空间需求比较大</a:t>
            </a:r>
            <a:endParaRPr lang="zh-CN" altLang="en-US" smtClean="0">
              <a:latin typeface="Arial" panose="020B0604020202020204" pitchFamily="34" charset="0"/>
            </a:endParaRPr>
          </a:p>
        </p:txBody>
      </p:sp>
      <p:sp>
        <p:nvSpPr>
          <p:cNvPr id="91140" name="灯片编号占位符 3"/>
          <p:cNvSpPr>
            <a:spLocks noGrp="1"/>
          </p:cNvSpPr>
          <p:nvPr>
            <p:ph type="sldNum" sz="quarter" idx="5"/>
          </p:nvPr>
        </p:nvSpPr>
        <p:spPr/>
        <p:txBody>
          <a:bodyPr/>
          <a:lstStyle/>
          <a:p>
            <a:pPr>
              <a:defRPr/>
            </a:pPr>
            <a:fld id="{4A72D8FC-0D79-4100-804F-A303F0100EEE}"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windows</a:t>
            </a:r>
            <a:r>
              <a:rPr lang="zh-CN" altLang="en-US"/>
              <a:t>下一般是</a:t>
            </a:r>
            <a:r>
              <a:rPr lang="zh-CN" altLang="en-US"/>
              <a:t>小端法</a:t>
            </a:r>
            <a:endParaRPr lang="zh-CN" altLang="en-US"/>
          </a:p>
          <a:p>
            <a:r>
              <a:rPr lang="zh-CN" altLang="en-US"/>
              <a:t>例如第二行，</a:t>
            </a:r>
            <a:r>
              <a:rPr lang="en-US" altLang="zh-CN"/>
              <a:t>RIFF</a:t>
            </a:r>
            <a:r>
              <a:rPr lang="zh-CN" altLang="en-US"/>
              <a:t>是</a:t>
            </a:r>
            <a:r>
              <a:rPr lang="en-US" altLang="zh-CN"/>
              <a:t>18bytes</a:t>
            </a:r>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panose="020B0604020202020204" pitchFamily="34" charset="0"/>
                <a:ea typeface="+mn-ea"/>
                <a:cs typeface="+mn-cs"/>
              </a:rPr>
              <a:t>音频格式数据块大小不包含本字段的长度</a:t>
            </a:r>
            <a:endParaRPr lang="en-US" altLang="zh-CN" sz="1200" kern="1200" dirty="0" smtClean="0">
              <a:solidFill>
                <a:schemeClr val="tx1"/>
              </a:solidFill>
              <a:latin typeface="Arial" panose="020B0604020202020204" pitchFamily="34" charset="0"/>
              <a:ea typeface="+mn-ea"/>
              <a:cs typeface="+mn-cs"/>
            </a:endParaRPr>
          </a:p>
          <a:p>
            <a:r>
              <a:rPr lang="zh-CN" altLang="en-US" dirty="0" smtClean="0"/>
              <a:t>数据块对齐单位</a:t>
            </a:r>
            <a:r>
              <a:rPr lang="en-US" altLang="zh-CN" dirty="0" smtClean="0"/>
              <a:t>(</a:t>
            </a:r>
            <a:r>
              <a:rPr lang="zh-CN" altLang="en-US" dirty="0" smtClean="0"/>
              <a:t>每个采样需要的字节数</a:t>
            </a:r>
            <a:r>
              <a:rPr lang="en-US" altLang="zh-CN" dirty="0" smtClean="0"/>
              <a:t>)</a:t>
            </a:r>
            <a:endParaRPr lang="en-US" altLang="zh-CN" dirty="0" smtClean="0"/>
          </a:p>
          <a:p>
            <a:r>
              <a:rPr lang="zh-CN" altLang="en-US" dirty="0" smtClean="0"/>
              <a:t>量化位数：每个采样需要的比特数</a:t>
            </a:r>
            <a:endParaRPr lang="en-US" altLang="zh-CN" dirty="0" smtClean="0"/>
          </a:p>
          <a:p>
            <a:r>
              <a:rPr lang="en-US" altLang="zh-CN" dirty="0" smtClean="0">
                <a:latin typeface="Times New Roman" panose="02020603050405020304" pitchFamily="18" charset="0"/>
                <a:cs typeface="Times New Roman" panose="02020603050405020304" pitchFamily="18" charset="0"/>
              </a:rPr>
              <a:t>66  61    63  74 </a:t>
            </a:r>
            <a:r>
              <a:rPr lang="zh-CN" altLang="en-US" dirty="0" smtClean="0">
                <a:latin typeface="Times New Roman" panose="02020603050405020304" pitchFamily="18" charset="0"/>
                <a:cs typeface="Times New Roman" panose="02020603050405020304" pitchFamily="18" charset="0"/>
              </a:rPr>
              <a:t>表示为</a:t>
            </a:r>
            <a:r>
              <a:rPr lang="en-US" altLang="zh-CN" dirty="0" smtClean="0">
                <a:latin typeface="Times New Roman" panose="02020603050405020304" pitchFamily="18" charset="0"/>
                <a:cs typeface="Times New Roman" panose="02020603050405020304" pitchFamily="18" charset="0"/>
              </a:rPr>
              <a:t>fact chunk</a:t>
            </a:r>
            <a:r>
              <a:rPr lang="zh-CN" altLang="en-US" dirty="0" smtClean="0">
                <a:latin typeface="Times New Roman" panose="02020603050405020304" pitchFamily="18" charset="0"/>
                <a:cs typeface="Times New Roman" panose="02020603050405020304" pitchFamily="18" charset="0"/>
              </a:rPr>
              <a:t>，</a:t>
            </a:r>
            <a:r>
              <a:rPr lang="en-US" altLang="zh-CN" dirty="0" smtClean="0">
                <a:latin typeface="Times New Roman" panose="02020603050405020304" pitchFamily="18" charset="0"/>
                <a:cs typeface="Times New Roman" panose="02020603050405020304" pitchFamily="18" charset="0"/>
              </a:rPr>
              <a:t>0400 0000</a:t>
            </a:r>
            <a:r>
              <a:rPr lang="zh-CN" altLang="en-US" dirty="0" smtClean="0">
                <a:latin typeface="Times New Roman" panose="02020603050405020304" pitchFamily="18" charset="0"/>
                <a:cs typeface="Times New Roman" panose="02020603050405020304" pitchFamily="18" charset="0"/>
              </a:rPr>
              <a:t>表示这个</a:t>
            </a:r>
            <a:r>
              <a:rPr lang="en-US" altLang="zh-CN" dirty="0" smtClean="0">
                <a:latin typeface="Times New Roman" panose="02020603050405020304" pitchFamily="18" charset="0"/>
                <a:cs typeface="Times New Roman" panose="02020603050405020304" pitchFamily="18" charset="0"/>
              </a:rPr>
              <a:t>chunk</a:t>
            </a:r>
            <a:r>
              <a:rPr lang="zh-CN" altLang="en-US" dirty="0" smtClean="0">
                <a:latin typeface="Times New Roman" panose="02020603050405020304" pitchFamily="18" charset="0"/>
                <a:cs typeface="Times New Roman" panose="02020603050405020304" pitchFamily="18" charset="0"/>
              </a:rPr>
              <a:t>长</a:t>
            </a:r>
            <a:r>
              <a:rPr lang="en-US" altLang="zh-CN" dirty="0" smtClean="0">
                <a:latin typeface="Times New Roman" panose="02020603050405020304" pitchFamily="18" charset="0"/>
                <a:cs typeface="Times New Roman" panose="02020603050405020304" pitchFamily="18" charset="0"/>
              </a:rPr>
              <a:t>4</a:t>
            </a:r>
            <a:r>
              <a:rPr lang="zh-CN" altLang="en-US" dirty="0" smtClean="0">
                <a:latin typeface="Times New Roman" panose="02020603050405020304" pitchFamily="18" charset="0"/>
                <a:cs typeface="Times New Roman" panose="02020603050405020304" pitchFamily="18" charset="0"/>
              </a:rPr>
              <a:t>个字节，之后的</a:t>
            </a:r>
            <a:r>
              <a:rPr lang="en-US" altLang="zh-CN" dirty="0" smtClean="0">
                <a:latin typeface="Times New Roman" panose="02020603050405020304" pitchFamily="18" charset="0"/>
                <a:cs typeface="Times New Roman" panose="02020603050405020304" pitchFamily="18" charset="0"/>
              </a:rPr>
              <a:t>54 88 08 00</a:t>
            </a:r>
            <a:r>
              <a:rPr lang="zh-CN" altLang="en-US" dirty="0" smtClean="0">
                <a:latin typeface="Times New Roman" panose="02020603050405020304" pitchFamily="18" charset="0"/>
                <a:cs typeface="Times New Roman" panose="02020603050405020304" pitchFamily="18" charset="0"/>
              </a:rPr>
              <a:t>是这个</a:t>
            </a:r>
            <a:r>
              <a:rPr lang="en-US" altLang="zh-CN" dirty="0" smtClean="0">
                <a:latin typeface="Times New Roman" panose="02020603050405020304" pitchFamily="18" charset="0"/>
                <a:cs typeface="Times New Roman" panose="02020603050405020304" pitchFamily="18" charset="0"/>
              </a:rPr>
              <a:t>chunk</a:t>
            </a:r>
            <a:r>
              <a:rPr lang="zh-CN" altLang="en-US" dirty="0" smtClean="0">
                <a:latin typeface="Times New Roman" panose="02020603050405020304" pitchFamily="18" charset="0"/>
                <a:cs typeface="Times New Roman" panose="02020603050405020304" pitchFamily="18" charset="0"/>
              </a:rPr>
              <a:t>的数据</a:t>
            </a:r>
            <a:r>
              <a:rPr lang="en-US" altLang="zh-CN" dirty="0" smtClean="0">
                <a:latin typeface="Times New Roman" panose="02020603050405020304" pitchFamily="18" charset="0"/>
                <a:cs typeface="Times New Roman" panose="02020603050405020304" pitchFamily="18" charset="0"/>
              </a:rPr>
              <a:t>,</a:t>
            </a:r>
            <a:r>
              <a:rPr lang="zh-CN" altLang="en-US" dirty="0" smtClean="0">
                <a:latin typeface="Times New Roman" panose="02020603050405020304" pitchFamily="18" charset="0"/>
                <a:cs typeface="Times New Roman" panose="02020603050405020304" pitchFamily="18" charset="0"/>
              </a:rPr>
              <a:t>一般当</a:t>
            </a:r>
            <a:r>
              <a:rPr lang="en-US" altLang="zh-CN" dirty="0" smtClean="0">
                <a:latin typeface="Times New Roman" panose="02020603050405020304" pitchFamily="18" charset="0"/>
                <a:cs typeface="Times New Roman" panose="02020603050405020304" pitchFamily="18" charset="0"/>
              </a:rPr>
              <a:t>wav</a:t>
            </a:r>
            <a:r>
              <a:rPr lang="zh-CN" altLang="en-US" dirty="0" smtClean="0">
                <a:latin typeface="Times New Roman" panose="02020603050405020304" pitchFamily="18" charset="0"/>
                <a:cs typeface="Times New Roman" panose="02020603050405020304" pitchFamily="18" charset="0"/>
              </a:rPr>
              <a:t>文件由某些软件转化而成，则包含</a:t>
            </a:r>
            <a:r>
              <a:rPr lang="en-US" altLang="zh-CN" dirty="0" smtClean="0">
                <a:latin typeface="Times New Roman" panose="02020603050405020304" pitchFamily="18" charset="0"/>
                <a:cs typeface="Times New Roman" panose="02020603050405020304" pitchFamily="18" charset="0"/>
              </a:rPr>
              <a:t>fact chunk</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美国高级电视制式委员会</a:t>
            </a:r>
            <a:r>
              <a:rPr lang="en-US" altLang="zh-CN" dirty="0" smtClean="0"/>
              <a:t>(ATSC)</a:t>
            </a:r>
            <a:r>
              <a:rPr lang="zh-CN" altLang="en-US" dirty="0" smtClean="0"/>
              <a:t>规定电视伴音压缩标准是杜比实验室开发的</a:t>
            </a:r>
            <a:r>
              <a:rPr lang="en-US" altLang="zh-CN" dirty="0" smtClean="0"/>
              <a:t>AC-3</a:t>
            </a:r>
            <a:r>
              <a:rPr lang="zh-CN" altLang="en-US" dirty="0" smtClean="0"/>
              <a:t>系统。该系统的音响效果为高保真立体环绕声。目前市场流行的称为</a:t>
            </a:r>
            <a:r>
              <a:rPr lang="zh-CN" altLang="en-US" dirty="0" smtClean="0">
                <a:latin typeface="Arial" panose="020B0604020202020204"/>
              </a:rPr>
              <a:t>“</a:t>
            </a:r>
            <a:r>
              <a:rPr lang="zh-CN" altLang="en-US" dirty="0" smtClean="0"/>
              <a:t>家庭影院</a:t>
            </a:r>
            <a:r>
              <a:rPr lang="zh-CN" altLang="en-US" dirty="0" smtClean="0">
                <a:latin typeface="Arial" panose="020B0604020202020204"/>
              </a:rPr>
              <a:t>”</a:t>
            </a:r>
            <a:r>
              <a:rPr lang="zh-CN" altLang="en-US" dirty="0" smtClean="0"/>
              <a:t>的音响系统多数采用此标准</a:t>
            </a:r>
            <a:endParaRPr lang="en-US" altLang="zh-CN" dirty="0" smtClean="0"/>
          </a:p>
          <a:p>
            <a:r>
              <a:rPr lang="zh-CN" altLang="en-US" dirty="0" smtClean="0"/>
              <a:t>杜比</a:t>
            </a:r>
            <a:r>
              <a:rPr lang="en-US" altLang="zh-CN" dirty="0" smtClean="0"/>
              <a:t>AC-3</a:t>
            </a:r>
            <a:r>
              <a:rPr lang="zh-CN" altLang="en-US" dirty="0" smtClean="0"/>
              <a:t>规定的取样频率为</a:t>
            </a:r>
            <a:r>
              <a:rPr lang="en-US" altLang="zh-CN" dirty="0" smtClean="0"/>
              <a:t>48kHz</a:t>
            </a:r>
            <a:r>
              <a:rPr lang="zh-CN" altLang="en-US" dirty="0" smtClean="0"/>
              <a:t>，它锁定于</a:t>
            </a:r>
            <a:r>
              <a:rPr lang="en-US" altLang="zh-CN" dirty="0" smtClean="0"/>
              <a:t>27MHz</a:t>
            </a:r>
            <a:r>
              <a:rPr lang="zh-CN" altLang="en-US" dirty="0" smtClean="0"/>
              <a:t>的系统时钟。每个音频节目最多可有</a:t>
            </a:r>
            <a:r>
              <a:rPr lang="en-US" altLang="zh-CN" dirty="0" smtClean="0"/>
              <a:t>6</a:t>
            </a:r>
            <a:r>
              <a:rPr lang="zh-CN" altLang="en-US" dirty="0" smtClean="0"/>
              <a:t>个音频信道。这</a:t>
            </a:r>
            <a:r>
              <a:rPr lang="en-US" altLang="zh-CN" dirty="0" smtClean="0"/>
              <a:t>6</a:t>
            </a:r>
            <a:r>
              <a:rPr lang="zh-CN" altLang="en-US" dirty="0" smtClean="0"/>
              <a:t>个信道是：中心、左</a:t>
            </a:r>
            <a:r>
              <a:rPr lang="en-US" altLang="zh-CN" dirty="0" smtClean="0"/>
              <a:t>(Left)</a:t>
            </a:r>
            <a:r>
              <a:rPr lang="zh-CN" altLang="en-US" dirty="0" smtClean="0"/>
              <a:t>、右</a:t>
            </a:r>
            <a:r>
              <a:rPr lang="en-US" altLang="zh-CN" dirty="0" smtClean="0"/>
              <a:t>(Right)</a:t>
            </a:r>
            <a:r>
              <a:rPr lang="zh-CN" altLang="en-US" dirty="0" smtClean="0"/>
              <a:t>、左环绕</a:t>
            </a:r>
            <a:r>
              <a:rPr lang="en-US" altLang="zh-CN" dirty="0" smtClean="0"/>
              <a:t>(Left Surround)</a:t>
            </a:r>
            <a:r>
              <a:rPr lang="zh-CN" altLang="en-US" dirty="0" smtClean="0"/>
              <a:t>、右环绕</a:t>
            </a:r>
            <a:r>
              <a:rPr lang="en-US" altLang="zh-CN" dirty="0" smtClean="0"/>
              <a:t>(Right Surround)</a:t>
            </a:r>
            <a:r>
              <a:rPr lang="zh-CN" altLang="en-US" dirty="0" smtClean="0"/>
              <a:t>和低频增强</a:t>
            </a:r>
            <a:r>
              <a:rPr lang="en-US" altLang="zh-CN" dirty="0" smtClean="0"/>
              <a:t>(LFE Low Frequency Enhancement)</a:t>
            </a:r>
            <a:endParaRPr lang="en-US" altLang="zh-CN" dirty="0" smtClean="0"/>
          </a:p>
          <a:p>
            <a:r>
              <a:rPr lang="en-US" altLang="zh-CN" dirty="0" smtClean="0"/>
              <a:t>LFE</a:t>
            </a:r>
            <a:r>
              <a:rPr lang="zh-CN" altLang="en-US" dirty="0" smtClean="0"/>
              <a:t>信道的带宽限于</a:t>
            </a:r>
            <a:r>
              <a:rPr lang="en-US" altLang="zh-CN" dirty="0" smtClean="0"/>
              <a:t>20</a:t>
            </a:r>
            <a:r>
              <a:rPr lang="zh-CN" altLang="en-US" dirty="0" smtClean="0"/>
              <a:t>～</a:t>
            </a:r>
            <a:r>
              <a:rPr lang="en-US" altLang="zh-CN" dirty="0" smtClean="0"/>
              <a:t>120Hz</a:t>
            </a:r>
            <a:r>
              <a:rPr lang="zh-CN" altLang="en-US" dirty="0" smtClean="0"/>
              <a:t>，主信道的带宽为</a:t>
            </a:r>
            <a:r>
              <a:rPr lang="en-US" altLang="zh-CN" dirty="0" smtClean="0"/>
              <a:t>20kHz</a:t>
            </a:r>
            <a:r>
              <a:rPr lang="zh-CN" altLang="en-US" dirty="0" smtClean="0"/>
              <a:t>。美国的</a:t>
            </a:r>
            <a:r>
              <a:rPr lang="en-US" altLang="zh-CN" dirty="0" smtClean="0"/>
              <a:t>HDTV</a:t>
            </a:r>
            <a:r>
              <a:rPr lang="zh-CN" altLang="en-US" dirty="0" smtClean="0"/>
              <a:t>标准中</a:t>
            </a:r>
            <a:r>
              <a:rPr lang="en-US" altLang="zh-CN" dirty="0" smtClean="0"/>
              <a:t>AC-3</a:t>
            </a:r>
            <a:r>
              <a:rPr lang="zh-CN" altLang="en-US" dirty="0" smtClean="0"/>
              <a:t>可以对</a:t>
            </a:r>
            <a:r>
              <a:rPr lang="en-US" altLang="zh-CN" dirty="0" smtClean="0"/>
              <a:t>1</a:t>
            </a:r>
            <a:r>
              <a:rPr lang="zh-CN" altLang="en-US" dirty="0" smtClean="0"/>
              <a:t>到</a:t>
            </a:r>
            <a:r>
              <a:rPr lang="en-US" altLang="zh-CN" dirty="0" smtClean="0"/>
              <a:t>5.1</a:t>
            </a:r>
            <a:r>
              <a:rPr lang="zh-CN" altLang="en-US" dirty="0" smtClean="0"/>
              <a:t>信道的音频源编码。所谓</a:t>
            </a:r>
            <a:r>
              <a:rPr lang="en-US" altLang="zh-CN" dirty="0" smtClean="0"/>
              <a:t>0.1</a:t>
            </a:r>
            <a:r>
              <a:rPr lang="zh-CN" altLang="en-US" dirty="0" smtClean="0"/>
              <a:t>信道是指用来传送</a:t>
            </a:r>
            <a:r>
              <a:rPr lang="en-US" altLang="zh-CN" dirty="0" smtClean="0"/>
              <a:t>LFE</a:t>
            </a:r>
            <a:r>
              <a:rPr lang="zh-CN" altLang="en-US" dirty="0" smtClean="0"/>
              <a:t>的信道。动态范围可达到</a:t>
            </a:r>
            <a:r>
              <a:rPr lang="en-US" altLang="zh-CN" smtClean="0"/>
              <a:t>100dB</a:t>
            </a:r>
            <a:endParaRPr lang="en-US" altLang="zh-CN" smtClean="0"/>
          </a:p>
          <a:p>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a:noFill/>
        </p:spPr>
        <p:txBody>
          <a:bodyPr/>
          <a:lstStyle/>
          <a:p>
            <a:endParaRPr lang="zh-CN" altLang="en-US" dirty="0" smtClean="0">
              <a:latin typeface="Arial" panose="020B0604020202020204" pitchFamily="34" charset="0"/>
            </a:endParaRPr>
          </a:p>
        </p:txBody>
      </p:sp>
      <p:sp>
        <p:nvSpPr>
          <p:cNvPr id="87044" name="灯片编号占位符 3"/>
          <p:cNvSpPr>
            <a:spLocks noGrp="1"/>
          </p:cNvSpPr>
          <p:nvPr>
            <p:ph type="sldNum" sz="quarter" idx="5"/>
          </p:nvPr>
        </p:nvSpPr>
        <p:spPr/>
        <p:txBody>
          <a:bodyPr/>
          <a:lstStyle/>
          <a:p>
            <a:pPr>
              <a:defRPr/>
            </a:pPr>
            <a:fld id="{7227808B-CA2A-482D-83E6-62ED6C8C5958}"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a:noFill/>
        </p:spPr>
        <p:txBody>
          <a:bodyPr/>
          <a:lstStyle/>
          <a:p>
            <a:pPr marL="0" marR="0" indent="0" algn="l" defTabSz="914400" rtl="0" eaLnBrk="0" fontAlgn="base" latinLnBrk="0" hangingPunct="0">
              <a:lnSpc>
                <a:spcPct val="100000"/>
              </a:lnSpc>
              <a:spcBef>
                <a:spcPct val="30000"/>
              </a:spcBef>
              <a:spcAft>
                <a:spcPct val="0"/>
              </a:spcAft>
              <a:buClrTx/>
              <a:buSzTx/>
              <a:buFontTx/>
              <a:buNone/>
              <a:defRPr/>
            </a:pPr>
            <a:r>
              <a:rPr lang="zh-CN" altLang="en-US" sz="1200" b="0" dirty="0" smtClean="0"/>
              <a:t>当周期信号的周期</a:t>
            </a:r>
            <a:r>
              <a:rPr lang="en-US" altLang="zh-CN" sz="1200" b="0" dirty="0" smtClean="0"/>
              <a:t>T</a:t>
            </a:r>
            <a:r>
              <a:rPr lang="zh-CN" altLang="en-US" sz="1200" b="0" dirty="0" smtClean="0"/>
              <a:t>趋于无穷大时，周期信号就成为一非周期信号，其频谱相邻谱线间隔趋于零，从而周期信号的离散频谱演变为非周期信号的连续频谱。</a:t>
            </a:r>
            <a:endParaRPr lang="en-US" altLang="zh-CN" sz="1200" b="0" dirty="0" smtClean="0"/>
          </a:p>
          <a:p>
            <a:endParaRPr lang="zh-CN" altLang="en-US" dirty="0" smtClean="0">
              <a:latin typeface="Arial" panose="020B0604020202020204" pitchFamily="34" charset="0"/>
            </a:endParaRPr>
          </a:p>
        </p:txBody>
      </p:sp>
      <p:sp>
        <p:nvSpPr>
          <p:cNvPr id="87044" name="灯片编号占位符 3"/>
          <p:cNvSpPr>
            <a:spLocks noGrp="1"/>
          </p:cNvSpPr>
          <p:nvPr>
            <p:ph type="sldNum" sz="quarter" idx="5"/>
          </p:nvPr>
        </p:nvSpPr>
        <p:spPr/>
        <p:txBody>
          <a:bodyPr/>
          <a:lstStyle/>
          <a:p>
            <a:pPr>
              <a:defRPr/>
            </a:pPr>
            <a:fld id="{7227808B-CA2A-482D-83E6-62ED6C8C5958}"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p:sp>
      <p:sp>
        <p:nvSpPr>
          <p:cNvPr id="93187" name="备注占位符 2"/>
          <p:cNvSpPr>
            <a:spLocks noGrp="1"/>
          </p:cNvSpPr>
          <p:nvPr>
            <p:ph type="body" idx="1"/>
          </p:nvPr>
        </p:nvSpPr>
        <p:spPr>
          <a:noFill/>
        </p:spPr>
        <p:txBody>
          <a:bodyPr/>
          <a:lstStyle/>
          <a:p>
            <a:r>
              <a:rPr lang="en-US" altLang="zh-CN" dirty="0" smtClean="0">
                <a:latin typeface="Arial" panose="020B0604020202020204" pitchFamily="34" charset="0"/>
              </a:rPr>
              <a:t>20 </a:t>
            </a:r>
            <a:r>
              <a:rPr lang="en-US" altLang="zh-CN" dirty="0" err="1" smtClean="0">
                <a:latin typeface="Arial" panose="020B0604020202020204" pitchFamily="34" charset="0"/>
              </a:rPr>
              <a:t>μPa</a:t>
            </a:r>
            <a:r>
              <a:rPr lang="en-US" altLang="zh-CN" dirty="0" smtClean="0">
                <a:latin typeface="Arial" panose="020B0604020202020204" pitchFamily="34" charset="0"/>
              </a:rPr>
              <a:t> </a:t>
            </a:r>
            <a:r>
              <a:rPr lang="zh-CN" altLang="en-US" dirty="0" smtClean="0">
                <a:latin typeface="Arial" panose="020B0604020202020204" pitchFamily="34" charset="0"/>
              </a:rPr>
              <a:t>或</a:t>
            </a:r>
            <a:r>
              <a:rPr lang="en-US" altLang="zh-CN" dirty="0" smtClean="0">
                <a:latin typeface="Arial" panose="020B0604020202020204" pitchFamily="34" charset="0"/>
              </a:rPr>
              <a:t>20 x 10</a:t>
            </a:r>
            <a:r>
              <a:rPr lang="en-US" altLang="zh-CN" baseline="30000" dirty="0" smtClean="0">
                <a:latin typeface="Arial" panose="020B0604020202020204" pitchFamily="34" charset="0"/>
              </a:rPr>
              <a:t>-6</a:t>
            </a:r>
            <a:r>
              <a:rPr lang="en-US" altLang="zh-CN" dirty="0" smtClean="0">
                <a:latin typeface="Arial" panose="020B0604020202020204" pitchFamily="34" charset="0"/>
              </a:rPr>
              <a:t> Pa</a:t>
            </a:r>
            <a:r>
              <a:rPr lang="zh-CN" altLang="en-US" dirty="0" smtClean="0">
                <a:latin typeface="Arial" panose="020B0604020202020204" pitchFamily="34" charset="0"/>
              </a:rPr>
              <a:t>作为参考声压值，并定义这声压水平为</a:t>
            </a:r>
            <a:r>
              <a:rPr lang="en-US" altLang="zh-CN" dirty="0" smtClean="0">
                <a:latin typeface="Arial" panose="020B0604020202020204" pitchFamily="34" charset="0"/>
              </a:rPr>
              <a:t>0</a:t>
            </a:r>
            <a:r>
              <a:rPr lang="zh-CN" altLang="en-US" dirty="0" smtClean="0">
                <a:latin typeface="Arial" panose="020B0604020202020204" pitchFamily="34" charset="0"/>
              </a:rPr>
              <a:t>分贝</a:t>
            </a:r>
            <a:r>
              <a:rPr lang="en-US" altLang="zh-CN" dirty="0" smtClean="0">
                <a:latin typeface="Arial" panose="020B0604020202020204" pitchFamily="34" charset="0"/>
              </a:rPr>
              <a:t>(dB)</a:t>
            </a:r>
            <a:r>
              <a:rPr lang="zh-CN" altLang="en-US" dirty="0" smtClean="0">
                <a:latin typeface="Arial" panose="020B0604020202020204" pitchFamily="34" charset="0"/>
              </a:rPr>
              <a:t>。</a:t>
            </a:r>
            <a:endParaRPr lang="zh-CN" altLang="en-US" dirty="0" smtClean="0">
              <a:latin typeface="Arial" panose="020B0604020202020204" pitchFamily="34" charset="0"/>
            </a:endParaRPr>
          </a:p>
        </p:txBody>
      </p:sp>
      <p:sp>
        <p:nvSpPr>
          <p:cNvPr id="87044" name="灯片编号占位符 3"/>
          <p:cNvSpPr>
            <a:spLocks noGrp="1"/>
          </p:cNvSpPr>
          <p:nvPr>
            <p:ph type="sldNum" sz="quarter" idx="5"/>
          </p:nvPr>
        </p:nvSpPr>
        <p:spPr/>
        <p:txBody>
          <a:bodyPr/>
          <a:lstStyle/>
          <a:p>
            <a:pPr>
              <a:defRPr/>
            </a:pPr>
            <a:fld id="{7227808B-CA2A-482D-83E6-62ED6C8C5958}"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p:sp>
      <p:sp>
        <p:nvSpPr>
          <p:cNvPr id="94211" name="备注占位符 2"/>
          <p:cNvSpPr>
            <a:spLocks noGrp="1"/>
          </p:cNvSpPr>
          <p:nvPr>
            <p:ph type="body" idx="1"/>
          </p:nvPr>
        </p:nvSpPr>
        <p:spPr>
          <a:noFill/>
        </p:spPr>
        <p:txBody>
          <a:bodyPr/>
          <a:lstStyle/>
          <a:p>
            <a:r>
              <a:rPr lang="zh-CN" altLang="en-US" dirty="0" smtClean="0">
                <a:latin typeface="Arial" panose="020B0604020202020204" pitchFamily="34" charset="0"/>
              </a:rPr>
              <a:t>声压的单位为帕</a:t>
            </a:r>
            <a:r>
              <a:rPr lang="en-US" altLang="zh-CN" dirty="0" smtClean="0">
                <a:latin typeface="Arial" panose="020B0604020202020204" pitchFamily="34" charset="0"/>
              </a:rPr>
              <a:t>(Pa)</a:t>
            </a:r>
            <a:r>
              <a:rPr lang="zh-CN" altLang="en-US" dirty="0" smtClean="0">
                <a:latin typeface="Arial" panose="020B0604020202020204" pitchFamily="34" charset="0"/>
              </a:rPr>
              <a:t>，它与基准声压比值的对数值称为声压级，单位是分贝</a:t>
            </a:r>
            <a:r>
              <a:rPr lang="en-US" altLang="zh-CN" dirty="0" smtClean="0">
                <a:latin typeface="Arial" panose="020B0604020202020204" pitchFamily="34" charset="0"/>
              </a:rPr>
              <a:t>(dB)</a:t>
            </a:r>
            <a:r>
              <a:rPr lang="zh-CN" altLang="en-US" dirty="0" smtClean="0">
                <a:latin typeface="Arial" panose="020B0604020202020204" pitchFamily="34" charset="0"/>
              </a:rPr>
              <a:t>。</a:t>
            </a:r>
            <a:endParaRPr lang="en-US" altLang="zh-CN" dirty="0" smtClean="0">
              <a:latin typeface="Arial" panose="020B0604020202020204" pitchFamily="34" charset="0"/>
            </a:endParaRPr>
          </a:p>
          <a:p>
            <a:r>
              <a:rPr lang="zh-CN" altLang="en-US" dirty="0" smtClean="0"/>
              <a:t>对于振幅类物理量，如电压、电流强度等，将测量值与 基准值相比后求常用对数再乘以</a:t>
            </a:r>
            <a:r>
              <a:rPr lang="en-US" altLang="zh-CN" dirty="0" smtClean="0"/>
              <a:t>20</a:t>
            </a:r>
            <a:r>
              <a:rPr lang="zh-CN" altLang="en-US" dirty="0" smtClean="0"/>
              <a:t>；对于它们的平方项的物理量如功率，取 对数后乘以</a:t>
            </a:r>
            <a:r>
              <a:rPr lang="en-US" altLang="zh-CN" dirty="0" smtClean="0"/>
              <a:t>10</a:t>
            </a:r>
            <a:r>
              <a:rPr lang="zh-CN" altLang="en-US" dirty="0" smtClean="0"/>
              <a:t>就行了；不管是振幅类还是平方项，变成分贝后它们的量级是一致的，可以直接进行比较、计算。</a:t>
            </a:r>
            <a:endParaRPr lang="en-US" altLang="zh-CN" dirty="0" smtClean="0">
              <a:latin typeface="Arial" panose="020B0604020202020204" pitchFamily="34" charset="0"/>
            </a:endParaRPr>
          </a:p>
          <a:p>
            <a:r>
              <a:rPr lang="zh-CN" altLang="en-US" dirty="0" smtClean="0">
                <a:latin typeface="Arial" panose="020B0604020202020204" pitchFamily="34" charset="0"/>
              </a:rPr>
              <a:t>设</a:t>
            </a:r>
            <a:r>
              <a:rPr lang="en-US" altLang="zh-CN" dirty="0" smtClean="0">
                <a:latin typeface="Arial" panose="020B0604020202020204" pitchFamily="34" charset="0"/>
              </a:rPr>
              <a:t>X</a:t>
            </a:r>
            <a:r>
              <a:rPr lang="zh-CN" altLang="en-US" dirty="0" smtClean="0">
                <a:latin typeface="Arial" panose="020B0604020202020204" pitchFamily="34" charset="0"/>
              </a:rPr>
              <a:t>为</a:t>
            </a:r>
            <a:r>
              <a:rPr lang="en-US" altLang="zh-CN" dirty="0" smtClean="0">
                <a:latin typeface="Arial" panose="020B0604020202020204" pitchFamily="34" charset="0"/>
              </a:rPr>
              <a:t>60</a:t>
            </a:r>
            <a:r>
              <a:rPr lang="zh-CN" altLang="en-US" dirty="0" smtClean="0">
                <a:latin typeface="Arial" panose="020B0604020202020204" pitchFamily="34" charset="0"/>
              </a:rPr>
              <a:t>分贝时声音的强度</a:t>
            </a:r>
            <a:r>
              <a:rPr lang="en-US" altLang="zh-CN" dirty="0" smtClean="0">
                <a:latin typeface="Arial" panose="020B0604020202020204" pitchFamily="34" charset="0"/>
              </a:rPr>
              <a:t>;Y</a:t>
            </a:r>
            <a:r>
              <a:rPr lang="zh-CN" altLang="en-US" dirty="0" smtClean="0">
                <a:latin typeface="Arial" panose="020B0604020202020204" pitchFamily="34" charset="0"/>
              </a:rPr>
              <a:t>为</a:t>
            </a:r>
            <a:r>
              <a:rPr lang="en-US" altLang="zh-CN" dirty="0" smtClean="0">
                <a:latin typeface="Arial" panose="020B0604020202020204" pitchFamily="34" charset="0"/>
              </a:rPr>
              <a:t>20</a:t>
            </a:r>
            <a:r>
              <a:rPr lang="zh-CN" altLang="en-US" dirty="0" smtClean="0">
                <a:latin typeface="Arial" panose="020B0604020202020204" pitchFamily="34" charset="0"/>
              </a:rPr>
              <a:t>分贝时声音的强度 则有</a:t>
            </a:r>
            <a:r>
              <a:rPr lang="en-US" altLang="zh-CN" dirty="0" smtClean="0">
                <a:latin typeface="Arial" panose="020B0604020202020204" pitchFamily="34" charset="0"/>
              </a:rPr>
              <a:t>:60=20LogX/P</a:t>
            </a:r>
            <a:r>
              <a:rPr lang="en-US" altLang="zh-CN" baseline="-25000" dirty="0" smtClean="0">
                <a:latin typeface="Arial" panose="020B0604020202020204" pitchFamily="34" charset="0"/>
              </a:rPr>
              <a:t>0</a:t>
            </a:r>
            <a:r>
              <a:rPr lang="en-US" altLang="zh-CN" dirty="0" smtClean="0">
                <a:latin typeface="Arial" panose="020B0604020202020204" pitchFamily="34" charset="0"/>
              </a:rPr>
              <a:t> ; 20=20LogY/P</a:t>
            </a:r>
            <a:r>
              <a:rPr lang="en-US" altLang="zh-CN" baseline="-25000" dirty="0" smtClean="0">
                <a:latin typeface="Arial" panose="020B0604020202020204" pitchFamily="34" charset="0"/>
              </a:rPr>
              <a:t>0</a:t>
            </a:r>
            <a:r>
              <a:rPr lang="en-US" altLang="zh-CN" dirty="0" smtClean="0">
                <a:latin typeface="Arial" panose="020B0604020202020204" pitchFamily="34" charset="0"/>
              </a:rPr>
              <a:t> X=1000P</a:t>
            </a:r>
            <a:r>
              <a:rPr lang="en-US" altLang="zh-CN" baseline="-25000" dirty="0" smtClean="0">
                <a:latin typeface="Arial" panose="020B0604020202020204" pitchFamily="34" charset="0"/>
              </a:rPr>
              <a:t>0</a:t>
            </a:r>
            <a:r>
              <a:rPr lang="en-US" altLang="zh-CN" dirty="0" smtClean="0">
                <a:latin typeface="Arial" panose="020B0604020202020204" pitchFamily="34" charset="0"/>
              </a:rPr>
              <a:t> ;Y=10P</a:t>
            </a:r>
            <a:r>
              <a:rPr lang="en-US" altLang="zh-CN" baseline="-25000" dirty="0" smtClean="0">
                <a:latin typeface="Arial" panose="020B0604020202020204" pitchFamily="34" charset="0"/>
              </a:rPr>
              <a:t>0</a:t>
            </a:r>
            <a:r>
              <a:rPr lang="en-US" altLang="zh-CN" dirty="0" smtClean="0">
                <a:latin typeface="Arial" panose="020B0604020202020204" pitchFamily="34" charset="0"/>
              </a:rPr>
              <a:t> </a:t>
            </a:r>
            <a:r>
              <a:rPr lang="zh-CN" altLang="en-US" dirty="0" smtClean="0">
                <a:latin typeface="Arial" panose="020B0604020202020204" pitchFamily="34" charset="0"/>
              </a:rPr>
              <a:t>所以</a:t>
            </a:r>
            <a:r>
              <a:rPr lang="en-US" altLang="zh-CN" dirty="0" smtClean="0">
                <a:latin typeface="Arial" panose="020B0604020202020204" pitchFamily="34" charset="0"/>
              </a:rPr>
              <a:t>:X/Y=100 60</a:t>
            </a:r>
            <a:r>
              <a:rPr lang="zh-CN" altLang="en-US" dirty="0" smtClean="0">
                <a:latin typeface="Arial" panose="020B0604020202020204" pitchFamily="34" charset="0"/>
              </a:rPr>
              <a:t>分贝声音的强度是</a:t>
            </a:r>
            <a:r>
              <a:rPr lang="en-US" altLang="zh-CN" dirty="0" smtClean="0">
                <a:latin typeface="Arial" panose="020B0604020202020204" pitchFamily="34" charset="0"/>
              </a:rPr>
              <a:t>20</a:t>
            </a:r>
            <a:r>
              <a:rPr lang="zh-CN" altLang="en-US" dirty="0" smtClean="0">
                <a:latin typeface="Arial" panose="020B0604020202020204" pitchFamily="34" charset="0"/>
              </a:rPr>
              <a:t>分贝声音的</a:t>
            </a:r>
            <a:r>
              <a:rPr lang="en-US" altLang="zh-CN" dirty="0" smtClean="0">
                <a:latin typeface="Arial" panose="020B0604020202020204" pitchFamily="34" charset="0"/>
              </a:rPr>
              <a:t>100</a:t>
            </a:r>
            <a:r>
              <a:rPr lang="zh-CN" altLang="en-US" dirty="0" smtClean="0">
                <a:latin typeface="Arial" panose="020B0604020202020204" pitchFamily="34" charset="0"/>
              </a:rPr>
              <a:t>倍 </a:t>
            </a:r>
            <a:endParaRPr lang="en-US" altLang="zh-CN" dirty="0" smtClean="0">
              <a:latin typeface="Arial" panose="020B0604020202020204" pitchFamily="34" charset="0"/>
            </a:endParaRPr>
          </a:p>
          <a:p>
            <a:r>
              <a:rPr lang="zh-CN" altLang="en-US" dirty="0" smtClean="0">
                <a:latin typeface="Arial" panose="020B0604020202020204" pitchFamily="34" charset="0"/>
              </a:rPr>
              <a:t>为什么采用对数形式？</a:t>
            </a:r>
            <a:endParaRPr lang="en-US" altLang="zh-CN" dirty="0" smtClean="0">
              <a:latin typeface="Arial" panose="020B0604020202020204" pitchFamily="34" charset="0"/>
            </a:endParaRPr>
          </a:p>
          <a:p>
            <a:r>
              <a:rPr lang="en-US" altLang="zh-CN" dirty="0" smtClean="0">
                <a:latin typeface="Arial" panose="020B0604020202020204" pitchFamily="34" charset="0"/>
              </a:rPr>
              <a:t>1</a:t>
            </a:r>
            <a:r>
              <a:rPr lang="zh-CN" altLang="en-US" dirty="0" smtClean="0">
                <a:latin typeface="Arial" panose="020B0604020202020204" pitchFamily="34" charset="0"/>
              </a:rPr>
              <a:t>）在我们日常生活和工作中离不开自然计数法，但在一些自然科学和工程计算 中，对物理量的描述往往采用对数计数法。从本质上讲，在这些场合用对数 形式描述物理量是因为它们符合人的心理感受特性。这是因为，在一定的刺激范围内，当物理刺激量呈指数变化时，人们的心理感受是呈线性变化的， 这就是心理学上的韦伯定律和费希钠定律。它揭示了人的感官对宽广范围刺激的适应性和对微弱刺激的精细分辨，好象人的感受器官是一个对数转换装置一样。</a:t>
            </a:r>
            <a:endParaRPr lang="en-US" altLang="zh-CN" dirty="0" smtClean="0">
              <a:latin typeface="Arial" panose="020B0604020202020204" pitchFamily="34" charset="0"/>
            </a:endParaRPr>
          </a:p>
          <a:p>
            <a:r>
              <a:rPr lang="en-US" altLang="zh-CN" dirty="0" smtClean="0">
                <a:latin typeface="Arial" panose="020B0604020202020204" pitchFamily="34" charset="0"/>
              </a:rPr>
              <a:t>2</a:t>
            </a:r>
            <a:r>
              <a:rPr lang="zh-CN" altLang="en-US" dirty="0" smtClean="0">
                <a:latin typeface="Arial" panose="020B0604020202020204" pitchFamily="34" charset="0"/>
              </a:rPr>
              <a:t>）正常的人耳能够听到最微弱的声音叫作「听觉阈」，为</a:t>
            </a:r>
            <a:r>
              <a:rPr lang="en-US" altLang="zh-CN" dirty="0" smtClean="0">
                <a:latin typeface="Arial" panose="020B0604020202020204" pitchFamily="34" charset="0"/>
              </a:rPr>
              <a:t>20</a:t>
            </a:r>
            <a:r>
              <a:rPr lang="zh-CN" altLang="en-US" dirty="0" smtClean="0">
                <a:latin typeface="Arial" panose="020B0604020202020204" pitchFamily="34" charset="0"/>
              </a:rPr>
              <a:t>个微帕斯卡 </a:t>
            </a:r>
            <a:r>
              <a:rPr lang="en-US" altLang="zh-CN" dirty="0" smtClean="0">
                <a:latin typeface="Arial" panose="020B0604020202020204" pitchFamily="34" charset="0"/>
              </a:rPr>
              <a:t>(</a:t>
            </a:r>
            <a:r>
              <a:rPr lang="zh-CN" altLang="en-US" dirty="0" smtClean="0">
                <a:latin typeface="Arial" panose="020B0604020202020204" pitchFamily="34" charset="0"/>
              </a:rPr>
              <a:t>缩写为</a:t>
            </a:r>
            <a:r>
              <a:rPr lang="en-US" altLang="zh-CN" dirty="0" err="1" smtClean="0">
                <a:latin typeface="Arial" panose="020B0604020202020204" pitchFamily="34" charset="0"/>
              </a:rPr>
              <a:t>μPa</a:t>
            </a:r>
            <a:r>
              <a:rPr lang="en-US" altLang="zh-CN" dirty="0" smtClean="0">
                <a:latin typeface="Arial" panose="020B0604020202020204" pitchFamily="34" charset="0"/>
              </a:rPr>
              <a:t>) </a:t>
            </a:r>
            <a:r>
              <a:rPr lang="zh-CN" altLang="en-US" dirty="0" smtClean="0">
                <a:latin typeface="Arial" panose="020B0604020202020204" pitchFamily="34" charset="0"/>
              </a:rPr>
              <a:t>的压力变化，即</a:t>
            </a:r>
            <a:r>
              <a:rPr lang="en-US" altLang="zh-CN" dirty="0" smtClean="0">
                <a:latin typeface="Arial" panose="020B0604020202020204" pitchFamily="34" charset="0"/>
              </a:rPr>
              <a:t>20x10</a:t>
            </a:r>
            <a:r>
              <a:rPr lang="en-US" altLang="zh-CN" baseline="30000" dirty="0" smtClean="0">
                <a:latin typeface="Arial" panose="020B0604020202020204" pitchFamily="34" charset="0"/>
              </a:rPr>
              <a:t>-6</a:t>
            </a:r>
            <a:r>
              <a:rPr lang="en-US" altLang="zh-CN" dirty="0" smtClean="0">
                <a:latin typeface="Arial" panose="020B0604020202020204" pitchFamily="34" charset="0"/>
              </a:rPr>
              <a:t> Pa (“</a:t>
            </a:r>
            <a:r>
              <a:rPr lang="zh-CN" altLang="en-US" dirty="0" smtClean="0">
                <a:latin typeface="Arial" panose="020B0604020202020204" pitchFamily="34" charset="0"/>
              </a:rPr>
              <a:t>百万分之二十帕斯卡</a:t>
            </a:r>
            <a:r>
              <a:rPr lang="en-US" altLang="zh-CN" dirty="0" smtClean="0">
                <a:latin typeface="Arial" panose="020B0604020202020204" pitchFamily="34" charset="0"/>
              </a:rPr>
              <a:t>”)</a:t>
            </a:r>
            <a:r>
              <a:rPr lang="zh-CN" altLang="en-US" dirty="0" smtClean="0">
                <a:latin typeface="Arial" panose="020B0604020202020204" pitchFamily="34" charset="0"/>
              </a:rPr>
              <a:t>。另一方面，非常噪吵的情况能产生很大的压力变化，例如一架太空穿梭机在发出最大马力时能在近距离产生大约 </a:t>
            </a:r>
            <a:r>
              <a:rPr lang="en-US" altLang="zh-CN" dirty="0" smtClean="0">
                <a:latin typeface="Arial" panose="020B0604020202020204" pitchFamily="34" charset="0"/>
              </a:rPr>
              <a:t>2,000 Pa</a:t>
            </a:r>
            <a:r>
              <a:rPr lang="zh-CN" altLang="en-US" dirty="0" smtClean="0">
                <a:latin typeface="Arial" panose="020B0604020202020204" pitchFamily="34" charset="0"/>
              </a:rPr>
              <a:t>或</a:t>
            </a:r>
            <a:r>
              <a:rPr lang="en-US" altLang="zh-CN" dirty="0" smtClean="0">
                <a:latin typeface="Arial" panose="020B0604020202020204" pitchFamily="34" charset="0"/>
              </a:rPr>
              <a:t>2 x 10</a:t>
            </a:r>
            <a:r>
              <a:rPr lang="en-US" altLang="zh-CN" baseline="30000" dirty="0" smtClean="0">
                <a:latin typeface="Arial" panose="020B0604020202020204" pitchFamily="34" charset="0"/>
              </a:rPr>
              <a:t>9</a:t>
            </a:r>
            <a:r>
              <a:rPr lang="en-US" altLang="zh-CN" dirty="0" smtClean="0">
                <a:latin typeface="Arial" panose="020B0604020202020204" pitchFamily="34" charset="0"/>
              </a:rPr>
              <a:t>μPa</a:t>
            </a:r>
            <a:r>
              <a:rPr lang="zh-CN" altLang="en-US" dirty="0" smtClean="0">
                <a:latin typeface="Arial" panose="020B0604020202020204" pitchFamily="34" charset="0"/>
              </a:rPr>
              <a:t>的噪音。下表显示由上述情况产生不同的声压级，以帕斯卡及微帕斯卡表示。如用帕斯卡</a:t>
            </a:r>
            <a:r>
              <a:rPr lang="en-US" altLang="zh-CN" dirty="0" smtClean="0">
                <a:latin typeface="Arial" panose="020B0604020202020204" pitchFamily="34" charset="0"/>
              </a:rPr>
              <a:t>(Pa)</a:t>
            </a:r>
            <a:r>
              <a:rPr lang="zh-CN" altLang="en-US" dirty="0" smtClean="0">
                <a:latin typeface="Arial" panose="020B0604020202020204" pitchFamily="34" charset="0"/>
              </a:rPr>
              <a:t>来表达声音或噪音，我们须处理小至</a:t>
            </a:r>
            <a:r>
              <a:rPr lang="en-US" altLang="zh-CN" dirty="0" smtClean="0">
                <a:latin typeface="Arial" panose="020B0604020202020204" pitchFamily="34" charset="0"/>
              </a:rPr>
              <a:t>20</a:t>
            </a:r>
            <a:r>
              <a:rPr lang="zh-CN" altLang="en-US" dirty="0" smtClean="0">
                <a:latin typeface="Arial" panose="020B0604020202020204" pitchFamily="34" charset="0"/>
              </a:rPr>
              <a:t>，大至</a:t>
            </a:r>
            <a:r>
              <a:rPr lang="en-US" altLang="zh-CN" dirty="0" smtClean="0">
                <a:latin typeface="Arial" panose="020B0604020202020204" pitchFamily="34" charset="0"/>
              </a:rPr>
              <a:t>2,000,000,000</a:t>
            </a:r>
            <a:r>
              <a:rPr lang="zh-CN" altLang="en-US" dirty="0" smtClean="0">
                <a:latin typeface="Arial" panose="020B0604020202020204" pitchFamily="34" charset="0"/>
              </a:rPr>
              <a:t>的数字。 明显地，如用帕斯卡</a:t>
            </a:r>
            <a:r>
              <a:rPr lang="en-US" altLang="zh-CN" dirty="0" smtClean="0">
                <a:latin typeface="Arial" panose="020B0604020202020204" pitchFamily="34" charset="0"/>
              </a:rPr>
              <a:t>(Pa)</a:t>
            </a:r>
            <a:r>
              <a:rPr lang="zh-CN" altLang="en-US" dirty="0" smtClean="0">
                <a:latin typeface="Arial" panose="020B0604020202020204" pitchFamily="34" charset="0"/>
              </a:rPr>
              <a:t>来表达声音或噪音会颇为不便。较简单的做法是用一个对数标度</a:t>
            </a:r>
            <a:r>
              <a:rPr lang="en-US" altLang="zh-CN" dirty="0" smtClean="0">
                <a:latin typeface="Arial" panose="020B0604020202020204" pitchFamily="34" charset="0"/>
              </a:rPr>
              <a:t>(logarithmic scale)</a:t>
            </a:r>
            <a:r>
              <a:rPr lang="zh-CN" altLang="en-US" dirty="0" smtClean="0">
                <a:latin typeface="Arial" panose="020B0604020202020204" pitchFamily="34" charset="0"/>
              </a:rPr>
              <a:t>来表达声音或噪音的响亮度，以</a:t>
            </a:r>
            <a:r>
              <a:rPr lang="en-US" altLang="zh-CN" dirty="0" smtClean="0">
                <a:latin typeface="Arial" panose="020B0604020202020204" pitchFamily="34" charset="0"/>
              </a:rPr>
              <a:t>10</a:t>
            </a:r>
            <a:r>
              <a:rPr lang="zh-CN" altLang="en-US" dirty="0" smtClean="0">
                <a:latin typeface="Arial" panose="020B0604020202020204" pitchFamily="34" charset="0"/>
              </a:rPr>
              <a:t>作为基数。</a:t>
            </a:r>
            <a:endParaRPr lang="zh-CN" altLang="en-US" dirty="0" smtClean="0">
              <a:latin typeface="Arial" panose="020B0604020202020204" pitchFamily="34" charset="0"/>
            </a:endParaRPr>
          </a:p>
        </p:txBody>
      </p:sp>
      <p:sp>
        <p:nvSpPr>
          <p:cNvPr id="88068" name="灯片编号占位符 3"/>
          <p:cNvSpPr>
            <a:spLocks noGrp="1"/>
          </p:cNvSpPr>
          <p:nvPr>
            <p:ph type="sldNum" sz="quarter" idx="5"/>
          </p:nvPr>
        </p:nvSpPr>
        <p:spPr/>
        <p:txBody>
          <a:bodyPr/>
          <a:lstStyle/>
          <a:p>
            <a:pPr>
              <a:defRPr/>
            </a:pPr>
            <a:fld id="{548259E7-95B3-496F-AD16-92C3675FF2AB}" type="slidenum">
              <a:rPr lang="zh-CN" altLang="en-US" smtClean="0">
                <a:latin typeface="Arial" panose="020B0604020202020204" pitchFamily="34" charset="0"/>
              </a:rPr>
            </a:fld>
            <a:endParaRPr lang="en-US" altLang="zh-CN" smtClean="0">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7" Type="http://schemas.openxmlformats.org/officeDocument/2006/relationships/vmlDrawing" Target="../drawings/vmlDrawing1.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2049" name="Image" r:id="rId2" imgW="2438400" imgH="1657985" progId="">
                  <p:embed/>
                </p:oleObj>
              </mc:Choice>
              <mc:Fallback>
                <p:oleObj name="Image" r:id="rId2" imgW="2438400" imgH="1657985" progId="">
                  <p:embed/>
                  <p:pic>
                    <p:nvPicPr>
                      <p:cNvPr id="0" name="Object 57"/>
                      <p:cNvPicPr>
                        <a:picLocks noChangeAspect="1"/>
                      </p:cNvPicPr>
                      <p:nvPr/>
                    </p:nvPicPr>
                    <p:blipFill>
                      <a:blip r:embed="rId3"/>
                      <a:stretch>
                        <a:fillRect/>
                      </a:stretch>
                    </p:blipFill>
                    <p:spPr>
                      <a:xfrm>
                        <a:off x="0" y="0"/>
                        <a:ext cx="9144000" cy="3124200"/>
                      </a:xfrm>
                      <a:prstGeom prst="rect">
                        <a:avLst/>
                      </a:prstGeom>
                      <a:noFill/>
                      <a:ln w="9525">
                        <a:noFill/>
                      </a:ln>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8" name="Freeform 39" descr="F"/>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9" name="Freeform 40" descr="d"/>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 name="Freeform 41"/>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1" name="Freeform 42" descr="b"/>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anose="05000000000000000000"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panose="020B0604020202020204" pitchFamily="34"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ln>
        </p:spPr>
        <p:txBody>
          <a:bodyPr vert="horz" wrap="square" lIns="91440" tIns="45720" rIns="91440" bIns="45720" numCol="1" anchor="t" anchorCtr="0" compatLnSpc="1"/>
          <a:lstStyle>
            <a:lvl1pPr algn="ctr">
              <a:spcBef>
                <a:spcPct val="0"/>
              </a:spcBef>
              <a:buClrTx/>
              <a:buFontTx/>
              <a:buNone/>
              <a:defRPr sz="1000" b="0">
                <a:solidFill>
                  <a:srgbClr val="000000"/>
                </a:solidFill>
                <a:latin typeface="Arial" panose="020B0604020202020204" pitchFamily="34" charset="0"/>
                <a:ea typeface="宋体" panose="02010600030101010101"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panose="020B0604020202020204" pitchFamily="34"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64B1826A-BC19-47AD-9719-BE7798144119}" type="slidenum">
              <a:rPr lang="zh-CN" altLang="en-US"/>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0E37399D-ADB6-4469-8BF2-2FDAA29556FE}" type="slidenum">
              <a:rPr lang="zh-CN" altLang="en-US"/>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showMasterSp="0">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3073"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grpSp>
        <p:nvGrpSpPr>
          <p:cNvPr id="6" name="Group 66"/>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1"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2"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3"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FB946A6B-E25E-48A6-899B-C17828F77C37}" type="slidenum">
              <a:rPr lang="zh-CN" altLang="en-US"/>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endParaRPr lang="zh-CN" altLang="en-US" smtClean="0"/>
          </a:p>
        </p:txBody>
      </p:sp>
      <p:sp>
        <p:nvSpPr>
          <p:cNvPr id="4"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p:txBody>
          <a:bodyPr/>
          <a:lstStyle>
            <a:lvl1pPr>
              <a:defRPr/>
            </a:lvl1pPr>
          </a:lstStyle>
          <a:p>
            <a:pPr>
              <a:defRPr/>
            </a:pPr>
            <a:fld id="{9F021A56-3269-44EF-8864-52EE577EEB6B}" type="slidenum">
              <a:rPr lang="zh-CN" altLang="en-US"/>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showMasterSp="0">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4097" name="Image" r:id="rId2" imgW="2438400" imgH="1657985" progId="">
                  <p:embed/>
                </p:oleObj>
              </mc:Choice>
              <mc:Fallback>
                <p:oleObj name="Image" r:id="rId2" imgW="2438400" imgH="1657985" progId="">
                  <p:embed/>
                  <p:pic>
                    <p:nvPicPr>
                      <p:cNvPr id="0" name="Object 58"/>
                      <p:cNvPicPr>
                        <a:picLocks noChangeAspect="1"/>
                      </p:cNvPicPr>
                      <p:nvPr/>
                    </p:nvPicPr>
                    <p:blipFill>
                      <a:blip r:embed="rId3"/>
                      <a:stretch>
                        <a:fillRect/>
                      </a:stretch>
                    </p:blipFill>
                    <p:spPr>
                      <a:xfrm>
                        <a:off x="0" y="0"/>
                        <a:ext cx="9144000" cy="3581400"/>
                      </a:xfrm>
                      <a:prstGeom prst="rect">
                        <a:avLst/>
                      </a:prstGeom>
                      <a:noFill/>
                      <a:ln w="9525">
                        <a:noFill/>
                      </a:ln>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grpSp>
        <p:nvGrpSpPr>
          <p:cNvPr id="7" name="Group 66"/>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1"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2"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3"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4"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A612CD6D-32C6-46EF-A4CE-8F56C6096EA4}" type="slidenum">
              <a:rPr lang="zh-CN" altLang="en-US"/>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p:txBody>
          <a:bodyPr/>
          <a:lstStyle>
            <a:lvl1pPr>
              <a:defRPr/>
            </a:lvl1pPr>
          </a:lstStyle>
          <a:p>
            <a:pPr>
              <a:defRPr/>
            </a:pPr>
            <a:fld id="{9AFD50DC-D212-45CE-84D7-659FB97D22B9}" type="slidenum">
              <a:rPr lang="zh-CN" altLang="en-US"/>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p:txBody>
          <a:bodyPr/>
          <a:lstStyle>
            <a:lvl1pPr>
              <a:defRPr/>
            </a:lvl1pPr>
          </a:lstStyle>
          <a:p>
            <a:pPr>
              <a:defRPr/>
            </a:pPr>
            <a:fld id="{56BC23DE-D9D7-483A-A0A5-233CBF394424}" type="slidenum">
              <a:rPr lang="zh-CN" altLang="en-US"/>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p:txBody>
          <a:bodyPr/>
          <a:lstStyle>
            <a:lvl1pPr>
              <a:defRPr/>
            </a:lvl1pPr>
          </a:lstStyle>
          <a:p>
            <a:pPr>
              <a:defRPr/>
            </a:pPr>
            <a:fld id="{3D7D977F-77EE-42CF-8C2A-8EBAFDC4617A}" type="slidenum">
              <a:rPr lang="zh-CN" altLang="en-US"/>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AB10008A-718C-47BC-870F-EC74F8F563B7}" type="slidenum">
              <a:rPr lang="zh-CN" altLang="en-US"/>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endParaRPr lang="zh-CN" altLang="en-US" dirty="0" smtClean="0"/>
          </a:p>
        </p:txBody>
      </p:sp>
      <p:sp>
        <p:nvSpPr>
          <p:cNvPr id="5"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p:txBody>
          <a:bodyPr/>
          <a:lstStyle>
            <a:lvl1pPr>
              <a:defRPr/>
            </a:lvl1pPr>
          </a:lstStyle>
          <a:p>
            <a:pPr>
              <a:defRPr/>
            </a:pPr>
            <a:fld id="{40E8CB17-9210-4B0A-AA61-976FD6E91E3D}" type="slidenum">
              <a:rPr lang="zh-CN" altLang="en-US"/>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vmlDrawing" Target="../drawings/vmlDrawing4.vml"/><Relationship Id="rId13" Type="http://schemas.openxmlformats.org/officeDocument/2006/relationships/image" Target="../media/image1.png"/><Relationship Id="rId12" Type="http://schemas.openxmlformats.org/officeDocument/2006/relationships/oleObject" Target="../embeddings/oleObject4.bin"/><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25" name="Image" r:id="rId12" imgW="2438400" imgH="1657985" progId="">
                  <p:embed/>
                </p:oleObj>
              </mc:Choice>
              <mc:Fallback>
                <p:oleObj name="Image" r:id="rId12" imgW="2438400" imgH="1657985" progId="">
                  <p:embed/>
                  <p:pic>
                    <p:nvPicPr>
                      <p:cNvPr id="0" name="Object 58"/>
                      <p:cNvPicPr>
                        <a:picLocks noChangeAspect="1"/>
                      </p:cNvPicPr>
                      <p:nvPr/>
                    </p:nvPicPr>
                    <p:blipFill>
                      <a:blip r:embed="rId13"/>
                      <a:stretch>
                        <a:fillRect/>
                      </a:stretch>
                    </p:blipFill>
                    <p:spPr>
                      <a:xfrm>
                        <a:off x="0" y="0"/>
                        <a:ext cx="9144000" cy="3581400"/>
                      </a:xfrm>
                      <a:prstGeom prst="rect">
                        <a:avLst/>
                      </a:prstGeom>
                      <a:noFill/>
                      <a:ln w="9525">
                        <a:noFill/>
                      </a:ln>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ln>
          <a:effectLst/>
        </p:spPr>
        <p:txBody>
          <a:bodyPr vert="horz" wrap="square" lIns="91440" tIns="45720" rIns="91440" bIns="45720" numCol="1" anchor="t" anchorCtr="0" compatLnSpc="1"/>
          <a:lstStyle>
            <a:lvl1pPr algn="r">
              <a:spcBef>
                <a:spcPct val="0"/>
              </a:spcBef>
              <a:buClrTx/>
              <a:buFontTx/>
              <a:buNone/>
              <a:defRPr sz="1400">
                <a:solidFill>
                  <a:srgbClr val="5F5F5F"/>
                </a:solidFill>
                <a:ea typeface="宋体" panose="02010600030101010101"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ln>
          <a:effectLst/>
        </p:spPr>
        <p:txBody>
          <a:bodyPr vert="horz" wrap="square" lIns="91440" tIns="45720" rIns="91440" bIns="45720" numCol="1" anchor="t" anchorCtr="0" compatLnSpc="1"/>
          <a:lstStyle>
            <a:lvl1pPr>
              <a:spcBef>
                <a:spcPct val="0"/>
              </a:spcBef>
              <a:buClrTx/>
              <a:buFontTx/>
              <a:buNone/>
              <a:defRPr sz="1400" b="0" baseline="0">
                <a:solidFill>
                  <a:srgbClr val="000000"/>
                </a:solidFill>
                <a:ea typeface="宋体" panose="02010600030101010101" pitchFamily="2" charset="-122"/>
              </a:defRPr>
            </a:lvl1pPr>
          </a:lstStyle>
          <a:p>
            <a:pPr>
              <a:defRPr/>
            </a:pPr>
            <a:fld id="{BB193643-9050-4A3F-A972-596EE16F29A0}" type="slidenum">
              <a:rPr lang="zh-CN" altLang="en-US"/>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grpSp>
        <p:nvGrpSpPr>
          <p:cNvPr id="1033" name="Group 66"/>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ln>
            <a:effectLst/>
          </p:spPr>
          <p:txBody>
            <a:bodyPr wrap="none" anchor="ctr"/>
            <a:lstStyle/>
            <a:p>
              <a:pPr>
                <a:spcBef>
                  <a:spcPct val="20000"/>
                </a:spcBef>
                <a:buClr>
                  <a:schemeClr val="tx2"/>
                </a:buClr>
                <a:buFont typeface="Wingdings" panose="05000000000000000000" pitchFamily="2" charset="2"/>
                <a:buNone/>
                <a:defRPr/>
              </a:pPr>
              <a:endParaRPr lang="zh-CN" altLang="en-US"/>
            </a:p>
          </p:txBody>
        </p:sp>
        <p:sp>
          <p:nvSpPr>
            <p:cNvPr id="1086" name="Freeform 62"/>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7" name="Freeform 63"/>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8" name="Freeform 64"/>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89" name="Freeform 65"/>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ln>
          <a:effectLst/>
        </p:spPr>
        <p:txBody>
          <a:bodyPr/>
          <a:lstStyle>
            <a:lvl1pPr algn="r">
              <a:spcBef>
                <a:spcPct val="0"/>
              </a:spcBef>
              <a:buClrTx/>
              <a:buFontTx/>
              <a:buNone/>
              <a:defRPr sz="1400" smtClean="0">
                <a:solidFill>
                  <a:srgbClr val="5F5F5F"/>
                </a:solidFill>
                <a:ea typeface="宋体" panose="02010600030101010101"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anose="020B0604030504040204" pitchFamily="34" charset="0"/>
        </a:defRPr>
      </a:lvl2pPr>
      <a:lvl3pPr algn="l" rtl="0" eaLnBrk="0" fontAlgn="base" hangingPunct="0">
        <a:spcBef>
          <a:spcPct val="0"/>
        </a:spcBef>
        <a:spcAft>
          <a:spcPct val="0"/>
        </a:spcAft>
        <a:defRPr sz="3600" b="1">
          <a:solidFill>
            <a:schemeClr val="tx2"/>
          </a:solidFill>
          <a:latin typeface="Verdana" panose="020B0604030504040204" pitchFamily="34" charset="0"/>
        </a:defRPr>
      </a:lvl3pPr>
      <a:lvl4pPr algn="l" rtl="0" eaLnBrk="0" fontAlgn="base" hangingPunct="0">
        <a:spcBef>
          <a:spcPct val="0"/>
        </a:spcBef>
        <a:spcAft>
          <a:spcPct val="0"/>
        </a:spcAft>
        <a:defRPr sz="3600" b="1">
          <a:solidFill>
            <a:schemeClr val="tx2"/>
          </a:solidFill>
          <a:latin typeface="Verdana" panose="020B0604030504040204" pitchFamily="34" charset="0"/>
        </a:defRPr>
      </a:lvl4pPr>
      <a:lvl5pPr algn="l" rtl="0" eaLnBrk="0" fontAlgn="base" hangingPunct="0">
        <a:spcBef>
          <a:spcPct val="0"/>
        </a:spcBef>
        <a:spcAft>
          <a:spcPct val="0"/>
        </a:spcAft>
        <a:defRPr sz="3600" b="1">
          <a:solidFill>
            <a:schemeClr val="tx2"/>
          </a:solidFill>
          <a:latin typeface="Verdana" panose="020B0604030504040204" pitchFamily="34" charset="0"/>
        </a:defRPr>
      </a:lvl5pPr>
      <a:lvl6pPr marL="457200" algn="l" rtl="0" fontAlgn="base">
        <a:spcBef>
          <a:spcPct val="0"/>
        </a:spcBef>
        <a:spcAft>
          <a:spcPct val="0"/>
        </a:spcAft>
        <a:defRPr sz="3200" b="1">
          <a:solidFill>
            <a:schemeClr val="tx2"/>
          </a:solidFill>
          <a:latin typeface="Verdana" panose="020B0604030504040204" pitchFamily="34" charset="0"/>
        </a:defRPr>
      </a:lvl6pPr>
      <a:lvl7pPr marL="914400" algn="l" rtl="0" fontAlgn="base">
        <a:spcBef>
          <a:spcPct val="0"/>
        </a:spcBef>
        <a:spcAft>
          <a:spcPct val="0"/>
        </a:spcAft>
        <a:defRPr sz="3200" b="1">
          <a:solidFill>
            <a:schemeClr val="tx2"/>
          </a:solidFill>
          <a:latin typeface="Verdana" panose="020B0604030504040204" pitchFamily="34" charset="0"/>
        </a:defRPr>
      </a:lvl7pPr>
      <a:lvl8pPr marL="1371600" algn="l" rtl="0" fontAlgn="base">
        <a:spcBef>
          <a:spcPct val="0"/>
        </a:spcBef>
        <a:spcAft>
          <a:spcPct val="0"/>
        </a:spcAft>
        <a:defRPr sz="3200" b="1">
          <a:solidFill>
            <a:schemeClr val="tx2"/>
          </a:solidFill>
          <a:latin typeface="Verdana" panose="020B0604030504040204" pitchFamily="34" charset="0"/>
        </a:defRPr>
      </a:lvl8pPr>
      <a:lvl9pPr marL="1828800" algn="l" rtl="0" fontAlgn="base">
        <a:spcBef>
          <a:spcPct val="0"/>
        </a:spcBef>
        <a:spcAft>
          <a:spcPct val="0"/>
        </a:spcAft>
        <a:defRPr sz="3200" b="1">
          <a:solidFill>
            <a:schemeClr val="tx2"/>
          </a:solidFill>
          <a:latin typeface="Verdana" panose="020B0604030504040204" pitchFamily="34" charset="0"/>
        </a:defRPr>
      </a:lvl9pPr>
    </p:titleStyle>
    <p:bodyStyle>
      <a:lvl1pPr marL="342900" indent="-342900" algn="l" rtl="0" eaLnBrk="0" fontAlgn="base" hangingPunct="0">
        <a:spcBef>
          <a:spcPct val="20000"/>
        </a:spcBef>
        <a:spcAft>
          <a:spcPct val="0"/>
        </a:spcAft>
        <a:buClr>
          <a:schemeClr val="tx2"/>
        </a:buClr>
        <a:buFont typeface="Wingdings" panose="05000000000000000000"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panose="020B0604020202020204" pitchFamily="34" charset="0"/>
        </a:defRPr>
      </a:lvl3pPr>
      <a:lvl4pPr marL="1600200" indent="-228600" algn="l" rtl="0" eaLnBrk="0" fontAlgn="base" hangingPunct="0">
        <a:spcBef>
          <a:spcPct val="20000"/>
        </a:spcBef>
        <a:spcAft>
          <a:spcPct val="0"/>
        </a:spcAft>
        <a:buChar char="–"/>
        <a:defRPr sz="2000">
          <a:solidFill>
            <a:schemeClr val="tx1"/>
          </a:solidFill>
          <a:latin typeface="Arial" panose="020B0604020202020204" pitchFamily="34" charset="0"/>
        </a:defRPr>
      </a:lvl4pPr>
      <a:lvl5pPr marL="2057400" indent="-228600" algn="l" rtl="0" eaLnBrk="0" fontAlgn="base" hangingPunct="0">
        <a:spcBef>
          <a:spcPct val="20000"/>
        </a:spcBef>
        <a:spcAft>
          <a:spcPct val="0"/>
        </a:spcAft>
        <a:buChar char="»"/>
        <a:defRPr>
          <a:solidFill>
            <a:schemeClr val="tx1"/>
          </a:solidFill>
          <a:latin typeface="Arial" panose="020B0604020202020204" pitchFamily="34" charset="0"/>
        </a:defRPr>
      </a:lvl5pPr>
      <a:lvl6pPr marL="2514600" indent="-228600" algn="l" rtl="0" fontAlgn="base">
        <a:spcBef>
          <a:spcPct val="20000"/>
        </a:spcBef>
        <a:spcAft>
          <a:spcPct val="0"/>
        </a:spcAft>
        <a:buChar char="»"/>
        <a:defRPr sz="1600">
          <a:solidFill>
            <a:schemeClr val="tx1"/>
          </a:solidFill>
          <a:latin typeface="Arial" panose="020B0604020202020204" pitchFamily="34" charset="0"/>
        </a:defRPr>
      </a:lvl6pPr>
      <a:lvl7pPr marL="2971800" indent="-228600" algn="l" rtl="0" fontAlgn="base">
        <a:spcBef>
          <a:spcPct val="20000"/>
        </a:spcBef>
        <a:spcAft>
          <a:spcPct val="0"/>
        </a:spcAft>
        <a:buChar char="»"/>
        <a:defRPr sz="1600">
          <a:solidFill>
            <a:schemeClr val="tx1"/>
          </a:solidFill>
          <a:latin typeface="Arial" panose="020B0604020202020204" pitchFamily="34" charset="0"/>
        </a:defRPr>
      </a:lvl7pPr>
      <a:lvl8pPr marL="3429000" indent="-228600" algn="l" rtl="0" fontAlgn="base">
        <a:spcBef>
          <a:spcPct val="20000"/>
        </a:spcBef>
        <a:spcAft>
          <a:spcPct val="0"/>
        </a:spcAft>
        <a:buChar char="»"/>
        <a:defRPr sz="1600">
          <a:solidFill>
            <a:schemeClr val="tx1"/>
          </a:solidFill>
          <a:latin typeface="Arial" panose="020B0604020202020204" pitchFamily="34" charset="0"/>
        </a:defRPr>
      </a:lvl8pPr>
      <a:lvl9pPr marL="3886200" indent="-228600" algn="l" rtl="0" fontAlgn="base">
        <a:spcBef>
          <a:spcPct val="20000"/>
        </a:spcBef>
        <a:spcAft>
          <a:spcPct val="0"/>
        </a:spcAft>
        <a:buChar char="»"/>
        <a:defRPr sz="1600">
          <a:solidFill>
            <a:schemeClr val="tx1"/>
          </a:solidFill>
          <a:latin typeface="Arial" panose="020B0604020202020204" pitchFamily="34"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9" Type="http://schemas.openxmlformats.org/officeDocument/2006/relationships/oleObject" Target="../embeddings/oleObject13.bin"/><Relationship Id="rId8" Type="http://schemas.openxmlformats.org/officeDocument/2006/relationships/image" Target="../media/image14.wmf"/><Relationship Id="rId7" Type="http://schemas.openxmlformats.org/officeDocument/2006/relationships/oleObject" Target="../embeddings/oleObject12.bin"/><Relationship Id="rId6" Type="http://schemas.openxmlformats.org/officeDocument/2006/relationships/image" Target="../media/image13.wmf"/><Relationship Id="rId5" Type="http://schemas.openxmlformats.org/officeDocument/2006/relationships/oleObject" Target="../embeddings/oleObject11.bin"/><Relationship Id="rId4" Type="http://schemas.openxmlformats.org/officeDocument/2006/relationships/image" Target="../media/image12.wmf"/><Relationship Id="rId3" Type="http://schemas.openxmlformats.org/officeDocument/2006/relationships/oleObject" Target="../embeddings/oleObject10.bin"/><Relationship Id="rId2" Type="http://schemas.openxmlformats.org/officeDocument/2006/relationships/image" Target="../media/image11.wmf"/><Relationship Id="rId14" Type="http://schemas.openxmlformats.org/officeDocument/2006/relationships/vmlDrawing" Target="../drawings/vmlDrawing7.vml"/><Relationship Id="rId13" Type="http://schemas.openxmlformats.org/officeDocument/2006/relationships/slideLayout" Target="../slideLayouts/slideLayout6.xml"/><Relationship Id="rId12" Type="http://schemas.openxmlformats.org/officeDocument/2006/relationships/image" Target="../media/image16.wmf"/><Relationship Id="rId11" Type="http://schemas.openxmlformats.org/officeDocument/2006/relationships/oleObject" Target="../embeddings/oleObject14.bin"/><Relationship Id="rId10" Type="http://schemas.openxmlformats.org/officeDocument/2006/relationships/image" Target="../media/image15.wmf"/><Relationship Id="rId1" Type="http://schemas.openxmlformats.org/officeDocument/2006/relationships/oleObject" Target="../embeddings/oleObject9.bin"/></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3.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4.png"/></Relationships>
</file>

<file path=ppt/slides/_rels/slide10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06.png"/><Relationship Id="rId2" Type="http://schemas.openxmlformats.org/officeDocument/2006/relationships/image" Target="NULL" TargetMode="External"/><Relationship Id="rId1" Type="http://schemas.openxmlformats.org/officeDocument/2006/relationships/image" Target="../media/image205.GIF"/></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7.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8.png"/></Relationships>
</file>

<file path=ppt/slides/_rels/slide10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20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6" Type="http://schemas.openxmlformats.org/officeDocument/2006/relationships/vmlDrawing" Target="../drawings/vmlDrawing42.vml"/><Relationship Id="rId5" Type="http://schemas.openxmlformats.org/officeDocument/2006/relationships/slideLayout" Target="../slideLayouts/slideLayout2.xml"/><Relationship Id="rId4" Type="http://schemas.openxmlformats.org/officeDocument/2006/relationships/image" Target="../media/image211.wmf"/><Relationship Id="rId3" Type="http://schemas.openxmlformats.org/officeDocument/2006/relationships/oleObject" Target="../embeddings/oleObject245.bin"/><Relationship Id="rId2" Type="http://schemas.openxmlformats.org/officeDocument/2006/relationships/image" Target="../media/image210.wmf"/><Relationship Id="rId1" Type="http://schemas.openxmlformats.org/officeDocument/2006/relationships/oleObject" Target="../embeddings/oleObject244.bin"/></Relationships>
</file>

<file path=ppt/slides/_rels/slide11.xml.rels><?xml version="1.0" encoding="UTF-8" standalone="yes"?>
<Relationships xmlns="http://schemas.openxmlformats.org/package/2006/relationships"><Relationship Id="rId9" Type="http://schemas.openxmlformats.org/officeDocument/2006/relationships/oleObject" Target="../embeddings/oleObject19.bin"/><Relationship Id="rId8" Type="http://schemas.openxmlformats.org/officeDocument/2006/relationships/image" Target="../media/image20.wmf"/><Relationship Id="rId7" Type="http://schemas.openxmlformats.org/officeDocument/2006/relationships/oleObject" Target="../embeddings/oleObject18.bin"/><Relationship Id="rId6" Type="http://schemas.openxmlformats.org/officeDocument/2006/relationships/image" Target="../media/image19.wmf"/><Relationship Id="rId5" Type="http://schemas.openxmlformats.org/officeDocument/2006/relationships/oleObject" Target="../embeddings/oleObject17.bin"/><Relationship Id="rId4" Type="http://schemas.openxmlformats.org/officeDocument/2006/relationships/image" Target="../media/image18.wmf"/><Relationship Id="rId3" Type="http://schemas.openxmlformats.org/officeDocument/2006/relationships/oleObject" Target="../embeddings/oleObject16.bin"/><Relationship Id="rId2" Type="http://schemas.openxmlformats.org/officeDocument/2006/relationships/image" Target="../media/image17.wmf"/><Relationship Id="rId14" Type="http://schemas.openxmlformats.org/officeDocument/2006/relationships/vmlDrawing" Target="../drawings/vmlDrawing8.vml"/><Relationship Id="rId13" Type="http://schemas.openxmlformats.org/officeDocument/2006/relationships/slideLayout" Target="../slideLayouts/slideLayout6.xml"/><Relationship Id="rId12" Type="http://schemas.openxmlformats.org/officeDocument/2006/relationships/image" Target="../media/image22.wmf"/><Relationship Id="rId11" Type="http://schemas.openxmlformats.org/officeDocument/2006/relationships/oleObject" Target="../embeddings/oleObject20.bin"/><Relationship Id="rId10" Type="http://schemas.openxmlformats.org/officeDocument/2006/relationships/image" Target="../media/image21.wmf"/><Relationship Id="rId1" Type="http://schemas.openxmlformats.org/officeDocument/2006/relationships/oleObject" Target="../embeddings/oleObject15.bin"/></Relationships>
</file>

<file path=ppt/slides/_rels/slide110.xml.rels><?xml version="1.0" encoding="UTF-8" standalone="yes"?>
<Relationships xmlns="http://schemas.openxmlformats.org/package/2006/relationships"><Relationship Id="rId4" Type="http://schemas.openxmlformats.org/officeDocument/2006/relationships/vmlDrawing" Target="../drawings/vmlDrawing43.vml"/><Relationship Id="rId3" Type="http://schemas.openxmlformats.org/officeDocument/2006/relationships/slideLayout" Target="../slideLayouts/slideLayout2.xml"/><Relationship Id="rId2" Type="http://schemas.openxmlformats.org/officeDocument/2006/relationships/image" Target="../media/image212.wmf"/><Relationship Id="rId1" Type="http://schemas.openxmlformats.org/officeDocument/2006/relationships/oleObject" Target="../embeddings/oleObject246.bin"/></Relationships>
</file>

<file path=ppt/slides/_rels/slide111.xml.rels><?xml version="1.0" encoding="UTF-8" standalone="yes"?>
<Relationships xmlns="http://schemas.openxmlformats.org/package/2006/relationships"><Relationship Id="rId4" Type="http://schemas.openxmlformats.org/officeDocument/2006/relationships/vmlDrawing" Target="../drawings/vmlDrawing44.vml"/><Relationship Id="rId3" Type="http://schemas.openxmlformats.org/officeDocument/2006/relationships/slideLayout" Target="../slideLayouts/slideLayout2.xml"/><Relationship Id="rId2" Type="http://schemas.openxmlformats.org/officeDocument/2006/relationships/image" Target="../media/image213.wmf"/><Relationship Id="rId1" Type="http://schemas.openxmlformats.org/officeDocument/2006/relationships/oleObject" Target="../embeddings/oleObject247.bin"/></Relationships>
</file>

<file path=ppt/slides/_rels/slide112.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17.wmf"/><Relationship Id="rId7" Type="http://schemas.openxmlformats.org/officeDocument/2006/relationships/oleObject" Target="../embeddings/oleObject251.bin"/><Relationship Id="rId6" Type="http://schemas.openxmlformats.org/officeDocument/2006/relationships/image" Target="../media/image216.wmf"/><Relationship Id="rId5" Type="http://schemas.openxmlformats.org/officeDocument/2006/relationships/oleObject" Target="../embeddings/oleObject250.bin"/><Relationship Id="rId4" Type="http://schemas.openxmlformats.org/officeDocument/2006/relationships/image" Target="../media/image215.wmf"/><Relationship Id="rId3" Type="http://schemas.openxmlformats.org/officeDocument/2006/relationships/oleObject" Target="../embeddings/oleObject249.bin"/><Relationship Id="rId2" Type="http://schemas.openxmlformats.org/officeDocument/2006/relationships/image" Target="../media/image214.wmf"/><Relationship Id="rId10" Type="http://schemas.openxmlformats.org/officeDocument/2006/relationships/vmlDrawing" Target="../drawings/vmlDrawing45.vml"/><Relationship Id="rId1" Type="http://schemas.openxmlformats.org/officeDocument/2006/relationships/oleObject" Target="../embeddings/oleObject248.bin"/></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4" Type="http://schemas.openxmlformats.org/officeDocument/2006/relationships/vmlDrawing" Target="../drawings/vmlDrawing46.vml"/><Relationship Id="rId3" Type="http://schemas.openxmlformats.org/officeDocument/2006/relationships/slideLayout" Target="../slideLayouts/slideLayout2.xml"/><Relationship Id="rId2" Type="http://schemas.openxmlformats.org/officeDocument/2006/relationships/image" Target="../media/image218.emf"/><Relationship Id="rId1" Type="http://schemas.openxmlformats.org/officeDocument/2006/relationships/oleObject" Target="../embeddings/oleObject252.bin"/></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9.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4" Type="http://schemas.openxmlformats.org/officeDocument/2006/relationships/vmlDrawing" Target="../drawings/vmlDrawing47.vml"/><Relationship Id="rId3" Type="http://schemas.openxmlformats.org/officeDocument/2006/relationships/slideLayout" Target="../slideLayouts/slideLayout2.xml"/><Relationship Id="rId2" Type="http://schemas.openxmlformats.org/officeDocument/2006/relationships/image" Target="../media/image220.wmf"/><Relationship Id="rId1" Type="http://schemas.openxmlformats.org/officeDocument/2006/relationships/oleObject" Target="../embeddings/oleObject253.bin"/></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1.png"/></Relationships>
</file>

<file path=ppt/slides/_rels/slide124.xml.rels><?xml version="1.0" encoding="UTF-8" standalone="yes"?>
<Relationships xmlns="http://schemas.openxmlformats.org/package/2006/relationships"><Relationship Id="rId4" Type="http://schemas.openxmlformats.org/officeDocument/2006/relationships/vmlDrawing" Target="../drawings/vmlDrawing48.vml"/><Relationship Id="rId3" Type="http://schemas.openxmlformats.org/officeDocument/2006/relationships/slideLayout" Target="../slideLayouts/slideLayout2.xml"/><Relationship Id="rId2" Type="http://schemas.openxmlformats.org/officeDocument/2006/relationships/image" Target="../media/image222.wmf"/><Relationship Id="rId1" Type="http://schemas.openxmlformats.org/officeDocument/2006/relationships/oleObject" Target="../embeddings/oleObject254.bin"/></Relationships>
</file>

<file path=ppt/slides/_rels/slide125.xml.rels><?xml version="1.0" encoding="UTF-8" standalone="yes"?>
<Relationships xmlns="http://schemas.openxmlformats.org/package/2006/relationships"><Relationship Id="rId4" Type="http://schemas.openxmlformats.org/officeDocument/2006/relationships/vmlDrawing" Target="../drawings/vmlDrawing49.vml"/><Relationship Id="rId3" Type="http://schemas.openxmlformats.org/officeDocument/2006/relationships/slideLayout" Target="../slideLayouts/slideLayout2.xml"/><Relationship Id="rId2" Type="http://schemas.openxmlformats.org/officeDocument/2006/relationships/image" Target="../media/image223.wmf"/><Relationship Id="rId1" Type="http://schemas.openxmlformats.org/officeDocument/2006/relationships/oleObject" Target="../embeddings/oleObject255.bin"/></Relationships>
</file>

<file path=ppt/slides/_rels/slide126.xml.rels><?xml version="1.0" encoding="UTF-8" standalone="yes"?>
<Relationships xmlns="http://schemas.openxmlformats.org/package/2006/relationships"><Relationship Id="rId4" Type="http://schemas.openxmlformats.org/officeDocument/2006/relationships/vmlDrawing" Target="../drawings/vmlDrawing50.vml"/><Relationship Id="rId3" Type="http://schemas.openxmlformats.org/officeDocument/2006/relationships/slideLayout" Target="../slideLayouts/slideLayout2.xml"/><Relationship Id="rId2" Type="http://schemas.openxmlformats.org/officeDocument/2006/relationships/image" Target="../media/image224.wmf"/><Relationship Id="rId1" Type="http://schemas.openxmlformats.org/officeDocument/2006/relationships/oleObject" Target="../embeddings/oleObject256.bin"/></Relationships>
</file>

<file path=ppt/slides/_rels/slide127.xml.rels><?xml version="1.0" encoding="UTF-8" standalone="yes"?>
<Relationships xmlns="http://schemas.openxmlformats.org/package/2006/relationships"><Relationship Id="rId4" Type="http://schemas.openxmlformats.org/officeDocument/2006/relationships/vmlDrawing" Target="../drawings/vmlDrawing51.vml"/><Relationship Id="rId3" Type="http://schemas.openxmlformats.org/officeDocument/2006/relationships/slideLayout" Target="../slideLayouts/slideLayout2.xml"/><Relationship Id="rId2" Type="http://schemas.openxmlformats.org/officeDocument/2006/relationships/image" Target="../media/image225.wmf"/><Relationship Id="rId1" Type="http://schemas.openxmlformats.org/officeDocument/2006/relationships/oleObject" Target="../embeddings/oleObject257.bin"/></Relationships>
</file>

<file path=ppt/slides/_rels/slide1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Documents%20and%20Settings\fym\&#26700;&#38754;\500M&#12298;&#22810;&#23186;&#20307;&#25216;&#26415;&#22522;&#30784;&#12299;02-18\&#22810;&#23186;&#20307;&#25216;&#26415;&#21450;&#25945;&#32946;&#24212;&#29992;&#32593;&#32476;&#35838;&#31243;\&#22810;&#23186;&#20307;&#25216;&#26415;&#22522;&#30784;\img\Image49.gif" TargetMode="External"/><Relationship Id="rId1" Type="http://schemas.openxmlformats.org/officeDocument/2006/relationships/image" Target="../media/image226.png"/></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9" Type="http://schemas.openxmlformats.org/officeDocument/2006/relationships/oleObject" Target="../embeddings/oleObject25.bin"/><Relationship Id="rId8" Type="http://schemas.openxmlformats.org/officeDocument/2006/relationships/image" Target="../media/image26.wmf"/><Relationship Id="rId7" Type="http://schemas.openxmlformats.org/officeDocument/2006/relationships/oleObject" Target="../embeddings/oleObject24.bin"/><Relationship Id="rId6" Type="http://schemas.openxmlformats.org/officeDocument/2006/relationships/image" Target="../media/image25.wmf"/><Relationship Id="rId5" Type="http://schemas.openxmlformats.org/officeDocument/2006/relationships/oleObject" Target="../embeddings/oleObject23.bin"/><Relationship Id="rId45" Type="http://schemas.openxmlformats.org/officeDocument/2006/relationships/notesSlide" Target="../notesSlides/notesSlide5.xml"/><Relationship Id="rId44" Type="http://schemas.openxmlformats.org/officeDocument/2006/relationships/vmlDrawing" Target="../drawings/vmlDrawing9.vml"/><Relationship Id="rId43" Type="http://schemas.openxmlformats.org/officeDocument/2006/relationships/slideLayout" Target="../slideLayouts/slideLayout6.xml"/><Relationship Id="rId42" Type="http://schemas.openxmlformats.org/officeDocument/2006/relationships/image" Target="../media/image43.wmf"/><Relationship Id="rId41" Type="http://schemas.openxmlformats.org/officeDocument/2006/relationships/oleObject" Target="../embeddings/oleObject41.bin"/><Relationship Id="rId40" Type="http://schemas.openxmlformats.org/officeDocument/2006/relationships/image" Target="../media/image42.wmf"/><Relationship Id="rId4" Type="http://schemas.openxmlformats.org/officeDocument/2006/relationships/image" Target="../media/image24.wmf"/><Relationship Id="rId39" Type="http://schemas.openxmlformats.org/officeDocument/2006/relationships/oleObject" Target="../embeddings/oleObject40.bin"/><Relationship Id="rId38" Type="http://schemas.openxmlformats.org/officeDocument/2006/relationships/image" Target="../media/image41.wmf"/><Relationship Id="rId37" Type="http://schemas.openxmlformats.org/officeDocument/2006/relationships/oleObject" Target="../embeddings/oleObject39.bin"/><Relationship Id="rId36" Type="http://schemas.openxmlformats.org/officeDocument/2006/relationships/image" Target="../media/image40.wmf"/><Relationship Id="rId35" Type="http://schemas.openxmlformats.org/officeDocument/2006/relationships/oleObject" Target="../embeddings/oleObject38.bin"/><Relationship Id="rId34" Type="http://schemas.openxmlformats.org/officeDocument/2006/relationships/image" Target="../media/image39.wmf"/><Relationship Id="rId33" Type="http://schemas.openxmlformats.org/officeDocument/2006/relationships/oleObject" Target="../embeddings/oleObject37.bin"/><Relationship Id="rId32" Type="http://schemas.openxmlformats.org/officeDocument/2006/relationships/image" Target="../media/image38.wmf"/><Relationship Id="rId31" Type="http://schemas.openxmlformats.org/officeDocument/2006/relationships/oleObject" Target="../embeddings/oleObject36.bin"/><Relationship Id="rId30" Type="http://schemas.openxmlformats.org/officeDocument/2006/relationships/image" Target="../media/image37.wmf"/><Relationship Id="rId3" Type="http://schemas.openxmlformats.org/officeDocument/2006/relationships/oleObject" Target="../embeddings/oleObject22.bin"/><Relationship Id="rId29" Type="http://schemas.openxmlformats.org/officeDocument/2006/relationships/oleObject" Target="../embeddings/oleObject35.bin"/><Relationship Id="rId28" Type="http://schemas.openxmlformats.org/officeDocument/2006/relationships/image" Target="../media/image36.wmf"/><Relationship Id="rId27" Type="http://schemas.openxmlformats.org/officeDocument/2006/relationships/oleObject" Target="../embeddings/oleObject34.bin"/><Relationship Id="rId26" Type="http://schemas.openxmlformats.org/officeDocument/2006/relationships/image" Target="../media/image35.wmf"/><Relationship Id="rId25" Type="http://schemas.openxmlformats.org/officeDocument/2006/relationships/oleObject" Target="../embeddings/oleObject33.bin"/><Relationship Id="rId24" Type="http://schemas.openxmlformats.org/officeDocument/2006/relationships/image" Target="../media/image34.wmf"/><Relationship Id="rId23" Type="http://schemas.openxmlformats.org/officeDocument/2006/relationships/oleObject" Target="../embeddings/oleObject32.bin"/><Relationship Id="rId22" Type="http://schemas.openxmlformats.org/officeDocument/2006/relationships/image" Target="../media/image33.wmf"/><Relationship Id="rId21" Type="http://schemas.openxmlformats.org/officeDocument/2006/relationships/oleObject" Target="../embeddings/oleObject31.bin"/><Relationship Id="rId20" Type="http://schemas.openxmlformats.org/officeDocument/2006/relationships/image" Target="../media/image32.wmf"/><Relationship Id="rId2" Type="http://schemas.openxmlformats.org/officeDocument/2006/relationships/image" Target="../media/image23.wmf"/><Relationship Id="rId19" Type="http://schemas.openxmlformats.org/officeDocument/2006/relationships/oleObject" Target="../embeddings/oleObject30.bin"/><Relationship Id="rId18" Type="http://schemas.openxmlformats.org/officeDocument/2006/relationships/image" Target="../media/image31.wmf"/><Relationship Id="rId17" Type="http://schemas.openxmlformats.org/officeDocument/2006/relationships/oleObject" Target="../embeddings/oleObject29.bin"/><Relationship Id="rId16" Type="http://schemas.openxmlformats.org/officeDocument/2006/relationships/image" Target="../media/image30.wmf"/><Relationship Id="rId15" Type="http://schemas.openxmlformats.org/officeDocument/2006/relationships/oleObject" Target="../embeddings/oleObject28.bin"/><Relationship Id="rId14" Type="http://schemas.openxmlformats.org/officeDocument/2006/relationships/image" Target="../media/image29.wmf"/><Relationship Id="rId13" Type="http://schemas.openxmlformats.org/officeDocument/2006/relationships/oleObject" Target="../embeddings/oleObject27.bin"/><Relationship Id="rId12" Type="http://schemas.openxmlformats.org/officeDocument/2006/relationships/image" Target="../media/image28.wmf"/><Relationship Id="rId11" Type="http://schemas.openxmlformats.org/officeDocument/2006/relationships/oleObject" Target="../embeddings/oleObject26.bin"/><Relationship Id="rId10" Type="http://schemas.openxmlformats.org/officeDocument/2006/relationships/image" Target="../media/image27.wmf"/><Relationship Id="rId1" Type="http://schemas.openxmlformats.org/officeDocument/2006/relationships/oleObject" Target="../embeddings/oleObject21.bin"/></Relationships>
</file>

<file path=ppt/slides/_rels/slide130.xml.rels><?xml version="1.0" encoding="UTF-8" standalone="yes"?>
<Relationships xmlns="http://schemas.openxmlformats.org/package/2006/relationships"><Relationship Id="rId4" Type="http://schemas.openxmlformats.org/officeDocument/2006/relationships/vmlDrawing" Target="../drawings/vmlDrawing52.vml"/><Relationship Id="rId3" Type="http://schemas.openxmlformats.org/officeDocument/2006/relationships/slideLayout" Target="../slideLayouts/slideLayout2.xml"/><Relationship Id="rId2" Type="http://schemas.openxmlformats.org/officeDocument/2006/relationships/image" Target="../media/image227.wmf"/><Relationship Id="rId1" Type="http://schemas.openxmlformats.org/officeDocument/2006/relationships/oleObject" Target="../embeddings/oleObject258.bin"/></Relationships>
</file>

<file path=ppt/slides/_rels/slide131.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231.wmf"/><Relationship Id="rId7" Type="http://schemas.openxmlformats.org/officeDocument/2006/relationships/oleObject" Target="../embeddings/oleObject262.bin"/><Relationship Id="rId6" Type="http://schemas.openxmlformats.org/officeDocument/2006/relationships/image" Target="../media/image230.wmf"/><Relationship Id="rId5" Type="http://schemas.openxmlformats.org/officeDocument/2006/relationships/oleObject" Target="../embeddings/oleObject261.bin"/><Relationship Id="rId4" Type="http://schemas.openxmlformats.org/officeDocument/2006/relationships/image" Target="../media/image229.wmf"/><Relationship Id="rId3" Type="http://schemas.openxmlformats.org/officeDocument/2006/relationships/oleObject" Target="../embeddings/oleObject260.bin"/><Relationship Id="rId2" Type="http://schemas.openxmlformats.org/officeDocument/2006/relationships/image" Target="../media/image228.wmf"/><Relationship Id="rId11" Type="http://schemas.openxmlformats.org/officeDocument/2006/relationships/notesSlide" Target="../notesSlides/notesSlide25.xml"/><Relationship Id="rId10" Type="http://schemas.openxmlformats.org/officeDocument/2006/relationships/vmlDrawing" Target="../drawings/vmlDrawing53.vml"/><Relationship Id="rId1" Type="http://schemas.openxmlformats.org/officeDocument/2006/relationships/oleObject" Target="../embeddings/oleObject259.bin"/></Relationships>
</file>

<file path=ppt/slides/_rels/slide132.xml.rels><?xml version="1.0" encoding="UTF-8" standalone="yes"?>
<Relationships xmlns="http://schemas.openxmlformats.org/package/2006/relationships"><Relationship Id="rId6" Type="http://schemas.openxmlformats.org/officeDocument/2006/relationships/vmlDrawing" Target="../drawings/vmlDrawing54.vml"/><Relationship Id="rId5" Type="http://schemas.openxmlformats.org/officeDocument/2006/relationships/slideLayout" Target="../slideLayouts/slideLayout2.xml"/><Relationship Id="rId4" Type="http://schemas.openxmlformats.org/officeDocument/2006/relationships/image" Target="../media/image233.wmf"/><Relationship Id="rId3" Type="http://schemas.openxmlformats.org/officeDocument/2006/relationships/oleObject" Target="../embeddings/oleObject264.bin"/><Relationship Id="rId2" Type="http://schemas.openxmlformats.org/officeDocument/2006/relationships/image" Target="../media/image232.wmf"/><Relationship Id="rId1" Type="http://schemas.openxmlformats.org/officeDocument/2006/relationships/oleObject" Target="../embeddings/oleObject263.bin"/></Relationships>
</file>

<file path=ppt/slides/_rels/slide133.xml.rels><?xml version="1.0" encoding="UTF-8" standalone="yes"?>
<Relationships xmlns="http://schemas.openxmlformats.org/package/2006/relationships"><Relationship Id="rId8" Type="http://schemas.openxmlformats.org/officeDocument/2006/relationships/notesSlide" Target="../notesSlides/notesSlide26.xml"/><Relationship Id="rId7" Type="http://schemas.openxmlformats.org/officeDocument/2006/relationships/vmlDrawing" Target="../drawings/vmlDrawing55.vml"/><Relationship Id="rId6" Type="http://schemas.openxmlformats.org/officeDocument/2006/relationships/slideLayout" Target="../slideLayouts/slideLayout2.xml"/><Relationship Id="rId5" Type="http://schemas.openxmlformats.org/officeDocument/2006/relationships/image" Target="../media/image236.wmf"/><Relationship Id="rId4" Type="http://schemas.openxmlformats.org/officeDocument/2006/relationships/oleObject" Target="../embeddings/oleObject266.bin"/><Relationship Id="rId3" Type="http://schemas.openxmlformats.org/officeDocument/2006/relationships/image" Target="../media/image235.png"/><Relationship Id="rId2" Type="http://schemas.openxmlformats.org/officeDocument/2006/relationships/image" Target="../media/image234.wmf"/><Relationship Id="rId1" Type="http://schemas.openxmlformats.org/officeDocument/2006/relationships/oleObject" Target="../embeddings/oleObject265.bin"/></Relationships>
</file>

<file path=ppt/slides/_rels/slide134.xml.rels><?xml version="1.0" encoding="UTF-8" standalone="yes"?>
<Relationships xmlns="http://schemas.openxmlformats.org/package/2006/relationships"><Relationship Id="rId8" Type="http://schemas.openxmlformats.org/officeDocument/2006/relationships/vmlDrawing" Target="../drawings/vmlDrawing56.vml"/><Relationship Id="rId7" Type="http://schemas.openxmlformats.org/officeDocument/2006/relationships/slideLayout" Target="../slideLayouts/slideLayout2.xml"/><Relationship Id="rId6" Type="http://schemas.openxmlformats.org/officeDocument/2006/relationships/image" Target="../media/image239.wmf"/><Relationship Id="rId5" Type="http://schemas.openxmlformats.org/officeDocument/2006/relationships/oleObject" Target="../embeddings/oleObject269.bin"/><Relationship Id="rId4" Type="http://schemas.openxmlformats.org/officeDocument/2006/relationships/image" Target="../media/image238.wmf"/><Relationship Id="rId3" Type="http://schemas.openxmlformats.org/officeDocument/2006/relationships/oleObject" Target="../embeddings/oleObject268.bin"/><Relationship Id="rId2" Type="http://schemas.openxmlformats.org/officeDocument/2006/relationships/image" Target="../media/image237.wmf"/><Relationship Id="rId1" Type="http://schemas.openxmlformats.org/officeDocument/2006/relationships/oleObject" Target="../embeddings/oleObject267.bin"/></Relationships>
</file>

<file path=ppt/slides/_rels/slide135.xml.rels><?xml version="1.0" encoding="UTF-8" standalone="yes"?>
<Relationships xmlns="http://schemas.openxmlformats.org/package/2006/relationships"><Relationship Id="rId4" Type="http://schemas.openxmlformats.org/officeDocument/2006/relationships/vmlDrawing" Target="../drawings/vmlDrawing57.vml"/><Relationship Id="rId3" Type="http://schemas.openxmlformats.org/officeDocument/2006/relationships/slideLayout" Target="../slideLayouts/slideLayout2.xml"/><Relationship Id="rId2" Type="http://schemas.openxmlformats.org/officeDocument/2006/relationships/image" Target="../media/image240.wmf"/><Relationship Id="rId1" Type="http://schemas.openxmlformats.org/officeDocument/2006/relationships/oleObject" Target="../embeddings/oleObject270.bin"/></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58.vml"/><Relationship Id="rId3" Type="http://schemas.openxmlformats.org/officeDocument/2006/relationships/slideLayout" Target="../slideLayouts/slideLayout2.xml"/><Relationship Id="rId2" Type="http://schemas.openxmlformats.org/officeDocument/2006/relationships/image" Target="../media/image241.wmf"/><Relationship Id="rId1" Type="http://schemas.openxmlformats.org/officeDocument/2006/relationships/oleObject" Target="../embeddings/oleObject271.bin"/></Relationships>
</file>

<file path=ppt/slides/_rels/slide137.xml.rels><?xml version="1.0" encoding="UTF-8" standalone="yes"?>
<Relationships xmlns="http://schemas.openxmlformats.org/package/2006/relationships"><Relationship Id="rId6" Type="http://schemas.openxmlformats.org/officeDocument/2006/relationships/vmlDrawing" Target="../drawings/vmlDrawing59.vml"/><Relationship Id="rId5" Type="http://schemas.openxmlformats.org/officeDocument/2006/relationships/slideLayout" Target="../slideLayouts/slideLayout2.xml"/><Relationship Id="rId4" Type="http://schemas.openxmlformats.org/officeDocument/2006/relationships/image" Target="../media/image243.wmf"/><Relationship Id="rId3" Type="http://schemas.openxmlformats.org/officeDocument/2006/relationships/oleObject" Target="../embeddings/oleObject273.bin"/><Relationship Id="rId2" Type="http://schemas.openxmlformats.org/officeDocument/2006/relationships/image" Target="../media/image242.wmf"/><Relationship Id="rId1" Type="http://schemas.openxmlformats.org/officeDocument/2006/relationships/oleObject" Target="../embeddings/oleObject272.bin"/></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6" Type="http://schemas.openxmlformats.org/officeDocument/2006/relationships/vmlDrawing" Target="../drawings/vmlDrawing60.vml"/><Relationship Id="rId5" Type="http://schemas.openxmlformats.org/officeDocument/2006/relationships/slideLayout" Target="../slideLayouts/slideLayout6.xml"/><Relationship Id="rId4" Type="http://schemas.openxmlformats.org/officeDocument/2006/relationships/image" Target="../media/image245.wmf"/><Relationship Id="rId3" Type="http://schemas.openxmlformats.org/officeDocument/2006/relationships/oleObject" Target="../embeddings/oleObject275.bin"/><Relationship Id="rId2" Type="http://schemas.openxmlformats.org/officeDocument/2006/relationships/image" Target="../media/image244.emf"/><Relationship Id="rId1" Type="http://schemas.openxmlformats.org/officeDocument/2006/relationships/oleObject" Target="../embeddings/oleObject274.bin"/></Relationships>
</file>

<file path=ppt/slides/_rels/slide14.xml.rels><?xml version="1.0" encoding="UTF-8" standalone="yes"?>
<Relationships xmlns="http://schemas.openxmlformats.org/package/2006/relationships"><Relationship Id="rId9" Type="http://schemas.openxmlformats.org/officeDocument/2006/relationships/oleObject" Target="../embeddings/oleObject46.bin"/><Relationship Id="rId8" Type="http://schemas.openxmlformats.org/officeDocument/2006/relationships/image" Target="../media/image47.wmf"/><Relationship Id="rId7" Type="http://schemas.openxmlformats.org/officeDocument/2006/relationships/oleObject" Target="../embeddings/oleObject45.bin"/><Relationship Id="rId6" Type="http://schemas.openxmlformats.org/officeDocument/2006/relationships/image" Target="../media/image46.wmf"/><Relationship Id="rId5" Type="http://schemas.openxmlformats.org/officeDocument/2006/relationships/oleObject" Target="../embeddings/oleObject44.bin"/><Relationship Id="rId44" Type="http://schemas.openxmlformats.org/officeDocument/2006/relationships/vmlDrawing" Target="../drawings/vmlDrawing10.vml"/><Relationship Id="rId43" Type="http://schemas.openxmlformats.org/officeDocument/2006/relationships/slideLayout" Target="../slideLayouts/slideLayout6.xml"/><Relationship Id="rId42" Type="http://schemas.openxmlformats.org/officeDocument/2006/relationships/image" Target="../media/image61.wmf"/><Relationship Id="rId41" Type="http://schemas.openxmlformats.org/officeDocument/2006/relationships/oleObject" Target="../embeddings/oleObject63.bin"/><Relationship Id="rId40" Type="http://schemas.openxmlformats.org/officeDocument/2006/relationships/image" Target="../media/image28.wmf"/><Relationship Id="rId4" Type="http://schemas.openxmlformats.org/officeDocument/2006/relationships/image" Target="../media/image45.wmf"/><Relationship Id="rId39" Type="http://schemas.openxmlformats.org/officeDocument/2006/relationships/oleObject" Target="../embeddings/oleObject62.bin"/><Relationship Id="rId38" Type="http://schemas.openxmlformats.org/officeDocument/2006/relationships/image" Target="../media/image27.wmf"/><Relationship Id="rId37" Type="http://schemas.openxmlformats.org/officeDocument/2006/relationships/oleObject" Target="../embeddings/oleObject61.bin"/><Relationship Id="rId36" Type="http://schemas.openxmlformats.org/officeDocument/2006/relationships/image" Target="../media/image60.wmf"/><Relationship Id="rId35" Type="http://schemas.openxmlformats.org/officeDocument/2006/relationships/oleObject" Target="../embeddings/oleObject60.bin"/><Relationship Id="rId34" Type="http://schemas.openxmlformats.org/officeDocument/2006/relationships/image" Target="../media/image59.wmf"/><Relationship Id="rId33" Type="http://schemas.openxmlformats.org/officeDocument/2006/relationships/oleObject" Target="../embeddings/oleObject59.bin"/><Relationship Id="rId32" Type="http://schemas.openxmlformats.org/officeDocument/2006/relationships/image" Target="../media/image58.wmf"/><Relationship Id="rId31" Type="http://schemas.openxmlformats.org/officeDocument/2006/relationships/oleObject" Target="../embeddings/oleObject58.bin"/><Relationship Id="rId30" Type="http://schemas.openxmlformats.org/officeDocument/2006/relationships/image" Target="../media/image57.wmf"/><Relationship Id="rId3" Type="http://schemas.openxmlformats.org/officeDocument/2006/relationships/oleObject" Target="../embeddings/oleObject43.bin"/><Relationship Id="rId29" Type="http://schemas.openxmlformats.org/officeDocument/2006/relationships/oleObject" Target="../embeddings/oleObject57.bin"/><Relationship Id="rId28" Type="http://schemas.openxmlformats.org/officeDocument/2006/relationships/image" Target="../media/image56.wmf"/><Relationship Id="rId27" Type="http://schemas.openxmlformats.org/officeDocument/2006/relationships/oleObject" Target="../embeddings/oleObject56.bin"/><Relationship Id="rId26" Type="http://schemas.openxmlformats.org/officeDocument/2006/relationships/oleObject" Target="../embeddings/oleObject55.bin"/><Relationship Id="rId25" Type="http://schemas.openxmlformats.org/officeDocument/2006/relationships/image" Target="../media/image55.wmf"/><Relationship Id="rId24" Type="http://schemas.openxmlformats.org/officeDocument/2006/relationships/oleObject" Target="../embeddings/oleObject54.bin"/><Relationship Id="rId23" Type="http://schemas.openxmlformats.org/officeDocument/2006/relationships/image" Target="../media/image54.wmf"/><Relationship Id="rId22" Type="http://schemas.openxmlformats.org/officeDocument/2006/relationships/oleObject" Target="../embeddings/oleObject53.bin"/><Relationship Id="rId21" Type="http://schemas.openxmlformats.org/officeDocument/2006/relationships/image" Target="../media/image53.wmf"/><Relationship Id="rId20" Type="http://schemas.openxmlformats.org/officeDocument/2006/relationships/oleObject" Target="../embeddings/oleObject52.bin"/><Relationship Id="rId2" Type="http://schemas.openxmlformats.org/officeDocument/2006/relationships/image" Target="../media/image44.wmf"/><Relationship Id="rId19" Type="http://schemas.openxmlformats.org/officeDocument/2006/relationships/image" Target="../media/image52.wmf"/><Relationship Id="rId18" Type="http://schemas.openxmlformats.org/officeDocument/2006/relationships/oleObject" Target="../embeddings/oleObject51.bin"/><Relationship Id="rId17" Type="http://schemas.openxmlformats.org/officeDocument/2006/relationships/oleObject" Target="../embeddings/oleObject50.bin"/><Relationship Id="rId16" Type="http://schemas.openxmlformats.org/officeDocument/2006/relationships/image" Target="../media/image51.wmf"/><Relationship Id="rId15" Type="http://schemas.openxmlformats.org/officeDocument/2006/relationships/oleObject" Target="../embeddings/oleObject49.bin"/><Relationship Id="rId14" Type="http://schemas.openxmlformats.org/officeDocument/2006/relationships/image" Target="../media/image50.wmf"/><Relationship Id="rId13" Type="http://schemas.openxmlformats.org/officeDocument/2006/relationships/oleObject" Target="../embeddings/oleObject48.bin"/><Relationship Id="rId12" Type="http://schemas.openxmlformats.org/officeDocument/2006/relationships/image" Target="../media/image49.wmf"/><Relationship Id="rId11" Type="http://schemas.openxmlformats.org/officeDocument/2006/relationships/oleObject" Target="../embeddings/oleObject47.bin"/><Relationship Id="rId10" Type="http://schemas.openxmlformats.org/officeDocument/2006/relationships/image" Target="../media/image48.wmf"/><Relationship Id="rId1" Type="http://schemas.openxmlformats.org/officeDocument/2006/relationships/oleObject" Target="../embeddings/oleObject42.bin"/></Relationships>
</file>

<file path=ppt/slides/_rels/slide140.xml.rels><?xml version="1.0" encoding="UTF-8" standalone="yes"?>
<Relationships xmlns="http://schemas.openxmlformats.org/package/2006/relationships"><Relationship Id="rId9" Type="http://schemas.openxmlformats.org/officeDocument/2006/relationships/slideLayout" Target="../slideLayouts/slideLayout6.xml"/><Relationship Id="rId8" Type="http://schemas.openxmlformats.org/officeDocument/2006/relationships/image" Target="../media/image249.wmf"/><Relationship Id="rId7" Type="http://schemas.openxmlformats.org/officeDocument/2006/relationships/oleObject" Target="../embeddings/oleObject279.bin"/><Relationship Id="rId6" Type="http://schemas.openxmlformats.org/officeDocument/2006/relationships/image" Target="../media/image248.wmf"/><Relationship Id="rId5" Type="http://schemas.openxmlformats.org/officeDocument/2006/relationships/oleObject" Target="../embeddings/oleObject278.bin"/><Relationship Id="rId4" Type="http://schemas.openxmlformats.org/officeDocument/2006/relationships/image" Target="../media/image247.wmf"/><Relationship Id="rId3" Type="http://schemas.openxmlformats.org/officeDocument/2006/relationships/oleObject" Target="../embeddings/oleObject277.bin"/><Relationship Id="rId2" Type="http://schemas.openxmlformats.org/officeDocument/2006/relationships/image" Target="../media/image246.wmf"/><Relationship Id="rId10" Type="http://schemas.openxmlformats.org/officeDocument/2006/relationships/vmlDrawing" Target="../drawings/vmlDrawing61.vml"/><Relationship Id="rId1" Type="http://schemas.openxmlformats.org/officeDocument/2006/relationships/oleObject" Target="../embeddings/oleObject276.bin"/></Relationships>
</file>

<file path=ppt/slides/_rels/slide141.xml.rels><?xml version="1.0" encoding="UTF-8" standalone="yes"?>
<Relationships xmlns="http://schemas.openxmlformats.org/package/2006/relationships"><Relationship Id="rId4" Type="http://schemas.openxmlformats.org/officeDocument/2006/relationships/vmlDrawing" Target="../drawings/vmlDrawing62.vml"/><Relationship Id="rId3" Type="http://schemas.openxmlformats.org/officeDocument/2006/relationships/slideLayout" Target="../slideLayouts/slideLayout6.xml"/><Relationship Id="rId2" Type="http://schemas.openxmlformats.org/officeDocument/2006/relationships/image" Target="../media/image250.wmf"/><Relationship Id="rId1" Type="http://schemas.openxmlformats.org/officeDocument/2006/relationships/oleObject" Target="../embeddings/oleObject280.bin"/></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2.GIF"/><Relationship Id="rId1" Type="http://schemas.openxmlformats.org/officeDocument/2006/relationships/image" Target="../media/image251.GIF"/></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file:///D:\mimikitty\&#22810;&#23186;&#20307;&#25216;&#26415;&#22522;&#30784;\img\Image63.gif" TargetMode="External"/><Relationship Id="rId1" Type="http://schemas.openxmlformats.org/officeDocument/2006/relationships/image" Target="../media/image25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5" Type="http://schemas.openxmlformats.org/officeDocument/2006/relationships/vmlDrawing" Target="../drawings/vmlDrawing63.vml"/><Relationship Id="rId4" Type="http://schemas.openxmlformats.org/officeDocument/2006/relationships/slideLayout" Target="../slideLayouts/slideLayout2.xml"/><Relationship Id="rId3" Type="http://schemas.openxmlformats.org/officeDocument/2006/relationships/image" Target="../media/image255.png"/><Relationship Id="rId2" Type="http://schemas.openxmlformats.org/officeDocument/2006/relationships/image" Target="../media/image254.wmf"/><Relationship Id="rId1" Type="http://schemas.openxmlformats.org/officeDocument/2006/relationships/oleObject" Target="../embeddings/oleObject281.bin"/></Relationships>
</file>

<file path=ppt/slides/_rels/slide148.xml.rels><?xml version="1.0" encoding="UTF-8" standalone="yes"?>
<Relationships xmlns="http://schemas.openxmlformats.org/package/2006/relationships"><Relationship Id="rId6" Type="http://schemas.openxmlformats.org/officeDocument/2006/relationships/vmlDrawing" Target="../drawings/vmlDrawing64.vml"/><Relationship Id="rId5" Type="http://schemas.openxmlformats.org/officeDocument/2006/relationships/slideLayout" Target="../slideLayouts/slideLayout2.xml"/><Relationship Id="rId4" Type="http://schemas.openxmlformats.org/officeDocument/2006/relationships/image" Target="../media/image257.wmf"/><Relationship Id="rId3" Type="http://schemas.openxmlformats.org/officeDocument/2006/relationships/oleObject" Target="../embeddings/oleObject283.bin"/><Relationship Id="rId2" Type="http://schemas.openxmlformats.org/officeDocument/2006/relationships/image" Target="../media/image256.wmf"/><Relationship Id="rId1" Type="http://schemas.openxmlformats.org/officeDocument/2006/relationships/oleObject" Target="../embeddings/oleObject282.bin"/></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9" Type="http://schemas.openxmlformats.org/officeDocument/2006/relationships/oleObject" Target="../embeddings/oleObject68.bin"/><Relationship Id="rId8" Type="http://schemas.openxmlformats.org/officeDocument/2006/relationships/image" Target="../media/image47.wmf"/><Relationship Id="rId7" Type="http://schemas.openxmlformats.org/officeDocument/2006/relationships/oleObject" Target="../embeddings/oleObject67.bin"/><Relationship Id="rId6" Type="http://schemas.openxmlformats.org/officeDocument/2006/relationships/image" Target="../media/image46.wmf"/><Relationship Id="rId5" Type="http://schemas.openxmlformats.org/officeDocument/2006/relationships/oleObject" Target="../embeddings/oleObject66.bin"/><Relationship Id="rId4" Type="http://schemas.openxmlformats.org/officeDocument/2006/relationships/image" Target="../media/image45.wmf"/><Relationship Id="rId34" Type="http://schemas.openxmlformats.org/officeDocument/2006/relationships/vmlDrawing" Target="../drawings/vmlDrawing11.vml"/><Relationship Id="rId33" Type="http://schemas.openxmlformats.org/officeDocument/2006/relationships/slideLayout" Target="../slideLayouts/slideLayout6.xml"/><Relationship Id="rId32" Type="http://schemas.openxmlformats.org/officeDocument/2006/relationships/image" Target="../media/image64.wmf"/><Relationship Id="rId31" Type="http://schemas.openxmlformats.org/officeDocument/2006/relationships/oleObject" Target="../embeddings/oleObject80.bin"/><Relationship Id="rId30" Type="http://schemas.openxmlformats.org/officeDocument/2006/relationships/image" Target="../media/image63.wmf"/><Relationship Id="rId3" Type="http://schemas.openxmlformats.org/officeDocument/2006/relationships/oleObject" Target="../embeddings/oleObject65.bin"/><Relationship Id="rId29" Type="http://schemas.openxmlformats.org/officeDocument/2006/relationships/oleObject" Target="../embeddings/oleObject79.bin"/><Relationship Id="rId28" Type="http://schemas.openxmlformats.org/officeDocument/2006/relationships/oleObject" Target="../embeddings/oleObject78.bin"/><Relationship Id="rId27" Type="http://schemas.openxmlformats.org/officeDocument/2006/relationships/image" Target="../media/image54.wmf"/><Relationship Id="rId26" Type="http://schemas.openxmlformats.org/officeDocument/2006/relationships/oleObject" Target="../embeddings/oleObject77.bin"/><Relationship Id="rId25" Type="http://schemas.openxmlformats.org/officeDocument/2006/relationships/image" Target="../media/image55.wmf"/><Relationship Id="rId24" Type="http://schemas.openxmlformats.org/officeDocument/2006/relationships/oleObject" Target="../embeddings/oleObject76.bin"/><Relationship Id="rId23" Type="http://schemas.openxmlformats.org/officeDocument/2006/relationships/image" Target="../media/image53.wmf"/><Relationship Id="rId22" Type="http://schemas.openxmlformats.org/officeDocument/2006/relationships/oleObject" Target="../embeddings/oleObject75.bin"/><Relationship Id="rId21" Type="http://schemas.openxmlformats.org/officeDocument/2006/relationships/image" Target="../media/image62.wmf"/><Relationship Id="rId20" Type="http://schemas.openxmlformats.org/officeDocument/2006/relationships/oleObject" Target="../embeddings/oleObject74.bin"/><Relationship Id="rId2" Type="http://schemas.openxmlformats.org/officeDocument/2006/relationships/image" Target="../media/image44.wmf"/><Relationship Id="rId19" Type="http://schemas.openxmlformats.org/officeDocument/2006/relationships/image" Target="../media/image52.wmf"/><Relationship Id="rId18" Type="http://schemas.openxmlformats.org/officeDocument/2006/relationships/oleObject" Target="../embeddings/oleObject73.bin"/><Relationship Id="rId17" Type="http://schemas.openxmlformats.org/officeDocument/2006/relationships/oleObject" Target="../embeddings/oleObject72.bin"/><Relationship Id="rId16" Type="http://schemas.openxmlformats.org/officeDocument/2006/relationships/image" Target="../media/image51.wmf"/><Relationship Id="rId15" Type="http://schemas.openxmlformats.org/officeDocument/2006/relationships/oleObject" Target="../embeddings/oleObject71.bin"/><Relationship Id="rId14" Type="http://schemas.openxmlformats.org/officeDocument/2006/relationships/image" Target="../media/image50.wmf"/><Relationship Id="rId13" Type="http://schemas.openxmlformats.org/officeDocument/2006/relationships/oleObject" Target="../embeddings/oleObject70.bin"/><Relationship Id="rId12" Type="http://schemas.openxmlformats.org/officeDocument/2006/relationships/image" Target="../media/image49.wmf"/><Relationship Id="rId11" Type="http://schemas.openxmlformats.org/officeDocument/2006/relationships/oleObject" Target="../embeddings/oleObject69.bin"/><Relationship Id="rId10" Type="http://schemas.openxmlformats.org/officeDocument/2006/relationships/image" Target="../media/image48.wmf"/><Relationship Id="rId1" Type="http://schemas.openxmlformats.org/officeDocument/2006/relationships/oleObject" Target="../embeddings/oleObject64.bin"/></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59.png"/><Relationship Id="rId1" Type="http://schemas.openxmlformats.org/officeDocument/2006/relationships/image" Target="../media/image258.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4" Type="http://schemas.openxmlformats.org/officeDocument/2006/relationships/vmlDrawing" Target="../drawings/vmlDrawing65.vml"/><Relationship Id="rId3" Type="http://schemas.openxmlformats.org/officeDocument/2006/relationships/slideLayout" Target="../slideLayouts/slideLayout2.xml"/><Relationship Id="rId2" Type="http://schemas.openxmlformats.org/officeDocument/2006/relationships/image" Target="../media/image260.wmf"/><Relationship Id="rId1" Type="http://schemas.openxmlformats.org/officeDocument/2006/relationships/oleObject" Target="../embeddings/oleObject284.bin"/></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9" Type="http://schemas.openxmlformats.org/officeDocument/2006/relationships/oleObject" Target="../embeddings/oleObject85.bin"/><Relationship Id="rId8" Type="http://schemas.openxmlformats.org/officeDocument/2006/relationships/image" Target="../media/image47.wmf"/><Relationship Id="rId7" Type="http://schemas.openxmlformats.org/officeDocument/2006/relationships/oleObject" Target="../embeddings/oleObject84.bin"/><Relationship Id="rId6" Type="http://schemas.openxmlformats.org/officeDocument/2006/relationships/image" Target="../media/image46.wmf"/><Relationship Id="rId5" Type="http://schemas.openxmlformats.org/officeDocument/2006/relationships/oleObject" Target="../embeddings/oleObject83.bin"/><Relationship Id="rId4" Type="http://schemas.openxmlformats.org/officeDocument/2006/relationships/image" Target="../media/image45.wmf"/><Relationship Id="rId34" Type="http://schemas.openxmlformats.org/officeDocument/2006/relationships/vmlDrawing" Target="../drawings/vmlDrawing12.vml"/><Relationship Id="rId33" Type="http://schemas.openxmlformats.org/officeDocument/2006/relationships/slideLayout" Target="../slideLayouts/slideLayout6.xml"/><Relationship Id="rId32" Type="http://schemas.openxmlformats.org/officeDocument/2006/relationships/image" Target="../media/image67.wmf"/><Relationship Id="rId31" Type="http://schemas.openxmlformats.org/officeDocument/2006/relationships/oleObject" Target="../embeddings/oleObject97.bin"/><Relationship Id="rId30" Type="http://schemas.openxmlformats.org/officeDocument/2006/relationships/oleObject" Target="../embeddings/oleObject96.bin"/><Relationship Id="rId3" Type="http://schemas.openxmlformats.org/officeDocument/2006/relationships/oleObject" Target="../embeddings/oleObject82.bin"/><Relationship Id="rId29" Type="http://schemas.openxmlformats.org/officeDocument/2006/relationships/image" Target="../media/image54.wmf"/><Relationship Id="rId28" Type="http://schemas.openxmlformats.org/officeDocument/2006/relationships/oleObject" Target="../embeddings/oleObject95.bin"/><Relationship Id="rId27" Type="http://schemas.openxmlformats.org/officeDocument/2006/relationships/image" Target="../media/image66.wmf"/><Relationship Id="rId26" Type="http://schemas.openxmlformats.org/officeDocument/2006/relationships/oleObject" Target="../embeddings/oleObject94.bin"/><Relationship Id="rId25" Type="http://schemas.openxmlformats.org/officeDocument/2006/relationships/image" Target="../media/image55.wmf"/><Relationship Id="rId24" Type="http://schemas.openxmlformats.org/officeDocument/2006/relationships/oleObject" Target="../embeddings/oleObject93.bin"/><Relationship Id="rId23" Type="http://schemas.openxmlformats.org/officeDocument/2006/relationships/image" Target="../media/image53.wmf"/><Relationship Id="rId22" Type="http://schemas.openxmlformats.org/officeDocument/2006/relationships/oleObject" Target="../embeddings/oleObject92.bin"/><Relationship Id="rId21" Type="http://schemas.openxmlformats.org/officeDocument/2006/relationships/image" Target="../media/image65.wmf"/><Relationship Id="rId20" Type="http://schemas.openxmlformats.org/officeDocument/2006/relationships/oleObject" Target="../embeddings/oleObject91.bin"/><Relationship Id="rId2" Type="http://schemas.openxmlformats.org/officeDocument/2006/relationships/image" Target="../media/image44.wmf"/><Relationship Id="rId19" Type="http://schemas.openxmlformats.org/officeDocument/2006/relationships/image" Target="../media/image52.wmf"/><Relationship Id="rId18" Type="http://schemas.openxmlformats.org/officeDocument/2006/relationships/oleObject" Target="../embeddings/oleObject90.bin"/><Relationship Id="rId17" Type="http://schemas.openxmlformats.org/officeDocument/2006/relationships/oleObject" Target="../embeddings/oleObject89.bin"/><Relationship Id="rId16" Type="http://schemas.openxmlformats.org/officeDocument/2006/relationships/image" Target="../media/image51.wmf"/><Relationship Id="rId15" Type="http://schemas.openxmlformats.org/officeDocument/2006/relationships/oleObject" Target="../embeddings/oleObject88.bin"/><Relationship Id="rId14" Type="http://schemas.openxmlformats.org/officeDocument/2006/relationships/image" Target="../media/image50.wmf"/><Relationship Id="rId13" Type="http://schemas.openxmlformats.org/officeDocument/2006/relationships/oleObject" Target="../embeddings/oleObject87.bin"/><Relationship Id="rId12" Type="http://schemas.openxmlformats.org/officeDocument/2006/relationships/image" Target="../media/image49.wmf"/><Relationship Id="rId11" Type="http://schemas.openxmlformats.org/officeDocument/2006/relationships/oleObject" Target="../embeddings/oleObject86.bin"/><Relationship Id="rId10" Type="http://schemas.openxmlformats.org/officeDocument/2006/relationships/image" Target="../media/image48.wmf"/><Relationship Id="rId1" Type="http://schemas.openxmlformats.org/officeDocument/2006/relationships/oleObject" Target="../embeddings/oleObject81.bin"/></Relationships>
</file>

<file path=ppt/slides/_rels/slide16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62.jpeg"/></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9" Type="http://schemas.openxmlformats.org/officeDocument/2006/relationships/notesSlide" Target="../notesSlides/notesSlide6.xml"/><Relationship Id="rId8" Type="http://schemas.openxmlformats.org/officeDocument/2006/relationships/vmlDrawing" Target="../drawings/vmlDrawing13.vml"/><Relationship Id="rId7" Type="http://schemas.openxmlformats.org/officeDocument/2006/relationships/slideLayout" Target="../slideLayouts/slideLayout2.xml"/><Relationship Id="rId6" Type="http://schemas.openxmlformats.org/officeDocument/2006/relationships/image" Target="../media/image70.wmf"/><Relationship Id="rId5" Type="http://schemas.openxmlformats.org/officeDocument/2006/relationships/oleObject" Target="../embeddings/oleObject100.bin"/><Relationship Id="rId4" Type="http://schemas.openxmlformats.org/officeDocument/2006/relationships/image" Target="../media/image69.wmf"/><Relationship Id="rId3" Type="http://schemas.openxmlformats.org/officeDocument/2006/relationships/oleObject" Target="../embeddings/oleObject99.bin"/><Relationship Id="rId2" Type="http://schemas.openxmlformats.org/officeDocument/2006/relationships/image" Target="../media/image68.wmf"/><Relationship Id="rId1" Type="http://schemas.openxmlformats.org/officeDocument/2006/relationships/oleObject" Target="../embeddings/oleObject98.bin"/></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4.jpe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5.png"/></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6.png"/></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7.png"/></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8.png"/></Relationships>
</file>

<file path=ppt/slides/_rels/slide18.xml.rels><?xml version="1.0" encoding="UTF-8" standalone="yes"?>
<Relationships xmlns="http://schemas.openxmlformats.org/package/2006/relationships"><Relationship Id="rId9" Type="http://schemas.openxmlformats.org/officeDocument/2006/relationships/oleObject" Target="../embeddings/oleObject105.bin"/><Relationship Id="rId8" Type="http://schemas.openxmlformats.org/officeDocument/2006/relationships/image" Target="../media/image44.wmf"/><Relationship Id="rId7" Type="http://schemas.openxmlformats.org/officeDocument/2006/relationships/oleObject" Target="../embeddings/oleObject104.bin"/><Relationship Id="rId6" Type="http://schemas.openxmlformats.org/officeDocument/2006/relationships/image" Target="../media/image69.wmf"/><Relationship Id="rId5" Type="http://schemas.openxmlformats.org/officeDocument/2006/relationships/oleObject" Target="../embeddings/oleObject103.bin"/><Relationship Id="rId40" Type="http://schemas.openxmlformats.org/officeDocument/2006/relationships/vmlDrawing" Target="../drawings/vmlDrawing14.vml"/><Relationship Id="rId4" Type="http://schemas.openxmlformats.org/officeDocument/2006/relationships/image" Target="../media/image72.wmf"/><Relationship Id="rId39" Type="http://schemas.openxmlformats.org/officeDocument/2006/relationships/slideLayout" Target="../slideLayouts/slideLayout6.xml"/><Relationship Id="rId38" Type="http://schemas.openxmlformats.org/officeDocument/2006/relationships/image" Target="../media/image75.wmf"/><Relationship Id="rId37" Type="http://schemas.openxmlformats.org/officeDocument/2006/relationships/oleObject" Target="../embeddings/oleObject120.bin"/><Relationship Id="rId36" Type="http://schemas.openxmlformats.org/officeDocument/2006/relationships/image" Target="../media/image74.wmf"/><Relationship Id="rId35" Type="http://schemas.openxmlformats.org/officeDocument/2006/relationships/oleObject" Target="../embeddings/oleObject119.bin"/><Relationship Id="rId34" Type="http://schemas.openxmlformats.org/officeDocument/2006/relationships/oleObject" Target="../embeddings/oleObject118.bin"/><Relationship Id="rId33" Type="http://schemas.openxmlformats.org/officeDocument/2006/relationships/image" Target="../media/image54.wmf"/><Relationship Id="rId32" Type="http://schemas.openxmlformats.org/officeDocument/2006/relationships/oleObject" Target="../embeddings/oleObject117.bin"/><Relationship Id="rId31" Type="http://schemas.openxmlformats.org/officeDocument/2006/relationships/image" Target="../media/image73.wmf"/><Relationship Id="rId30" Type="http://schemas.openxmlformats.org/officeDocument/2006/relationships/oleObject" Target="../embeddings/oleObject116.bin"/><Relationship Id="rId3" Type="http://schemas.openxmlformats.org/officeDocument/2006/relationships/oleObject" Target="../embeddings/oleObject102.bin"/><Relationship Id="rId29" Type="http://schemas.openxmlformats.org/officeDocument/2006/relationships/image" Target="../media/image55.wmf"/><Relationship Id="rId28" Type="http://schemas.openxmlformats.org/officeDocument/2006/relationships/oleObject" Target="../embeddings/oleObject115.bin"/><Relationship Id="rId27" Type="http://schemas.openxmlformats.org/officeDocument/2006/relationships/image" Target="../media/image53.wmf"/><Relationship Id="rId26" Type="http://schemas.openxmlformats.org/officeDocument/2006/relationships/oleObject" Target="../embeddings/oleObject114.bin"/><Relationship Id="rId25" Type="http://schemas.openxmlformats.org/officeDocument/2006/relationships/image" Target="../media/image52.wmf"/><Relationship Id="rId24" Type="http://schemas.openxmlformats.org/officeDocument/2006/relationships/oleObject" Target="../embeddings/oleObject113.bin"/><Relationship Id="rId23" Type="http://schemas.openxmlformats.org/officeDocument/2006/relationships/oleObject" Target="../embeddings/oleObject112.bin"/><Relationship Id="rId22" Type="http://schemas.openxmlformats.org/officeDocument/2006/relationships/image" Target="../media/image51.wmf"/><Relationship Id="rId21" Type="http://schemas.openxmlformats.org/officeDocument/2006/relationships/oleObject" Target="../embeddings/oleObject111.bin"/><Relationship Id="rId20" Type="http://schemas.openxmlformats.org/officeDocument/2006/relationships/image" Target="../media/image50.wmf"/><Relationship Id="rId2" Type="http://schemas.openxmlformats.org/officeDocument/2006/relationships/image" Target="../media/image71.wmf"/><Relationship Id="rId19" Type="http://schemas.openxmlformats.org/officeDocument/2006/relationships/oleObject" Target="../embeddings/oleObject110.bin"/><Relationship Id="rId18" Type="http://schemas.openxmlformats.org/officeDocument/2006/relationships/image" Target="../media/image49.wmf"/><Relationship Id="rId17" Type="http://schemas.openxmlformats.org/officeDocument/2006/relationships/oleObject" Target="../embeddings/oleObject109.bin"/><Relationship Id="rId16" Type="http://schemas.openxmlformats.org/officeDocument/2006/relationships/image" Target="../media/image48.wmf"/><Relationship Id="rId15" Type="http://schemas.openxmlformats.org/officeDocument/2006/relationships/oleObject" Target="../embeddings/oleObject108.bin"/><Relationship Id="rId14" Type="http://schemas.openxmlformats.org/officeDocument/2006/relationships/image" Target="../media/image47.wmf"/><Relationship Id="rId13" Type="http://schemas.openxmlformats.org/officeDocument/2006/relationships/oleObject" Target="../embeddings/oleObject107.bin"/><Relationship Id="rId12" Type="http://schemas.openxmlformats.org/officeDocument/2006/relationships/image" Target="../media/image46.wmf"/><Relationship Id="rId11" Type="http://schemas.openxmlformats.org/officeDocument/2006/relationships/oleObject" Target="../embeddings/oleObject106.bin"/><Relationship Id="rId10" Type="http://schemas.openxmlformats.org/officeDocument/2006/relationships/image" Target="../media/image45.wmf"/><Relationship Id="rId1" Type="http://schemas.openxmlformats.org/officeDocument/2006/relationships/oleObject" Target="../embeddings/oleObject101.bin"/></Relationships>
</file>

<file path=ppt/slides/_rels/slide1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9.png"/></Relationships>
</file>

<file path=ppt/slides/_rels/slide1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0.png"/></Relationships>
</file>

<file path=ppt/slides/_rels/slide18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1.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2.png"/></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9" Type="http://schemas.openxmlformats.org/officeDocument/2006/relationships/oleObject" Target="../embeddings/oleObject125.bin"/><Relationship Id="rId8" Type="http://schemas.openxmlformats.org/officeDocument/2006/relationships/image" Target="../media/image44.wmf"/><Relationship Id="rId7" Type="http://schemas.openxmlformats.org/officeDocument/2006/relationships/oleObject" Target="../embeddings/oleObject124.bin"/><Relationship Id="rId6" Type="http://schemas.openxmlformats.org/officeDocument/2006/relationships/image" Target="../media/image69.wmf"/><Relationship Id="rId5" Type="http://schemas.openxmlformats.org/officeDocument/2006/relationships/oleObject" Target="../embeddings/oleObject123.bin"/><Relationship Id="rId4" Type="http://schemas.openxmlformats.org/officeDocument/2006/relationships/image" Target="../media/image77.wmf"/><Relationship Id="rId36" Type="http://schemas.openxmlformats.org/officeDocument/2006/relationships/vmlDrawing" Target="../drawings/vmlDrawing15.vml"/><Relationship Id="rId35" Type="http://schemas.openxmlformats.org/officeDocument/2006/relationships/slideLayout" Target="../slideLayouts/slideLayout6.xml"/><Relationship Id="rId34" Type="http://schemas.openxmlformats.org/officeDocument/2006/relationships/oleObject" Target="../embeddings/oleObject138.bin"/><Relationship Id="rId33" Type="http://schemas.openxmlformats.org/officeDocument/2006/relationships/image" Target="../media/image54.wmf"/><Relationship Id="rId32" Type="http://schemas.openxmlformats.org/officeDocument/2006/relationships/oleObject" Target="../embeddings/oleObject137.bin"/><Relationship Id="rId31" Type="http://schemas.openxmlformats.org/officeDocument/2006/relationships/image" Target="../media/image78.wmf"/><Relationship Id="rId30" Type="http://schemas.openxmlformats.org/officeDocument/2006/relationships/oleObject" Target="../embeddings/oleObject136.bin"/><Relationship Id="rId3" Type="http://schemas.openxmlformats.org/officeDocument/2006/relationships/oleObject" Target="../embeddings/oleObject122.bin"/><Relationship Id="rId29" Type="http://schemas.openxmlformats.org/officeDocument/2006/relationships/image" Target="../media/image55.wmf"/><Relationship Id="rId28" Type="http://schemas.openxmlformats.org/officeDocument/2006/relationships/oleObject" Target="../embeddings/oleObject135.bin"/><Relationship Id="rId27" Type="http://schemas.openxmlformats.org/officeDocument/2006/relationships/image" Target="../media/image53.wmf"/><Relationship Id="rId26" Type="http://schemas.openxmlformats.org/officeDocument/2006/relationships/oleObject" Target="../embeddings/oleObject134.bin"/><Relationship Id="rId25" Type="http://schemas.openxmlformats.org/officeDocument/2006/relationships/image" Target="../media/image52.wmf"/><Relationship Id="rId24" Type="http://schemas.openxmlformats.org/officeDocument/2006/relationships/oleObject" Target="../embeddings/oleObject133.bin"/><Relationship Id="rId23" Type="http://schemas.openxmlformats.org/officeDocument/2006/relationships/oleObject" Target="../embeddings/oleObject132.bin"/><Relationship Id="rId22" Type="http://schemas.openxmlformats.org/officeDocument/2006/relationships/image" Target="../media/image51.wmf"/><Relationship Id="rId21" Type="http://schemas.openxmlformats.org/officeDocument/2006/relationships/oleObject" Target="../embeddings/oleObject131.bin"/><Relationship Id="rId20" Type="http://schemas.openxmlformats.org/officeDocument/2006/relationships/image" Target="../media/image50.wmf"/><Relationship Id="rId2" Type="http://schemas.openxmlformats.org/officeDocument/2006/relationships/image" Target="../media/image76.wmf"/><Relationship Id="rId19" Type="http://schemas.openxmlformats.org/officeDocument/2006/relationships/oleObject" Target="../embeddings/oleObject130.bin"/><Relationship Id="rId18" Type="http://schemas.openxmlformats.org/officeDocument/2006/relationships/image" Target="../media/image49.wmf"/><Relationship Id="rId17" Type="http://schemas.openxmlformats.org/officeDocument/2006/relationships/oleObject" Target="../embeddings/oleObject129.bin"/><Relationship Id="rId16" Type="http://schemas.openxmlformats.org/officeDocument/2006/relationships/image" Target="../media/image48.wmf"/><Relationship Id="rId15" Type="http://schemas.openxmlformats.org/officeDocument/2006/relationships/oleObject" Target="../embeddings/oleObject128.bin"/><Relationship Id="rId14" Type="http://schemas.openxmlformats.org/officeDocument/2006/relationships/image" Target="../media/image47.wmf"/><Relationship Id="rId13" Type="http://schemas.openxmlformats.org/officeDocument/2006/relationships/oleObject" Target="../embeddings/oleObject127.bin"/><Relationship Id="rId12" Type="http://schemas.openxmlformats.org/officeDocument/2006/relationships/image" Target="../media/image46.wmf"/><Relationship Id="rId11" Type="http://schemas.openxmlformats.org/officeDocument/2006/relationships/oleObject" Target="../embeddings/oleObject126.bin"/><Relationship Id="rId10" Type="http://schemas.openxmlformats.org/officeDocument/2006/relationships/image" Target="../media/image45.wmf"/><Relationship Id="rId1" Type="http://schemas.openxmlformats.org/officeDocument/2006/relationships/oleObject" Target="../embeddings/oleObject121.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9" Type="http://schemas.openxmlformats.org/officeDocument/2006/relationships/oleObject" Target="../embeddings/oleObject143.bin"/><Relationship Id="rId8" Type="http://schemas.openxmlformats.org/officeDocument/2006/relationships/image" Target="../media/image44.wmf"/><Relationship Id="rId7" Type="http://schemas.openxmlformats.org/officeDocument/2006/relationships/oleObject" Target="../embeddings/oleObject142.bin"/><Relationship Id="rId6" Type="http://schemas.openxmlformats.org/officeDocument/2006/relationships/image" Target="../media/image69.wmf"/><Relationship Id="rId5" Type="http://schemas.openxmlformats.org/officeDocument/2006/relationships/oleObject" Target="../embeddings/oleObject141.bin"/><Relationship Id="rId4" Type="http://schemas.openxmlformats.org/officeDocument/2006/relationships/image" Target="../media/image80.wmf"/><Relationship Id="rId32" Type="http://schemas.openxmlformats.org/officeDocument/2006/relationships/vmlDrawing" Target="../drawings/vmlDrawing16.vml"/><Relationship Id="rId31" Type="http://schemas.openxmlformats.org/officeDocument/2006/relationships/slideLayout" Target="../slideLayouts/slideLayout6.xml"/><Relationship Id="rId30" Type="http://schemas.openxmlformats.org/officeDocument/2006/relationships/oleObject" Target="../embeddings/oleObject154.bin"/><Relationship Id="rId3" Type="http://schemas.openxmlformats.org/officeDocument/2006/relationships/oleObject" Target="../embeddings/oleObject140.bin"/><Relationship Id="rId29" Type="http://schemas.openxmlformats.org/officeDocument/2006/relationships/image" Target="../media/image54.wmf"/><Relationship Id="rId28" Type="http://schemas.openxmlformats.org/officeDocument/2006/relationships/oleObject" Target="../embeddings/oleObject153.bin"/><Relationship Id="rId27" Type="http://schemas.openxmlformats.org/officeDocument/2006/relationships/image" Target="../media/image81.wmf"/><Relationship Id="rId26" Type="http://schemas.openxmlformats.org/officeDocument/2006/relationships/oleObject" Target="../embeddings/oleObject152.bin"/><Relationship Id="rId25" Type="http://schemas.openxmlformats.org/officeDocument/2006/relationships/image" Target="../media/image55.wmf"/><Relationship Id="rId24" Type="http://schemas.openxmlformats.org/officeDocument/2006/relationships/oleObject" Target="../embeddings/oleObject151.bin"/><Relationship Id="rId23" Type="http://schemas.openxmlformats.org/officeDocument/2006/relationships/image" Target="../media/image53.wmf"/><Relationship Id="rId22" Type="http://schemas.openxmlformats.org/officeDocument/2006/relationships/oleObject" Target="../embeddings/oleObject150.bin"/><Relationship Id="rId21" Type="http://schemas.openxmlformats.org/officeDocument/2006/relationships/image" Target="../media/image52.wmf"/><Relationship Id="rId20" Type="http://schemas.openxmlformats.org/officeDocument/2006/relationships/oleObject" Target="../embeddings/oleObject149.bin"/><Relationship Id="rId2" Type="http://schemas.openxmlformats.org/officeDocument/2006/relationships/image" Target="../media/image79.wmf"/><Relationship Id="rId19" Type="http://schemas.openxmlformats.org/officeDocument/2006/relationships/oleObject" Target="../embeddings/oleObject148.bin"/><Relationship Id="rId18" Type="http://schemas.openxmlformats.org/officeDocument/2006/relationships/image" Target="../media/image51.wmf"/><Relationship Id="rId17" Type="http://schemas.openxmlformats.org/officeDocument/2006/relationships/oleObject" Target="../embeddings/oleObject147.bin"/><Relationship Id="rId16" Type="http://schemas.openxmlformats.org/officeDocument/2006/relationships/image" Target="../media/image49.wmf"/><Relationship Id="rId15" Type="http://schemas.openxmlformats.org/officeDocument/2006/relationships/oleObject" Target="../embeddings/oleObject146.bin"/><Relationship Id="rId14" Type="http://schemas.openxmlformats.org/officeDocument/2006/relationships/image" Target="../media/image48.wmf"/><Relationship Id="rId13" Type="http://schemas.openxmlformats.org/officeDocument/2006/relationships/oleObject" Target="../embeddings/oleObject145.bin"/><Relationship Id="rId12" Type="http://schemas.openxmlformats.org/officeDocument/2006/relationships/image" Target="../media/image47.wmf"/><Relationship Id="rId11" Type="http://schemas.openxmlformats.org/officeDocument/2006/relationships/oleObject" Target="../embeddings/oleObject144.bin"/><Relationship Id="rId10" Type="http://schemas.openxmlformats.org/officeDocument/2006/relationships/image" Target="../media/image46.wmf"/><Relationship Id="rId1" Type="http://schemas.openxmlformats.org/officeDocument/2006/relationships/oleObject" Target="../embeddings/oleObject139.bin"/></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vmlDrawing" Target="../drawings/vmlDrawing17.vml"/><Relationship Id="rId5" Type="http://schemas.openxmlformats.org/officeDocument/2006/relationships/slideLayout" Target="../slideLayouts/slideLayout2.xml"/><Relationship Id="rId4" Type="http://schemas.openxmlformats.org/officeDocument/2006/relationships/image" Target="../media/image69.wmf"/><Relationship Id="rId3" Type="http://schemas.openxmlformats.org/officeDocument/2006/relationships/oleObject" Target="../embeddings/oleObject156.bin"/><Relationship Id="rId2" Type="http://schemas.openxmlformats.org/officeDocument/2006/relationships/image" Target="../media/image68.wmf"/><Relationship Id="rId1" Type="http://schemas.openxmlformats.org/officeDocument/2006/relationships/oleObject" Target="../embeddings/oleObject155.bin"/></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3.png"/><Relationship Id="rId1" Type="http://schemas.openxmlformats.org/officeDocument/2006/relationships/image" Target="../media/image82.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5.png"/><Relationship Id="rId1" Type="http://schemas.openxmlformats.org/officeDocument/2006/relationships/image" Target="../media/image84.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7.png"/><Relationship Id="rId1" Type="http://schemas.openxmlformats.org/officeDocument/2006/relationships/image" Target="../media/image86.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89.png"/><Relationship Id="rId1" Type="http://schemas.openxmlformats.org/officeDocument/2006/relationships/image" Target="../media/image88.png"/></Relationships>
</file>

<file path=ppt/slides/_rels/slide26.xml.rels><?xml version="1.0" encoding="UTF-8" standalone="yes"?>
<Relationships xmlns="http://schemas.openxmlformats.org/package/2006/relationships"><Relationship Id="rId9" Type="http://schemas.openxmlformats.org/officeDocument/2006/relationships/oleObject" Target="../embeddings/oleObject161.bin"/><Relationship Id="rId8" Type="http://schemas.openxmlformats.org/officeDocument/2006/relationships/image" Target="../media/image93.wmf"/><Relationship Id="rId7" Type="http://schemas.openxmlformats.org/officeDocument/2006/relationships/oleObject" Target="../embeddings/oleObject160.bin"/><Relationship Id="rId6" Type="http://schemas.openxmlformats.org/officeDocument/2006/relationships/image" Target="../media/image92.wmf"/><Relationship Id="rId5" Type="http://schemas.openxmlformats.org/officeDocument/2006/relationships/oleObject" Target="../embeddings/oleObject159.bin"/><Relationship Id="rId4" Type="http://schemas.openxmlformats.org/officeDocument/2006/relationships/image" Target="../media/image91.wmf"/><Relationship Id="rId3" Type="http://schemas.openxmlformats.org/officeDocument/2006/relationships/oleObject" Target="../embeddings/oleObject158.bin"/><Relationship Id="rId26" Type="http://schemas.openxmlformats.org/officeDocument/2006/relationships/vmlDrawing" Target="../drawings/vmlDrawing18.vml"/><Relationship Id="rId25" Type="http://schemas.openxmlformats.org/officeDocument/2006/relationships/slideLayout" Target="../slideLayouts/slideLayout6.xml"/><Relationship Id="rId24" Type="http://schemas.openxmlformats.org/officeDocument/2006/relationships/image" Target="../media/image101.wmf"/><Relationship Id="rId23" Type="http://schemas.openxmlformats.org/officeDocument/2006/relationships/oleObject" Target="../embeddings/oleObject168.bin"/><Relationship Id="rId22" Type="http://schemas.openxmlformats.org/officeDocument/2006/relationships/image" Target="../media/image100.wmf"/><Relationship Id="rId21" Type="http://schemas.openxmlformats.org/officeDocument/2006/relationships/oleObject" Target="../embeddings/oleObject167.bin"/><Relationship Id="rId20" Type="http://schemas.openxmlformats.org/officeDocument/2006/relationships/image" Target="../media/image99.wmf"/><Relationship Id="rId2" Type="http://schemas.openxmlformats.org/officeDocument/2006/relationships/image" Target="../media/image90.wmf"/><Relationship Id="rId19" Type="http://schemas.openxmlformats.org/officeDocument/2006/relationships/oleObject" Target="../embeddings/oleObject166.bin"/><Relationship Id="rId18" Type="http://schemas.openxmlformats.org/officeDocument/2006/relationships/image" Target="../media/image98.wmf"/><Relationship Id="rId17" Type="http://schemas.openxmlformats.org/officeDocument/2006/relationships/oleObject" Target="../embeddings/oleObject165.bin"/><Relationship Id="rId16" Type="http://schemas.openxmlformats.org/officeDocument/2006/relationships/image" Target="../media/image97.wmf"/><Relationship Id="rId15" Type="http://schemas.openxmlformats.org/officeDocument/2006/relationships/oleObject" Target="../embeddings/oleObject164.bin"/><Relationship Id="rId14" Type="http://schemas.openxmlformats.org/officeDocument/2006/relationships/image" Target="../media/image96.wmf"/><Relationship Id="rId13" Type="http://schemas.openxmlformats.org/officeDocument/2006/relationships/oleObject" Target="../embeddings/oleObject163.bin"/><Relationship Id="rId12" Type="http://schemas.openxmlformats.org/officeDocument/2006/relationships/image" Target="../media/image95.wmf"/><Relationship Id="rId11" Type="http://schemas.openxmlformats.org/officeDocument/2006/relationships/oleObject" Target="../embeddings/oleObject162.bin"/><Relationship Id="rId10" Type="http://schemas.openxmlformats.org/officeDocument/2006/relationships/image" Target="../media/image94.wmf"/><Relationship Id="rId1" Type="http://schemas.openxmlformats.org/officeDocument/2006/relationships/oleObject" Target="../embeddings/oleObject157.bin"/></Relationships>
</file>

<file path=ppt/slides/_rels/slide27.xml.rels><?xml version="1.0" encoding="UTF-8" standalone="yes"?>
<Relationships xmlns="http://schemas.openxmlformats.org/package/2006/relationships"><Relationship Id="rId4" Type="http://schemas.openxmlformats.org/officeDocument/2006/relationships/vmlDrawing" Target="../drawings/vmlDrawing19.vml"/><Relationship Id="rId3" Type="http://schemas.openxmlformats.org/officeDocument/2006/relationships/slideLayout" Target="../slideLayouts/slideLayout6.xml"/><Relationship Id="rId2" Type="http://schemas.openxmlformats.org/officeDocument/2006/relationships/image" Target="../media/image102.png"/><Relationship Id="rId1" Type="http://schemas.openxmlformats.org/officeDocument/2006/relationships/oleObject" Target="../embeddings/oleObject169.bin"/></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vmlDrawing" Target="../drawings/vmlDrawing20.vml"/><Relationship Id="rId5" Type="http://schemas.openxmlformats.org/officeDocument/2006/relationships/slideLayout" Target="../slideLayouts/slideLayout2.xml"/><Relationship Id="rId4" Type="http://schemas.openxmlformats.org/officeDocument/2006/relationships/image" Target="../media/image106.wmf"/><Relationship Id="rId3" Type="http://schemas.openxmlformats.org/officeDocument/2006/relationships/oleObject" Target="../embeddings/oleObject171.bin"/><Relationship Id="rId2" Type="http://schemas.openxmlformats.org/officeDocument/2006/relationships/image" Target="../media/image105.wmf"/><Relationship Id="rId1" Type="http://schemas.openxmlformats.org/officeDocument/2006/relationships/oleObject" Target="../embeddings/oleObject170.bin"/></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08.GIF"/></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GI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1.GIF"/></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2.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3.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15.jpeg"/><Relationship Id="rId1" Type="http://schemas.openxmlformats.org/officeDocument/2006/relationships/image" Target="../media/image114.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6.png"/></Relationships>
</file>

<file path=ppt/slides/_rels/slide47.xml.rels><?xml version="1.0" encoding="UTF-8" standalone="yes"?>
<Relationships xmlns="http://schemas.openxmlformats.org/package/2006/relationships"><Relationship Id="rId8" Type="http://schemas.openxmlformats.org/officeDocument/2006/relationships/vmlDrawing" Target="../drawings/vmlDrawing21.vml"/><Relationship Id="rId7" Type="http://schemas.openxmlformats.org/officeDocument/2006/relationships/slideLayout" Target="../slideLayouts/slideLayout2.xml"/><Relationship Id="rId6" Type="http://schemas.openxmlformats.org/officeDocument/2006/relationships/image" Target="../media/image119.wmf"/><Relationship Id="rId5" Type="http://schemas.openxmlformats.org/officeDocument/2006/relationships/oleObject" Target="../embeddings/oleObject174.bin"/><Relationship Id="rId4" Type="http://schemas.openxmlformats.org/officeDocument/2006/relationships/image" Target="../media/image118.wmf"/><Relationship Id="rId3" Type="http://schemas.openxmlformats.org/officeDocument/2006/relationships/oleObject" Target="../embeddings/oleObject173.bin"/><Relationship Id="rId2" Type="http://schemas.openxmlformats.org/officeDocument/2006/relationships/image" Target="../media/image117.wmf"/><Relationship Id="rId1" Type="http://schemas.openxmlformats.org/officeDocument/2006/relationships/oleObject" Target="../embeddings/oleObject172.bin"/></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0.GI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1.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2.GIF"/></Relationships>
</file>

<file path=ppt/slides/_rels/slide51.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2.xml"/><Relationship Id="rId2" Type="http://schemas.openxmlformats.org/officeDocument/2006/relationships/image" Target="../media/image123.wmf"/><Relationship Id="rId1" Type="http://schemas.openxmlformats.org/officeDocument/2006/relationships/oleObject" Target="../embeddings/oleObject175.bin"/></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53.xml.rels><?xml version="1.0" encoding="UTF-8" standalone="yes"?>
<Relationships xmlns="http://schemas.openxmlformats.org/package/2006/relationships"><Relationship Id="rId8" Type="http://schemas.openxmlformats.org/officeDocument/2006/relationships/vmlDrawing" Target="../drawings/vmlDrawing23.vml"/><Relationship Id="rId7" Type="http://schemas.openxmlformats.org/officeDocument/2006/relationships/slideLayout" Target="../slideLayouts/slideLayout2.xml"/><Relationship Id="rId6" Type="http://schemas.openxmlformats.org/officeDocument/2006/relationships/image" Target="../media/image127.wmf"/><Relationship Id="rId5" Type="http://schemas.openxmlformats.org/officeDocument/2006/relationships/oleObject" Target="../embeddings/oleObject178.bin"/><Relationship Id="rId4" Type="http://schemas.openxmlformats.org/officeDocument/2006/relationships/image" Target="../media/image126.wmf"/><Relationship Id="rId3" Type="http://schemas.openxmlformats.org/officeDocument/2006/relationships/oleObject" Target="../embeddings/oleObject177.bin"/><Relationship Id="rId2" Type="http://schemas.openxmlformats.org/officeDocument/2006/relationships/image" Target="../media/image125.wmf"/><Relationship Id="rId1" Type="http://schemas.openxmlformats.org/officeDocument/2006/relationships/oleObject" Target="../embeddings/oleObject176.bin"/></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8.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9.png"/></Relationships>
</file>

<file path=ppt/slides/_rels/slide56.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2.xml"/><Relationship Id="rId2" Type="http://schemas.openxmlformats.org/officeDocument/2006/relationships/image" Target="../media/image130.wmf"/><Relationship Id="rId1" Type="http://schemas.openxmlformats.org/officeDocument/2006/relationships/oleObject" Target="../embeddings/oleObject179.bin"/></Relationships>
</file>

<file path=ppt/slides/_rels/slide57.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vmlDrawing" Target="../drawings/vmlDrawing25.vml"/><Relationship Id="rId7" Type="http://schemas.openxmlformats.org/officeDocument/2006/relationships/slideLayout" Target="../slideLayouts/slideLayout2.xml"/><Relationship Id="rId6" Type="http://schemas.openxmlformats.org/officeDocument/2006/relationships/image" Target="../media/image133.wmf"/><Relationship Id="rId5" Type="http://schemas.openxmlformats.org/officeDocument/2006/relationships/oleObject" Target="../embeddings/oleObject182.bin"/><Relationship Id="rId4" Type="http://schemas.openxmlformats.org/officeDocument/2006/relationships/image" Target="../media/image132.wmf"/><Relationship Id="rId3" Type="http://schemas.openxmlformats.org/officeDocument/2006/relationships/oleObject" Target="../embeddings/oleObject181.bin"/><Relationship Id="rId2" Type="http://schemas.openxmlformats.org/officeDocument/2006/relationships/image" Target="../media/image131.wmf"/><Relationship Id="rId1" Type="http://schemas.openxmlformats.org/officeDocument/2006/relationships/oleObject" Target="../embeddings/oleObject180.bin"/></Relationships>
</file>

<file path=ppt/slides/_rels/slide58.xml.rels><?xml version="1.0" encoding="UTF-8" standalone="yes"?>
<Relationships xmlns="http://schemas.openxmlformats.org/package/2006/relationships"><Relationship Id="rId9" Type="http://schemas.openxmlformats.org/officeDocument/2006/relationships/oleObject" Target="../embeddings/oleObject187.bin"/><Relationship Id="rId8" Type="http://schemas.openxmlformats.org/officeDocument/2006/relationships/image" Target="../media/image137.wmf"/><Relationship Id="rId7" Type="http://schemas.openxmlformats.org/officeDocument/2006/relationships/oleObject" Target="../embeddings/oleObject186.bin"/><Relationship Id="rId6" Type="http://schemas.openxmlformats.org/officeDocument/2006/relationships/image" Target="../media/image136.wmf"/><Relationship Id="rId5" Type="http://schemas.openxmlformats.org/officeDocument/2006/relationships/oleObject" Target="../embeddings/oleObject185.bin"/><Relationship Id="rId4" Type="http://schemas.openxmlformats.org/officeDocument/2006/relationships/image" Target="../media/image135.wmf"/><Relationship Id="rId3" Type="http://schemas.openxmlformats.org/officeDocument/2006/relationships/oleObject" Target="../embeddings/oleObject184.bin"/><Relationship Id="rId2" Type="http://schemas.openxmlformats.org/officeDocument/2006/relationships/image" Target="../media/image134.wmf"/><Relationship Id="rId16" Type="http://schemas.openxmlformats.org/officeDocument/2006/relationships/vmlDrawing" Target="../drawings/vmlDrawing26.vml"/><Relationship Id="rId15" Type="http://schemas.openxmlformats.org/officeDocument/2006/relationships/slideLayout" Target="../slideLayouts/slideLayout2.xml"/><Relationship Id="rId14" Type="http://schemas.openxmlformats.org/officeDocument/2006/relationships/image" Target="../media/image140.wmf"/><Relationship Id="rId13" Type="http://schemas.openxmlformats.org/officeDocument/2006/relationships/oleObject" Target="../embeddings/oleObject189.bin"/><Relationship Id="rId12" Type="http://schemas.openxmlformats.org/officeDocument/2006/relationships/image" Target="../media/image139.wmf"/><Relationship Id="rId11" Type="http://schemas.openxmlformats.org/officeDocument/2006/relationships/oleObject" Target="../embeddings/oleObject188.bin"/><Relationship Id="rId10" Type="http://schemas.openxmlformats.org/officeDocument/2006/relationships/image" Target="../media/image138.wmf"/><Relationship Id="rId1" Type="http://schemas.openxmlformats.org/officeDocument/2006/relationships/oleObject" Target="../embeddings/oleObject183.bin"/></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file:///C:\Documents%20and%20Settings\fym\&#26700;&#38754;\500M&#12298;&#22810;&#23186;&#20307;&#25216;&#26415;&#22522;&#30784;&#12299;02-18\&#22810;&#23186;&#20307;&#25216;&#26415;&#21450;&#25945;&#32946;&#24212;&#29992;&#32593;&#32476;&#35838;&#31243;\&#22810;&#23186;&#20307;&#25216;&#26415;&#22522;&#30784;\img\Image31.gif" TargetMode="External"/><Relationship Id="rId1" Type="http://schemas.openxmlformats.org/officeDocument/2006/relationships/image" Target="../media/image141.png"/></Relationships>
</file>

<file path=ppt/slides/_rels/slide62.xml.rels><?xml version="1.0" encoding="UTF-8" standalone="yes"?>
<Relationships xmlns="http://schemas.openxmlformats.org/package/2006/relationships"><Relationship Id="rId4" Type="http://schemas.openxmlformats.org/officeDocument/2006/relationships/vmlDrawing" Target="../drawings/vmlDrawing27.vml"/><Relationship Id="rId3" Type="http://schemas.openxmlformats.org/officeDocument/2006/relationships/slideLayout" Target="../slideLayouts/slideLayout2.xml"/><Relationship Id="rId2" Type="http://schemas.openxmlformats.org/officeDocument/2006/relationships/image" Target="../media/image142.wmf"/><Relationship Id="rId1" Type="http://schemas.openxmlformats.org/officeDocument/2006/relationships/oleObject" Target="../embeddings/oleObject190.bin"/></Relationships>
</file>

<file path=ppt/slides/_rels/slide63.xml.rels><?xml version="1.0" encoding="UTF-8" standalone="yes"?>
<Relationships xmlns="http://schemas.openxmlformats.org/package/2006/relationships"><Relationship Id="rId7" Type="http://schemas.openxmlformats.org/officeDocument/2006/relationships/vmlDrawing" Target="../drawings/vmlDrawing28.vml"/><Relationship Id="rId6" Type="http://schemas.openxmlformats.org/officeDocument/2006/relationships/slideLayout" Target="../slideLayouts/slideLayout2.xml"/><Relationship Id="rId5" Type="http://schemas.openxmlformats.org/officeDocument/2006/relationships/image" Target="../media/image145.emf"/><Relationship Id="rId4" Type="http://schemas.openxmlformats.org/officeDocument/2006/relationships/oleObject" Target="../embeddings/oleObject192.bin"/><Relationship Id="rId3" Type="http://schemas.openxmlformats.org/officeDocument/2006/relationships/image" Target="../media/image144.emf"/><Relationship Id="rId2" Type="http://schemas.openxmlformats.org/officeDocument/2006/relationships/oleObject" Target="../embeddings/oleObject191.bin"/><Relationship Id="rId1" Type="http://schemas.openxmlformats.org/officeDocument/2006/relationships/image" Target="../media/image143.png"/></Relationships>
</file>

<file path=ppt/slides/_rels/slide64.xml.rels><?xml version="1.0" encoding="UTF-8" standalone="yes"?>
<Relationships xmlns="http://schemas.openxmlformats.org/package/2006/relationships"><Relationship Id="rId9" Type="http://schemas.openxmlformats.org/officeDocument/2006/relationships/oleObject" Target="../embeddings/oleObject197.bin"/><Relationship Id="rId8" Type="http://schemas.openxmlformats.org/officeDocument/2006/relationships/image" Target="../media/image149.wmf"/><Relationship Id="rId7" Type="http://schemas.openxmlformats.org/officeDocument/2006/relationships/oleObject" Target="../embeddings/oleObject196.bin"/><Relationship Id="rId6" Type="http://schemas.openxmlformats.org/officeDocument/2006/relationships/image" Target="../media/image148.wmf"/><Relationship Id="rId5" Type="http://schemas.openxmlformats.org/officeDocument/2006/relationships/oleObject" Target="../embeddings/oleObject195.bin"/><Relationship Id="rId4" Type="http://schemas.openxmlformats.org/officeDocument/2006/relationships/image" Target="../media/image147.wmf"/><Relationship Id="rId3" Type="http://schemas.openxmlformats.org/officeDocument/2006/relationships/oleObject" Target="../embeddings/oleObject194.bin"/><Relationship Id="rId2" Type="http://schemas.openxmlformats.org/officeDocument/2006/relationships/image" Target="../media/image146.wmf"/><Relationship Id="rId12" Type="http://schemas.openxmlformats.org/officeDocument/2006/relationships/vmlDrawing" Target="../drawings/vmlDrawing29.vml"/><Relationship Id="rId11" Type="http://schemas.openxmlformats.org/officeDocument/2006/relationships/slideLayout" Target="../slideLayouts/slideLayout2.xml"/><Relationship Id="rId10" Type="http://schemas.openxmlformats.org/officeDocument/2006/relationships/image" Target="../media/image150.wmf"/><Relationship Id="rId1" Type="http://schemas.openxmlformats.org/officeDocument/2006/relationships/oleObject" Target="../embeddings/oleObject193.bin"/></Relationships>
</file>

<file path=ppt/slides/_rels/slide65.xml.rels><?xml version="1.0" encoding="UTF-8" standalone="yes"?>
<Relationships xmlns="http://schemas.openxmlformats.org/package/2006/relationships"><Relationship Id="rId9" Type="http://schemas.openxmlformats.org/officeDocument/2006/relationships/oleObject" Target="../embeddings/oleObject202.bin"/><Relationship Id="rId8" Type="http://schemas.openxmlformats.org/officeDocument/2006/relationships/image" Target="../media/image154.wmf"/><Relationship Id="rId7" Type="http://schemas.openxmlformats.org/officeDocument/2006/relationships/oleObject" Target="../embeddings/oleObject201.bin"/><Relationship Id="rId6" Type="http://schemas.openxmlformats.org/officeDocument/2006/relationships/image" Target="../media/image153.wmf"/><Relationship Id="rId5" Type="http://schemas.openxmlformats.org/officeDocument/2006/relationships/oleObject" Target="../embeddings/oleObject200.bin"/><Relationship Id="rId4" Type="http://schemas.openxmlformats.org/officeDocument/2006/relationships/image" Target="../media/image152.wmf"/><Relationship Id="rId3" Type="http://schemas.openxmlformats.org/officeDocument/2006/relationships/oleObject" Target="../embeddings/oleObject199.bin"/><Relationship Id="rId2" Type="http://schemas.openxmlformats.org/officeDocument/2006/relationships/image" Target="../media/image151.wmf"/><Relationship Id="rId12" Type="http://schemas.openxmlformats.org/officeDocument/2006/relationships/vmlDrawing" Target="../drawings/vmlDrawing30.vml"/><Relationship Id="rId11" Type="http://schemas.openxmlformats.org/officeDocument/2006/relationships/slideLayout" Target="../slideLayouts/slideLayout2.xml"/><Relationship Id="rId10" Type="http://schemas.openxmlformats.org/officeDocument/2006/relationships/image" Target="../media/image155.wmf"/><Relationship Id="rId1" Type="http://schemas.openxmlformats.org/officeDocument/2006/relationships/oleObject" Target="../embeddings/oleObject198.bin"/></Relationships>
</file>

<file path=ppt/slides/_rels/slide66.xml.rels><?xml version="1.0" encoding="UTF-8" standalone="yes"?>
<Relationships xmlns="http://schemas.openxmlformats.org/package/2006/relationships"><Relationship Id="rId7" Type="http://schemas.openxmlformats.org/officeDocument/2006/relationships/notesSlide" Target="../notesSlides/notesSlide13.xml"/><Relationship Id="rId6" Type="http://schemas.openxmlformats.org/officeDocument/2006/relationships/vmlDrawing" Target="../drawings/vmlDrawing31.vml"/><Relationship Id="rId5" Type="http://schemas.openxmlformats.org/officeDocument/2006/relationships/slideLayout" Target="../slideLayouts/slideLayout2.xml"/><Relationship Id="rId4" Type="http://schemas.openxmlformats.org/officeDocument/2006/relationships/image" Target="../media/image157.wmf"/><Relationship Id="rId3" Type="http://schemas.openxmlformats.org/officeDocument/2006/relationships/oleObject" Target="../embeddings/oleObject204.bin"/><Relationship Id="rId2" Type="http://schemas.openxmlformats.org/officeDocument/2006/relationships/image" Target="../media/image156.wmf"/><Relationship Id="rId1" Type="http://schemas.openxmlformats.org/officeDocument/2006/relationships/oleObject" Target="../embeddings/oleObject203.bin"/></Relationships>
</file>

<file path=ppt/slides/_rels/slide67.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161.wmf"/><Relationship Id="rId7" Type="http://schemas.openxmlformats.org/officeDocument/2006/relationships/oleObject" Target="../embeddings/oleObject208.bin"/><Relationship Id="rId6" Type="http://schemas.openxmlformats.org/officeDocument/2006/relationships/image" Target="../media/image160.wmf"/><Relationship Id="rId5" Type="http://schemas.openxmlformats.org/officeDocument/2006/relationships/oleObject" Target="../embeddings/oleObject207.bin"/><Relationship Id="rId4" Type="http://schemas.openxmlformats.org/officeDocument/2006/relationships/image" Target="../media/image159.wmf"/><Relationship Id="rId3" Type="http://schemas.openxmlformats.org/officeDocument/2006/relationships/oleObject" Target="../embeddings/oleObject206.bin"/><Relationship Id="rId2" Type="http://schemas.openxmlformats.org/officeDocument/2006/relationships/image" Target="../media/image158.wmf"/><Relationship Id="rId10" Type="http://schemas.openxmlformats.org/officeDocument/2006/relationships/vmlDrawing" Target="../drawings/vmlDrawing32.vml"/><Relationship Id="rId1" Type="http://schemas.openxmlformats.org/officeDocument/2006/relationships/oleObject" Target="../embeddings/oleObject205.bin"/></Relationships>
</file>

<file path=ppt/slides/_rels/slide68.xml.rels><?xml version="1.0" encoding="UTF-8" standalone="yes"?>
<Relationships xmlns="http://schemas.openxmlformats.org/package/2006/relationships"><Relationship Id="rId6" Type="http://schemas.openxmlformats.org/officeDocument/2006/relationships/vmlDrawing" Target="../drawings/vmlDrawing33.vml"/><Relationship Id="rId5" Type="http://schemas.openxmlformats.org/officeDocument/2006/relationships/slideLayout" Target="../slideLayouts/slideLayout2.xml"/><Relationship Id="rId4" Type="http://schemas.openxmlformats.org/officeDocument/2006/relationships/image" Target="../media/image163.wmf"/><Relationship Id="rId3" Type="http://schemas.openxmlformats.org/officeDocument/2006/relationships/oleObject" Target="../embeddings/oleObject210.bin"/><Relationship Id="rId2" Type="http://schemas.openxmlformats.org/officeDocument/2006/relationships/image" Target="../media/image162.wmf"/><Relationship Id="rId1" Type="http://schemas.openxmlformats.org/officeDocument/2006/relationships/oleObject" Target="../embeddings/oleObject20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70.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vmlDrawing" Target="../drawings/vmlDrawing34.vml"/><Relationship Id="rId7" Type="http://schemas.openxmlformats.org/officeDocument/2006/relationships/slideLayout" Target="../slideLayouts/slideLayout2.xml"/><Relationship Id="rId6" Type="http://schemas.openxmlformats.org/officeDocument/2006/relationships/image" Target="../media/image166.wmf"/><Relationship Id="rId5" Type="http://schemas.openxmlformats.org/officeDocument/2006/relationships/oleObject" Target="../embeddings/oleObject213.bin"/><Relationship Id="rId4" Type="http://schemas.openxmlformats.org/officeDocument/2006/relationships/image" Target="../media/image165.emf"/><Relationship Id="rId3" Type="http://schemas.openxmlformats.org/officeDocument/2006/relationships/oleObject" Target="../embeddings/oleObject212.bin"/><Relationship Id="rId2" Type="http://schemas.openxmlformats.org/officeDocument/2006/relationships/image" Target="../media/image164.wmf"/><Relationship Id="rId1" Type="http://schemas.openxmlformats.org/officeDocument/2006/relationships/oleObject" Target="../embeddings/oleObject211.bin"/></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35.vml"/><Relationship Id="rId5" Type="http://schemas.openxmlformats.org/officeDocument/2006/relationships/slideLayout" Target="../slideLayouts/slideLayout2.xml"/><Relationship Id="rId4" Type="http://schemas.openxmlformats.org/officeDocument/2006/relationships/image" Target="../media/image169.jpeg"/><Relationship Id="rId3" Type="http://schemas.openxmlformats.org/officeDocument/2006/relationships/image" Target="../media/image168.wmf"/><Relationship Id="rId2" Type="http://schemas.openxmlformats.org/officeDocument/2006/relationships/oleObject" Target="../embeddings/oleObject214.bin"/><Relationship Id="rId1" Type="http://schemas.openxmlformats.org/officeDocument/2006/relationships/image" Target="../media/image167.jpeg"/></Relationships>
</file>

<file path=ppt/slides/_rels/slide72.xml.rels><?xml version="1.0" encoding="UTF-8" standalone="yes"?>
<Relationships xmlns="http://schemas.openxmlformats.org/package/2006/relationships"><Relationship Id="rId4" Type="http://schemas.openxmlformats.org/officeDocument/2006/relationships/vmlDrawing" Target="../drawings/vmlDrawing36.vml"/><Relationship Id="rId3" Type="http://schemas.openxmlformats.org/officeDocument/2006/relationships/slideLayout" Target="../slideLayouts/slideLayout2.xml"/><Relationship Id="rId2" Type="http://schemas.openxmlformats.org/officeDocument/2006/relationships/image" Target="../media/image170.emf"/><Relationship Id="rId1" Type="http://schemas.openxmlformats.org/officeDocument/2006/relationships/oleObject" Target="../embeddings/oleObject215.bin"/></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37.vml"/><Relationship Id="rId3" Type="http://schemas.openxmlformats.org/officeDocument/2006/relationships/slideLayout" Target="../slideLayouts/slideLayout2.xml"/><Relationship Id="rId2" Type="http://schemas.openxmlformats.org/officeDocument/2006/relationships/image" Target="../media/image171.emf"/><Relationship Id="rId1" Type="http://schemas.openxmlformats.org/officeDocument/2006/relationships/oleObject" Target="../embeddings/oleObject216.bin"/></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9" Type="http://schemas.openxmlformats.org/officeDocument/2006/relationships/oleObject" Target="../embeddings/oleObject221.bin"/><Relationship Id="rId8" Type="http://schemas.openxmlformats.org/officeDocument/2006/relationships/image" Target="../media/image175.wmf"/><Relationship Id="rId7" Type="http://schemas.openxmlformats.org/officeDocument/2006/relationships/oleObject" Target="../embeddings/oleObject220.bin"/><Relationship Id="rId6" Type="http://schemas.openxmlformats.org/officeDocument/2006/relationships/image" Target="../media/image174.wmf"/><Relationship Id="rId5" Type="http://schemas.openxmlformats.org/officeDocument/2006/relationships/oleObject" Target="../embeddings/oleObject219.bin"/><Relationship Id="rId45" Type="http://schemas.openxmlformats.org/officeDocument/2006/relationships/vmlDrawing" Target="../drawings/vmlDrawing38.vml"/><Relationship Id="rId44" Type="http://schemas.openxmlformats.org/officeDocument/2006/relationships/slideLayout" Target="../slideLayouts/slideLayout2.xml"/><Relationship Id="rId43" Type="http://schemas.openxmlformats.org/officeDocument/2006/relationships/oleObject" Target="../embeddings/oleObject239.bin"/><Relationship Id="rId42" Type="http://schemas.openxmlformats.org/officeDocument/2006/relationships/image" Target="../media/image191.wmf"/><Relationship Id="rId41" Type="http://schemas.openxmlformats.org/officeDocument/2006/relationships/oleObject" Target="../embeddings/oleObject238.bin"/><Relationship Id="rId40" Type="http://schemas.openxmlformats.org/officeDocument/2006/relationships/image" Target="../media/image190.wmf"/><Relationship Id="rId4" Type="http://schemas.openxmlformats.org/officeDocument/2006/relationships/image" Target="../media/image173.wmf"/><Relationship Id="rId39" Type="http://schemas.openxmlformats.org/officeDocument/2006/relationships/oleObject" Target="../embeddings/oleObject237.bin"/><Relationship Id="rId38" Type="http://schemas.openxmlformats.org/officeDocument/2006/relationships/image" Target="../media/image189.wmf"/><Relationship Id="rId37" Type="http://schemas.openxmlformats.org/officeDocument/2006/relationships/oleObject" Target="../embeddings/oleObject236.bin"/><Relationship Id="rId36" Type="http://schemas.openxmlformats.org/officeDocument/2006/relationships/oleObject" Target="../embeddings/oleObject235.bin"/><Relationship Id="rId35" Type="http://schemas.openxmlformats.org/officeDocument/2006/relationships/image" Target="../media/image188.wmf"/><Relationship Id="rId34" Type="http://schemas.openxmlformats.org/officeDocument/2006/relationships/oleObject" Target="../embeddings/oleObject234.bin"/><Relationship Id="rId33" Type="http://schemas.openxmlformats.org/officeDocument/2006/relationships/image" Target="../media/image187.wmf"/><Relationship Id="rId32" Type="http://schemas.openxmlformats.org/officeDocument/2006/relationships/oleObject" Target="../embeddings/oleObject233.bin"/><Relationship Id="rId31" Type="http://schemas.openxmlformats.org/officeDocument/2006/relationships/image" Target="../media/image186.wmf"/><Relationship Id="rId30" Type="http://schemas.openxmlformats.org/officeDocument/2006/relationships/oleObject" Target="../embeddings/oleObject232.bin"/><Relationship Id="rId3" Type="http://schemas.openxmlformats.org/officeDocument/2006/relationships/oleObject" Target="../embeddings/oleObject218.bin"/><Relationship Id="rId29" Type="http://schemas.openxmlformats.org/officeDocument/2006/relationships/oleObject" Target="../embeddings/oleObject231.bin"/><Relationship Id="rId28" Type="http://schemas.openxmlformats.org/officeDocument/2006/relationships/image" Target="../media/image185.wmf"/><Relationship Id="rId27" Type="http://schemas.openxmlformats.org/officeDocument/2006/relationships/oleObject" Target="../embeddings/oleObject230.bin"/><Relationship Id="rId26" Type="http://schemas.openxmlformats.org/officeDocument/2006/relationships/image" Target="../media/image184.wmf"/><Relationship Id="rId25" Type="http://schemas.openxmlformats.org/officeDocument/2006/relationships/oleObject" Target="../embeddings/oleObject229.bin"/><Relationship Id="rId24" Type="http://schemas.openxmlformats.org/officeDocument/2006/relationships/image" Target="../media/image183.wmf"/><Relationship Id="rId23" Type="http://schemas.openxmlformats.org/officeDocument/2006/relationships/oleObject" Target="../embeddings/oleObject228.bin"/><Relationship Id="rId22" Type="http://schemas.openxmlformats.org/officeDocument/2006/relationships/image" Target="../media/image182.wmf"/><Relationship Id="rId21" Type="http://schemas.openxmlformats.org/officeDocument/2006/relationships/oleObject" Target="../embeddings/oleObject227.bin"/><Relationship Id="rId20" Type="http://schemas.openxmlformats.org/officeDocument/2006/relationships/image" Target="../media/image181.wmf"/><Relationship Id="rId2" Type="http://schemas.openxmlformats.org/officeDocument/2006/relationships/image" Target="../media/image172.wmf"/><Relationship Id="rId19" Type="http://schemas.openxmlformats.org/officeDocument/2006/relationships/oleObject" Target="../embeddings/oleObject226.bin"/><Relationship Id="rId18" Type="http://schemas.openxmlformats.org/officeDocument/2006/relationships/image" Target="../media/image180.wmf"/><Relationship Id="rId17" Type="http://schemas.openxmlformats.org/officeDocument/2006/relationships/oleObject" Target="../embeddings/oleObject225.bin"/><Relationship Id="rId16" Type="http://schemas.openxmlformats.org/officeDocument/2006/relationships/image" Target="../media/image179.wmf"/><Relationship Id="rId15" Type="http://schemas.openxmlformats.org/officeDocument/2006/relationships/oleObject" Target="../embeddings/oleObject224.bin"/><Relationship Id="rId14" Type="http://schemas.openxmlformats.org/officeDocument/2006/relationships/image" Target="../media/image178.wmf"/><Relationship Id="rId13" Type="http://schemas.openxmlformats.org/officeDocument/2006/relationships/oleObject" Target="../embeddings/oleObject223.bin"/><Relationship Id="rId12" Type="http://schemas.openxmlformats.org/officeDocument/2006/relationships/image" Target="../media/image177.wmf"/><Relationship Id="rId11" Type="http://schemas.openxmlformats.org/officeDocument/2006/relationships/oleObject" Target="../embeddings/oleObject222.bin"/><Relationship Id="rId10" Type="http://schemas.openxmlformats.org/officeDocument/2006/relationships/image" Target="../media/image176.wmf"/><Relationship Id="rId1" Type="http://schemas.openxmlformats.org/officeDocument/2006/relationships/oleObject" Target="../embeddings/oleObject217.bin"/></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6" Type="http://schemas.openxmlformats.org/officeDocument/2006/relationships/vmlDrawing" Target="../drawings/vmlDrawing39.vml"/><Relationship Id="rId5" Type="http://schemas.openxmlformats.org/officeDocument/2006/relationships/slideLayout" Target="../slideLayouts/slideLayout2.xml"/><Relationship Id="rId4" Type="http://schemas.openxmlformats.org/officeDocument/2006/relationships/image" Target="../media/image193.wmf"/><Relationship Id="rId3" Type="http://schemas.openxmlformats.org/officeDocument/2006/relationships/oleObject" Target="../embeddings/oleObject241.bin"/><Relationship Id="rId2" Type="http://schemas.openxmlformats.org/officeDocument/2006/relationships/image" Target="../media/image192.wmf"/><Relationship Id="rId1" Type="http://schemas.openxmlformats.org/officeDocument/2006/relationships/oleObject" Target="../embeddings/oleObject240.bin"/></Relationships>
</file>

<file path=ppt/slides/_rels/slide8.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5.bin"/></Relationships>
</file>

<file path=ppt/slides/_rels/slide80.xml.rels><?xml version="1.0" encoding="UTF-8" standalone="yes"?>
<Relationships xmlns="http://schemas.openxmlformats.org/package/2006/relationships"><Relationship Id="rId4" Type="http://schemas.openxmlformats.org/officeDocument/2006/relationships/vmlDrawing" Target="../drawings/vmlDrawing40.vml"/><Relationship Id="rId3" Type="http://schemas.openxmlformats.org/officeDocument/2006/relationships/slideLayout" Target="../slideLayouts/slideLayout2.xml"/><Relationship Id="rId2" Type="http://schemas.openxmlformats.org/officeDocument/2006/relationships/image" Target="../media/image194.wmf"/><Relationship Id="rId1" Type="http://schemas.openxmlformats.org/officeDocument/2006/relationships/oleObject" Target="../embeddings/oleObject242.bin"/></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41.vml"/><Relationship Id="rId3" Type="http://schemas.openxmlformats.org/officeDocument/2006/relationships/slideLayout" Target="../slideLayouts/slideLayout2.xml"/><Relationship Id="rId2" Type="http://schemas.openxmlformats.org/officeDocument/2006/relationships/image" Target="../media/image195.emf"/><Relationship Id="rId1" Type="http://schemas.openxmlformats.org/officeDocument/2006/relationships/oleObject" Target="../embeddings/oleObject243.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6.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7.png"/></Relationships>
</file>

<file path=ppt/slides/_rels/slide8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9.png"/><Relationship Id="rId1" Type="http://schemas.openxmlformats.org/officeDocument/2006/relationships/image" Target="../media/image198.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0.png"/></Relationships>
</file>

<file path=ppt/slides/_rels/slide8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01.png"/></Relationships>
</file>

<file path=ppt/slides/_rels/slide9.xml.rels><?xml version="1.0" encoding="UTF-8" standalone="yes"?>
<Relationships xmlns="http://schemas.openxmlformats.org/package/2006/relationships"><Relationship Id="rId9" Type="http://schemas.openxmlformats.org/officeDocument/2006/relationships/notesSlide" Target="../notesSlides/notesSlide3.xml"/><Relationship Id="rId8" Type="http://schemas.openxmlformats.org/officeDocument/2006/relationships/vmlDrawing" Target="../drawings/vmlDrawing6.vml"/><Relationship Id="rId7" Type="http://schemas.openxmlformats.org/officeDocument/2006/relationships/slideLayout" Target="../slideLayouts/slideLayout2.xml"/><Relationship Id="rId6" Type="http://schemas.openxmlformats.org/officeDocument/2006/relationships/image" Target="../media/image10.wmf"/><Relationship Id="rId5" Type="http://schemas.openxmlformats.org/officeDocument/2006/relationships/oleObject" Target="../embeddings/oleObject8.bin"/><Relationship Id="rId4" Type="http://schemas.openxmlformats.org/officeDocument/2006/relationships/image" Target="../media/image9.wmf"/><Relationship Id="rId3" Type="http://schemas.openxmlformats.org/officeDocument/2006/relationships/oleObject" Target="../embeddings/oleObject7.bin"/><Relationship Id="rId2" Type="http://schemas.openxmlformats.org/officeDocument/2006/relationships/image" Target="../media/image8.wmf"/><Relationship Id="rId1"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357188" y="2571750"/>
            <a:ext cx="4214812" cy="1790700"/>
          </a:xfrm>
        </p:spPr>
        <p:txBody>
          <a:bodyPr/>
          <a:lstStyle/>
          <a:p>
            <a:r>
              <a:rPr lang="zh-CN" altLang="en-US" smtClean="0">
                <a:ea typeface="宋体" panose="02010600030101010101" pitchFamily="2" charset="-122"/>
              </a:rPr>
              <a:t>音频信息的获取与处理</a:t>
            </a:r>
            <a:br>
              <a:rPr lang="en-US" altLang="zh-CN" smtClean="0">
                <a:ea typeface="宋体" panose="02010600030101010101" pitchFamily="2" charset="-122"/>
              </a:rPr>
            </a:br>
            <a:r>
              <a:rPr lang="en-US" altLang="zh-CN" smtClean="0">
                <a:ea typeface="宋体" panose="02010600030101010101" pitchFamily="2" charset="-122"/>
              </a:rPr>
              <a:t>	</a:t>
            </a:r>
            <a:endParaRPr lang="en-US" altLang="zh-CN" smtClean="0">
              <a:ea typeface="宋体" panose="02010600030101010101" pitchFamily="2" charset="-122"/>
            </a:endParaRPr>
          </a:p>
        </p:txBody>
      </p:sp>
      <p:sp>
        <p:nvSpPr>
          <p:cNvPr id="14339" name="Rectangle 5"/>
          <p:cNvSpPr>
            <a:spLocks noGrp="1" noChangeArrowheads="1"/>
          </p:cNvSpPr>
          <p:nvPr>
            <p:ph type="subTitle" idx="1"/>
          </p:nvPr>
        </p:nvSpPr>
        <p:spPr>
          <a:xfrm>
            <a:off x="500063" y="5072063"/>
            <a:ext cx="3690937" cy="381000"/>
          </a:xfrm>
        </p:spPr>
        <p:txBody>
          <a:bodyPr/>
          <a:lstStyle/>
          <a:p>
            <a:r>
              <a:rPr lang="zh-CN" altLang="en-US" sz="2000" smtClean="0">
                <a:ea typeface="宋体" panose="02010600030101010101" pitchFamily="2" charset="-122"/>
              </a:rPr>
              <a:t>软件学院 </a:t>
            </a:r>
            <a:r>
              <a:rPr lang="en-US" altLang="zh-CN" sz="2000" smtClean="0">
                <a:ea typeface="宋体" panose="02010600030101010101" pitchFamily="2" charset="-122"/>
              </a:rPr>
              <a:t>		</a:t>
            </a:r>
            <a:r>
              <a:rPr lang="zh-CN" altLang="en-US" sz="2000" smtClean="0">
                <a:ea typeface="宋体" panose="02010600030101010101" pitchFamily="2" charset="-122"/>
              </a:rPr>
              <a:t>刘新</a:t>
            </a:r>
            <a:endParaRPr lang="en-US" altLang="zh-CN" sz="2000" smtClean="0">
              <a:ea typeface="宋体" panose="02010600030101010101" pitchFamily="2" charset="-122"/>
            </a:endParaRPr>
          </a:p>
        </p:txBody>
      </p:sp>
      <p:grpSp>
        <p:nvGrpSpPr>
          <p:cNvPr id="14340" name="Group 27"/>
          <p:cNvGrpSpPr/>
          <p:nvPr/>
        </p:nvGrpSpPr>
        <p:grpSpPr bwMode="auto">
          <a:xfrm>
            <a:off x="685800" y="785813"/>
            <a:ext cx="3429000" cy="1190625"/>
            <a:chOff x="432" y="2034"/>
            <a:chExt cx="2160" cy="750"/>
          </a:xfrm>
        </p:grpSpPr>
        <p:sp>
          <p:nvSpPr>
            <p:cNvPr id="100375" name="Freeform 23"/>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sp>
          <p:nvSpPr>
            <p:cNvPr id="100378" name="Freeform 26"/>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ln>
            <a:effectLst/>
          </p:spPr>
          <p:txBody>
            <a:bodyPr/>
            <a:lstStyle/>
            <a:p>
              <a:pPr>
                <a:spcBef>
                  <a:spcPct val="20000"/>
                </a:spcBef>
                <a:buClr>
                  <a:schemeClr val="tx2"/>
                </a:buClr>
                <a:buFont typeface="Wingdings" panose="05000000000000000000"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a:spLocks noGrp="1"/>
          </p:cNvSpPr>
          <p:nvPr>
            <p:ph type="title"/>
          </p:nvPr>
        </p:nvSpPr>
        <p:spPr/>
        <p:txBody>
          <a:bodyPr/>
          <a:lstStyle/>
          <a:p>
            <a:r>
              <a:rPr lang="zh-CN" altLang="en-US" dirty="0" smtClean="0">
                <a:ea typeface="宋体" panose="02010600030101010101" pitchFamily="2" charset="-122"/>
              </a:rPr>
              <a:t>付立叶变换的系数</a:t>
            </a:r>
            <a:endParaRPr lang="zh-CN" altLang="en-US" dirty="0" smtClean="0">
              <a:ea typeface="宋体" panose="02010600030101010101" pitchFamily="2" charset="-122"/>
            </a:endParaRPr>
          </a:p>
        </p:txBody>
      </p:sp>
      <p:sp>
        <p:nvSpPr>
          <p:cNvPr id="7174"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2"/>
          <p:cNvGraphicFramePr>
            <a:graphicFrameLocks noChangeAspect="1"/>
          </p:cNvGraphicFramePr>
          <p:nvPr/>
        </p:nvGraphicFramePr>
        <p:xfrm>
          <a:off x="2744788" y="1041400"/>
          <a:ext cx="2741612" cy="944563"/>
        </p:xfrm>
        <a:graphic>
          <a:graphicData uri="http://schemas.openxmlformats.org/presentationml/2006/ole">
            <mc:AlternateContent xmlns:mc="http://schemas.openxmlformats.org/markup-compatibility/2006">
              <mc:Choice xmlns:v="urn:schemas-microsoft-com:vml" Requires="v">
                <p:oleObj spid="_x0000_s7169" name="公式" r:id="rId1" imgW="27432000" imgH="9448800" progId="Equation.3">
                  <p:embed/>
                </p:oleObj>
              </mc:Choice>
              <mc:Fallback>
                <p:oleObj name="公式" r:id="rId1" imgW="27432000" imgH="9448800" progId="Equation.3">
                  <p:embed/>
                  <p:pic>
                    <p:nvPicPr>
                      <p:cNvPr id="0" name="Object 2"/>
                      <p:cNvPicPr>
                        <a:picLocks noChangeAspect="1"/>
                      </p:cNvPicPr>
                      <p:nvPr/>
                    </p:nvPicPr>
                    <p:blipFill>
                      <a:blip r:embed="rId2"/>
                      <a:stretch>
                        <a:fillRect/>
                      </a:stretch>
                    </p:blipFill>
                    <p:spPr>
                      <a:xfrm>
                        <a:off x="2744788" y="1041400"/>
                        <a:ext cx="2741612" cy="944563"/>
                      </a:xfrm>
                      <a:prstGeom prst="rect">
                        <a:avLst/>
                      </a:prstGeom>
                      <a:noFill/>
                      <a:ln w="9525">
                        <a:noFill/>
                      </a:ln>
                    </p:spPr>
                  </p:pic>
                </p:oleObj>
              </mc:Fallback>
            </mc:AlternateContent>
          </a:graphicData>
        </a:graphic>
      </p:graphicFrame>
      <p:graphicFrame>
        <p:nvGraphicFramePr>
          <p:cNvPr id="7171" name="Object 3"/>
          <p:cNvGraphicFramePr>
            <a:graphicFrameLocks noChangeAspect="1"/>
          </p:cNvGraphicFramePr>
          <p:nvPr/>
        </p:nvGraphicFramePr>
        <p:xfrm>
          <a:off x="2795588" y="2001838"/>
          <a:ext cx="4440708" cy="990600"/>
        </p:xfrm>
        <a:graphic>
          <a:graphicData uri="http://schemas.openxmlformats.org/presentationml/2006/ole">
            <mc:AlternateContent xmlns:mc="http://schemas.openxmlformats.org/markup-compatibility/2006">
              <mc:Choice xmlns:v="urn:schemas-microsoft-com:vml" Requires="v">
                <p:oleObj spid="_x0000_s7172" name="公式" r:id="rId3" imgW="39014400" imgH="9448800" progId="Equation.3">
                  <p:embed/>
                </p:oleObj>
              </mc:Choice>
              <mc:Fallback>
                <p:oleObj name="公式" r:id="rId3" imgW="39014400" imgH="9448800" progId="Equation.3">
                  <p:embed/>
                  <p:pic>
                    <p:nvPicPr>
                      <p:cNvPr id="0" name="Object 3"/>
                      <p:cNvPicPr>
                        <a:picLocks noChangeAspect="1"/>
                      </p:cNvPicPr>
                      <p:nvPr/>
                    </p:nvPicPr>
                    <p:blipFill>
                      <a:blip r:embed="rId4"/>
                      <a:stretch>
                        <a:fillRect/>
                      </a:stretch>
                    </p:blipFill>
                    <p:spPr>
                      <a:xfrm>
                        <a:off x="2795588" y="2001838"/>
                        <a:ext cx="4440708" cy="990600"/>
                      </a:xfrm>
                      <a:prstGeom prst="rect">
                        <a:avLst/>
                      </a:prstGeom>
                      <a:noFill/>
                      <a:ln w="9525">
                        <a:noFill/>
                      </a:ln>
                    </p:spPr>
                  </p:pic>
                </p:oleObj>
              </mc:Fallback>
            </mc:AlternateContent>
          </a:graphicData>
        </a:graphic>
      </p:graphicFrame>
      <p:graphicFrame>
        <p:nvGraphicFramePr>
          <p:cNvPr id="2" name="Object 4"/>
          <p:cNvGraphicFramePr>
            <a:graphicFrameLocks noChangeAspect="1"/>
          </p:cNvGraphicFramePr>
          <p:nvPr/>
        </p:nvGraphicFramePr>
        <p:xfrm>
          <a:off x="2814638" y="3009900"/>
          <a:ext cx="4349650" cy="909638"/>
        </p:xfrm>
        <a:graphic>
          <a:graphicData uri="http://schemas.openxmlformats.org/presentationml/2006/ole">
            <mc:AlternateContent xmlns:mc="http://schemas.openxmlformats.org/markup-compatibility/2006">
              <mc:Choice xmlns:v="urn:schemas-microsoft-com:vml" Requires="v">
                <p:oleObj spid="_x0000_s7175" name="公式" r:id="rId5" imgW="38100000" imgH="9448800" progId="Equation.3">
                  <p:embed/>
                </p:oleObj>
              </mc:Choice>
              <mc:Fallback>
                <p:oleObj name="公式" r:id="rId5" imgW="38100000" imgH="9448800" progId="Equation.3">
                  <p:embed/>
                  <p:pic>
                    <p:nvPicPr>
                      <p:cNvPr id="0" name="Object 4"/>
                      <p:cNvPicPr>
                        <a:picLocks noChangeAspect="1"/>
                      </p:cNvPicPr>
                      <p:nvPr/>
                    </p:nvPicPr>
                    <p:blipFill>
                      <a:blip r:embed="rId6"/>
                      <a:stretch>
                        <a:fillRect/>
                      </a:stretch>
                    </p:blipFill>
                    <p:spPr>
                      <a:xfrm>
                        <a:off x="2814638" y="3009900"/>
                        <a:ext cx="4349650" cy="909638"/>
                      </a:xfrm>
                      <a:prstGeom prst="rect">
                        <a:avLst/>
                      </a:prstGeom>
                      <a:noFill/>
                      <a:ln w="9525">
                        <a:noFill/>
                      </a:ln>
                    </p:spPr>
                  </p:pic>
                </p:oleObj>
              </mc:Fallback>
            </mc:AlternateContent>
          </a:graphicData>
        </a:graphic>
      </p:graphicFrame>
      <p:sp>
        <p:nvSpPr>
          <p:cNvPr id="3" name="Text Box 5"/>
          <p:cNvSpPr txBox="1">
            <a:spLocks noChangeArrowheads="1"/>
          </p:cNvSpPr>
          <p:nvPr/>
        </p:nvSpPr>
        <p:spPr bwMode="auto">
          <a:xfrm>
            <a:off x="1045716" y="1311151"/>
            <a:ext cx="1438052"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a:t>直流分量</a:t>
            </a:r>
            <a:endParaRPr kumimoji="1" lang="zh-CN" altLang="en-US" dirty="0"/>
          </a:p>
        </p:txBody>
      </p:sp>
      <p:sp>
        <p:nvSpPr>
          <p:cNvPr id="7176" name="Text Box 6"/>
          <p:cNvSpPr txBox="1">
            <a:spLocks noChangeArrowheads="1"/>
          </p:cNvSpPr>
          <p:nvPr/>
        </p:nvSpPr>
        <p:spPr bwMode="auto">
          <a:xfrm>
            <a:off x="1043608" y="2247255"/>
            <a:ext cx="1540793"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a:solidFill>
                  <a:srgbClr val="FF0000"/>
                </a:solidFill>
              </a:rPr>
              <a:t>余弦分量</a:t>
            </a:r>
            <a:endParaRPr kumimoji="1" lang="zh-CN" altLang="en-US" dirty="0">
              <a:solidFill>
                <a:srgbClr val="FF0000"/>
              </a:solidFill>
            </a:endParaRPr>
          </a:p>
        </p:txBody>
      </p:sp>
      <p:sp>
        <p:nvSpPr>
          <p:cNvPr id="7177" name="Text Box 7"/>
          <p:cNvSpPr txBox="1">
            <a:spLocks noChangeArrowheads="1"/>
          </p:cNvSpPr>
          <p:nvPr/>
        </p:nvSpPr>
        <p:spPr bwMode="auto">
          <a:xfrm>
            <a:off x="1115616" y="3183359"/>
            <a:ext cx="1438052"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a:solidFill>
                  <a:srgbClr val="FF0000"/>
                </a:solidFill>
              </a:rPr>
              <a:t>正弦分量</a:t>
            </a:r>
            <a:endParaRPr kumimoji="1" lang="zh-CN" altLang="en-US" dirty="0">
              <a:solidFill>
                <a:srgbClr val="FF0000"/>
              </a:solidFill>
            </a:endParaRPr>
          </a:p>
        </p:txBody>
      </p:sp>
      <p:graphicFrame>
        <p:nvGraphicFramePr>
          <p:cNvPr id="10" name="Object 99"/>
          <p:cNvGraphicFramePr>
            <a:graphicFrameLocks noChangeAspect="1"/>
          </p:cNvGraphicFramePr>
          <p:nvPr/>
        </p:nvGraphicFramePr>
        <p:xfrm>
          <a:off x="2843808" y="4077072"/>
          <a:ext cx="1080120" cy="552989"/>
        </p:xfrm>
        <a:graphic>
          <a:graphicData uri="http://schemas.openxmlformats.org/presentationml/2006/ole">
            <mc:AlternateContent xmlns:mc="http://schemas.openxmlformats.org/markup-compatibility/2006">
              <mc:Choice xmlns:v="urn:schemas-microsoft-com:vml" Requires="v">
                <p:oleObj spid="_x0000_s7178" name="公式" r:id="rId7" imgW="10668000" imgH="5486400" progId="Equation.3">
                  <p:embed/>
                </p:oleObj>
              </mc:Choice>
              <mc:Fallback>
                <p:oleObj name="公式" r:id="rId7" imgW="10668000" imgH="5486400" progId="Equation.3">
                  <p:embed/>
                  <p:pic>
                    <p:nvPicPr>
                      <p:cNvPr id="0" name="图片 7177"/>
                      <p:cNvPicPr>
                        <a:picLocks noChangeAspect="1"/>
                      </p:cNvPicPr>
                      <p:nvPr/>
                    </p:nvPicPr>
                    <p:blipFill>
                      <a:blip r:embed="rId8"/>
                      <a:stretch>
                        <a:fillRect/>
                      </a:stretch>
                    </p:blipFill>
                    <p:spPr>
                      <a:xfrm>
                        <a:off x="2843808" y="4077072"/>
                        <a:ext cx="1080120" cy="552989"/>
                      </a:xfrm>
                      <a:prstGeom prst="rect">
                        <a:avLst/>
                      </a:prstGeom>
                      <a:noFill/>
                      <a:ln w="9525">
                        <a:noFill/>
                      </a:ln>
                    </p:spPr>
                  </p:pic>
                </p:oleObj>
              </mc:Fallback>
            </mc:AlternateContent>
          </a:graphicData>
        </a:graphic>
      </p:graphicFrame>
      <p:graphicFrame>
        <p:nvGraphicFramePr>
          <p:cNvPr id="11" name="Object 101"/>
          <p:cNvGraphicFramePr>
            <a:graphicFrameLocks noChangeAspect="1"/>
          </p:cNvGraphicFramePr>
          <p:nvPr/>
        </p:nvGraphicFramePr>
        <p:xfrm>
          <a:off x="2800228" y="4653136"/>
          <a:ext cx="2059804" cy="656778"/>
        </p:xfrm>
        <a:graphic>
          <a:graphicData uri="http://schemas.openxmlformats.org/presentationml/2006/ole">
            <mc:AlternateContent xmlns:mc="http://schemas.openxmlformats.org/markup-compatibility/2006">
              <mc:Choice xmlns:v="urn:schemas-microsoft-com:vml" Requires="v">
                <p:oleObj spid="_x0000_s7179" name="公式" r:id="rId9" imgW="21031200" imgH="7010400" progId="Equation.3">
                  <p:embed/>
                </p:oleObj>
              </mc:Choice>
              <mc:Fallback>
                <p:oleObj name="公式" r:id="rId9" imgW="21031200" imgH="7010400" progId="Equation.3">
                  <p:embed/>
                  <p:pic>
                    <p:nvPicPr>
                      <p:cNvPr id="0" name="图片 7178"/>
                      <p:cNvPicPr>
                        <a:picLocks noChangeAspect="1"/>
                      </p:cNvPicPr>
                      <p:nvPr/>
                    </p:nvPicPr>
                    <p:blipFill>
                      <a:blip r:embed="rId10"/>
                      <a:stretch>
                        <a:fillRect/>
                      </a:stretch>
                    </p:blipFill>
                    <p:spPr>
                      <a:xfrm>
                        <a:off x="2800228" y="4653136"/>
                        <a:ext cx="2059804" cy="656778"/>
                      </a:xfrm>
                      <a:prstGeom prst="rect">
                        <a:avLst/>
                      </a:prstGeom>
                      <a:noFill/>
                      <a:ln w="9525">
                        <a:noFill/>
                      </a:ln>
                    </p:spPr>
                  </p:pic>
                </p:oleObj>
              </mc:Fallback>
            </mc:AlternateContent>
          </a:graphicData>
        </a:graphic>
      </p:graphicFrame>
      <p:graphicFrame>
        <p:nvGraphicFramePr>
          <p:cNvPr id="12" name="Object 103"/>
          <p:cNvGraphicFramePr>
            <a:graphicFrameLocks noChangeAspect="1"/>
          </p:cNvGraphicFramePr>
          <p:nvPr/>
        </p:nvGraphicFramePr>
        <p:xfrm>
          <a:off x="2843808" y="5373216"/>
          <a:ext cx="2016224" cy="900488"/>
        </p:xfrm>
        <a:graphic>
          <a:graphicData uri="http://schemas.openxmlformats.org/presentationml/2006/ole">
            <mc:AlternateContent xmlns:mc="http://schemas.openxmlformats.org/markup-compatibility/2006">
              <mc:Choice xmlns:v="urn:schemas-microsoft-com:vml" Requires="v">
                <p:oleObj spid="_x0000_s7180" name="公式" r:id="rId11" imgW="20726400" imgH="10363200" progId="Equation.3">
                  <p:embed/>
                </p:oleObj>
              </mc:Choice>
              <mc:Fallback>
                <p:oleObj name="公式" r:id="rId11" imgW="20726400" imgH="10363200" progId="Equation.3">
                  <p:embed/>
                  <p:pic>
                    <p:nvPicPr>
                      <p:cNvPr id="0" name="图片 7179"/>
                      <p:cNvPicPr>
                        <a:picLocks noChangeAspect="1"/>
                      </p:cNvPicPr>
                      <p:nvPr/>
                    </p:nvPicPr>
                    <p:blipFill>
                      <a:blip r:embed="rId12"/>
                      <a:stretch>
                        <a:fillRect/>
                      </a:stretch>
                    </p:blipFill>
                    <p:spPr>
                      <a:xfrm>
                        <a:off x="2843808" y="5373216"/>
                        <a:ext cx="2016224" cy="900488"/>
                      </a:xfrm>
                      <a:prstGeom prst="rect">
                        <a:avLst/>
                      </a:prstGeom>
                      <a:noFill/>
                      <a:ln w="9525">
                        <a:noFill/>
                      </a:ln>
                    </p:spPr>
                  </p:pic>
                </p:oleObj>
              </mc:Fallback>
            </mc:AlternateContent>
          </a:graphicData>
        </a:graphic>
      </p:graphicFrame>
      <p:sp>
        <p:nvSpPr>
          <p:cNvPr id="13" name="Text Box 5"/>
          <p:cNvSpPr txBox="1">
            <a:spLocks noChangeArrowheads="1"/>
          </p:cNvSpPr>
          <p:nvPr/>
        </p:nvSpPr>
        <p:spPr bwMode="auto">
          <a:xfrm>
            <a:off x="1115616" y="4119463"/>
            <a:ext cx="1438052"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a:t>直流分量</a:t>
            </a:r>
            <a:endParaRPr kumimoji="1" lang="zh-CN" altLang="en-US" dirty="0"/>
          </a:p>
        </p:txBody>
      </p:sp>
      <p:sp>
        <p:nvSpPr>
          <p:cNvPr id="14" name="Text Box 5"/>
          <p:cNvSpPr txBox="1">
            <a:spLocks noChangeArrowheads="1"/>
          </p:cNvSpPr>
          <p:nvPr/>
        </p:nvSpPr>
        <p:spPr bwMode="auto">
          <a:xfrm>
            <a:off x="1115616" y="4839543"/>
            <a:ext cx="1438052"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smtClean="0"/>
              <a:t>幅值分量</a:t>
            </a:r>
            <a:endParaRPr kumimoji="1" lang="zh-CN" altLang="en-US" dirty="0"/>
          </a:p>
        </p:txBody>
      </p:sp>
      <p:sp>
        <p:nvSpPr>
          <p:cNvPr id="15" name="Text Box 5"/>
          <p:cNvSpPr txBox="1">
            <a:spLocks noChangeArrowheads="1"/>
          </p:cNvSpPr>
          <p:nvPr/>
        </p:nvSpPr>
        <p:spPr bwMode="auto">
          <a:xfrm>
            <a:off x="1115616" y="5589240"/>
            <a:ext cx="1438052" cy="461665"/>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kumimoji="1" lang="zh-CN" altLang="en-US" dirty="0" smtClean="0"/>
              <a:t>相位分量</a:t>
            </a:r>
            <a:endParaRPr kumimoji="1"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普通编译码器的音质与数据率</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 descr="ch3_5"/>
          <p:cNvPicPr>
            <a:picLocks noChangeAspect="1" noChangeArrowheads="1"/>
          </p:cNvPicPr>
          <p:nvPr/>
        </p:nvPicPr>
        <p:blipFill>
          <a:blip r:embed="rId1" cstate="print"/>
          <a:srcRect/>
          <a:stretch>
            <a:fillRect/>
          </a:stretch>
        </p:blipFill>
        <p:spPr bwMode="auto">
          <a:xfrm>
            <a:off x="1691680" y="1628800"/>
            <a:ext cx="5976664" cy="4415412"/>
          </a:xfrm>
          <a:prstGeom prst="rect">
            <a:avLst/>
          </a:prstGeom>
          <a:noFill/>
          <a:ln w="9525">
            <a:noFill/>
            <a:miter lim="800000"/>
            <a:headEnd/>
            <a:tailEnd/>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脉冲调制</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p:cNvPicPr>
            <a:picLocks noChangeAspect="1" noChangeArrowheads="1"/>
          </p:cNvPicPr>
          <p:nvPr/>
        </p:nvPicPr>
        <p:blipFill>
          <a:blip r:embed="rId1" cstate="print"/>
          <a:srcRect/>
          <a:stretch>
            <a:fillRect/>
          </a:stretch>
        </p:blipFill>
        <p:spPr bwMode="auto">
          <a:xfrm>
            <a:off x="611560" y="1052736"/>
            <a:ext cx="5903912" cy="5732463"/>
          </a:xfrm>
          <a:prstGeom prst="rect">
            <a:avLst/>
          </a:prstGeom>
          <a:noFill/>
          <a:ln w="9525">
            <a:noFill/>
            <a:miter lim="800000"/>
            <a:headEnd/>
            <a:tailEnd/>
          </a:ln>
        </p:spPr>
      </p:pic>
      <p:sp>
        <p:nvSpPr>
          <p:cNvPr id="6" name="TextBox 5"/>
          <p:cNvSpPr txBox="1"/>
          <p:nvPr/>
        </p:nvSpPr>
        <p:spPr>
          <a:xfrm>
            <a:off x="6444208" y="1340769"/>
            <a:ext cx="2555776" cy="1200329"/>
          </a:xfrm>
          <a:prstGeom prst="rect">
            <a:avLst/>
          </a:prstGeom>
          <a:noFill/>
        </p:spPr>
        <p:txBody>
          <a:bodyPr wrap="square" rtlCol="0">
            <a:spAutoFit/>
          </a:bodyPr>
          <a:lstStyle/>
          <a:p>
            <a:r>
              <a:rPr lang="zh-CN" altLang="en-US" dirty="0" smtClean="0"/>
              <a:t>模拟调制的载波：正弦波及脉冲</a:t>
            </a:r>
            <a:endParaRPr lang="en-US" altLang="zh-CN" dirty="0" smtClean="0"/>
          </a:p>
          <a:p>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dirty="0" smtClean="0">
                <a:ea typeface="宋体" panose="02010600030101010101" pitchFamily="2" charset="-122"/>
              </a:rPr>
              <a:t>PCM</a:t>
            </a:r>
            <a:r>
              <a:rPr lang="zh-CN" altLang="en-US" dirty="0" smtClean="0">
                <a:ea typeface="宋体" panose="02010600030101010101" pitchFamily="2" charset="-122"/>
              </a:rPr>
              <a:t>（脉冲编码调制）示意图</a:t>
            </a:r>
            <a:endParaRPr lang="zh-CN" altLang="en-US" dirty="0" smtClean="0">
              <a:ea typeface="宋体" panose="02010600030101010101" pitchFamily="2" charset="-122"/>
            </a:endParaRPr>
          </a:p>
        </p:txBody>
      </p:sp>
      <p:sp>
        <p:nvSpPr>
          <p:cNvPr id="419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1988" name="Picture 5" descr="pcm.GIF (2832 bytes)"/>
          <p:cNvPicPr>
            <a:picLocks noChangeAspect="1" noChangeArrowheads="1"/>
          </p:cNvPicPr>
          <p:nvPr/>
        </p:nvPicPr>
        <p:blipFill>
          <a:blip r:embed="rId1" r:link="rId2" cstate="print">
            <a:grayscl/>
            <a:lum contrast="30000"/>
          </a:blip>
          <a:srcRect/>
          <a:stretch>
            <a:fillRect/>
          </a:stretch>
        </p:blipFill>
        <p:spPr bwMode="auto">
          <a:xfrm>
            <a:off x="1023938" y="1143000"/>
            <a:ext cx="5976937" cy="2574925"/>
          </a:xfrm>
          <a:prstGeom prst="rect">
            <a:avLst/>
          </a:prstGeom>
          <a:noFill/>
          <a:ln w="9525">
            <a:noFill/>
            <a:miter lim="800000"/>
            <a:headEnd/>
            <a:tailEnd/>
          </a:ln>
        </p:spPr>
      </p:pic>
      <p:pic>
        <p:nvPicPr>
          <p:cNvPr id="41989" name="Picture 6" descr="理解PCM、DPCM、APCM、ADPCM - chris - chris的博客"/>
          <p:cNvPicPr>
            <a:picLocks noChangeAspect="1" noChangeArrowheads="1"/>
          </p:cNvPicPr>
          <p:nvPr/>
        </p:nvPicPr>
        <p:blipFill>
          <a:blip r:embed="rId3" cstate="print"/>
          <a:srcRect/>
          <a:stretch>
            <a:fillRect/>
          </a:stretch>
        </p:blipFill>
        <p:spPr bwMode="auto">
          <a:xfrm>
            <a:off x="1143000" y="3857625"/>
            <a:ext cx="3143250" cy="2363788"/>
          </a:xfrm>
          <a:prstGeom prst="rect">
            <a:avLst/>
          </a:prstGeom>
          <a:noFill/>
          <a:ln w="9525">
            <a:noFill/>
            <a:miter lim="800000"/>
            <a:headEnd/>
            <a:tailEnd/>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dirty="0" smtClean="0">
                <a:ea typeface="宋体" panose="02010600030101010101" pitchFamily="2" charset="-122"/>
              </a:rPr>
              <a:t>PCM</a:t>
            </a:r>
            <a:r>
              <a:rPr lang="zh-CN" altLang="en-US" dirty="0" smtClean="0">
                <a:ea typeface="宋体" panose="02010600030101010101" pitchFamily="2" charset="-122"/>
              </a:rPr>
              <a:t>通信系统原理图</a:t>
            </a:r>
            <a:endParaRPr lang="zh-CN" altLang="en-US" dirty="0" smtClean="0">
              <a:ea typeface="宋体" panose="02010600030101010101" pitchFamily="2" charset="-122"/>
            </a:endParaRPr>
          </a:p>
        </p:txBody>
      </p:sp>
      <p:sp>
        <p:nvSpPr>
          <p:cNvPr id="430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3012" name="Picture 4"/>
          <p:cNvPicPr>
            <a:picLocks noChangeAspect="1" noChangeArrowheads="1"/>
          </p:cNvPicPr>
          <p:nvPr/>
        </p:nvPicPr>
        <p:blipFill>
          <a:blip r:embed="rId1" cstate="print"/>
          <a:srcRect/>
          <a:stretch>
            <a:fillRect/>
          </a:stretch>
        </p:blipFill>
        <p:spPr bwMode="auto">
          <a:xfrm>
            <a:off x="468313" y="1987550"/>
            <a:ext cx="8058150" cy="2941638"/>
          </a:xfrm>
          <a:prstGeom prst="rect">
            <a:avLst/>
          </a:prstGeom>
          <a:noFill/>
          <a:ln w="9525">
            <a:noFill/>
            <a:miter lim="800000"/>
            <a:headEnd/>
            <a:tailEnd/>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dirty="0" smtClean="0">
                <a:ea typeface="宋体" panose="02010600030101010101" pitchFamily="2" charset="-122"/>
              </a:rPr>
              <a:t>PCM</a:t>
            </a:r>
            <a:r>
              <a:rPr lang="zh-CN" altLang="en-US" dirty="0" smtClean="0">
                <a:ea typeface="宋体" panose="02010600030101010101" pitchFamily="2" charset="-122"/>
              </a:rPr>
              <a:t>信号形成过程示意图</a:t>
            </a:r>
            <a:endParaRPr lang="zh-CN" altLang="en-US" dirty="0" smtClean="0">
              <a:ea typeface="宋体" panose="02010600030101010101" pitchFamily="2" charset="-122"/>
            </a:endParaRPr>
          </a:p>
        </p:txBody>
      </p:sp>
      <p:sp>
        <p:nvSpPr>
          <p:cNvPr id="45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5060" name="Picture 4"/>
          <p:cNvPicPr>
            <a:picLocks noChangeAspect="1" noChangeArrowheads="1"/>
          </p:cNvPicPr>
          <p:nvPr/>
        </p:nvPicPr>
        <p:blipFill>
          <a:blip r:embed="rId1" cstate="print"/>
          <a:srcRect/>
          <a:stretch>
            <a:fillRect/>
          </a:stretch>
        </p:blipFill>
        <p:spPr bwMode="auto">
          <a:xfrm>
            <a:off x="1000125" y="1214438"/>
            <a:ext cx="6769100" cy="4664075"/>
          </a:xfrm>
          <a:prstGeom prst="rect">
            <a:avLst/>
          </a:prstGeom>
          <a:noFill/>
          <a:ln w="9525">
            <a:noFill/>
            <a:miter lim="800000"/>
            <a:headEnd/>
            <a:tailEnd/>
          </a:ln>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dirty="0" smtClean="0">
                <a:ea typeface="宋体" panose="02010600030101010101" pitchFamily="2" charset="-122"/>
              </a:rPr>
              <a:t>PCM</a:t>
            </a:r>
            <a:r>
              <a:rPr lang="zh-CN" altLang="en-US" dirty="0" smtClean="0">
                <a:ea typeface="宋体" panose="02010600030101010101" pitchFamily="2" charset="-122"/>
              </a:rPr>
              <a:t>编码举例</a:t>
            </a:r>
            <a:endParaRPr lang="zh-CN" altLang="en-US" dirty="0" smtClean="0">
              <a:ea typeface="宋体" panose="02010600030101010101"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p:cNvPicPr>
            <a:picLocks noGrp="1" noChangeAspect="1" noChangeArrowheads="1"/>
          </p:cNvPicPr>
          <p:nvPr>
            <p:ph idx="1"/>
          </p:nvPr>
        </p:nvPicPr>
        <p:blipFill>
          <a:blip r:embed="rId1" cstate="print"/>
          <a:srcRect/>
          <a:stretch>
            <a:fillRect/>
          </a:stretch>
        </p:blipFill>
        <p:spPr>
          <a:xfrm>
            <a:off x="468313" y="1628775"/>
            <a:ext cx="4751387" cy="4387850"/>
          </a:xfrm>
          <a:noFill/>
        </p:spPr>
      </p:pic>
      <p:sp>
        <p:nvSpPr>
          <p:cNvPr id="6" name="Rectangle 8"/>
          <p:cNvSpPr>
            <a:spLocks noChangeArrowheads="1"/>
          </p:cNvSpPr>
          <p:nvPr/>
        </p:nvSpPr>
        <p:spPr bwMode="auto">
          <a:xfrm>
            <a:off x="4644008" y="1871626"/>
            <a:ext cx="4176142" cy="2308324"/>
          </a:xfrm>
          <a:prstGeom prst="rect">
            <a:avLst/>
          </a:prstGeom>
          <a:noFill/>
          <a:ln w="9525">
            <a:noFill/>
            <a:miter lim="800000"/>
          </a:ln>
        </p:spPr>
        <p:txBody>
          <a:bodyPr wrap="square" anchor="ctr">
            <a:spAutoFit/>
          </a:bodyPr>
          <a:lstStyle/>
          <a:p>
            <a:pPr indent="266700"/>
            <a:r>
              <a:rPr lang="zh-CN" altLang="en-US" sz="1800" dirty="0" smtClean="0"/>
              <a:t>采样：对于</a:t>
            </a:r>
            <a:r>
              <a:rPr lang="en-US" altLang="zh-CN" sz="1800" dirty="0" smtClean="0"/>
              <a:t>4 </a:t>
            </a:r>
            <a:r>
              <a:rPr lang="en-US" altLang="zh-CN" sz="1800" dirty="0"/>
              <a:t>kHz</a:t>
            </a:r>
            <a:r>
              <a:rPr lang="zh-CN" altLang="en-US" sz="1800" dirty="0" smtClean="0"/>
              <a:t>的模拟音频信号，采样频率和采样周期？</a:t>
            </a:r>
            <a:endParaRPr lang="zh-CN" altLang="en-US" sz="1800" dirty="0"/>
          </a:p>
          <a:p>
            <a:pPr indent="266700"/>
            <a:r>
              <a:rPr lang="zh-CN" altLang="en-US" sz="1800" dirty="0" smtClean="0"/>
              <a:t>量化：</a:t>
            </a:r>
            <a:r>
              <a:rPr lang="en-US" altLang="zh-CN" sz="1800" dirty="0" smtClean="0"/>
              <a:t>16</a:t>
            </a:r>
            <a:r>
              <a:rPr lang="zh-CN" altLang="en-US" sz="1800" dirty="0" smtClean="0"/>
              <a:t>级 ， 四舍五入的方法，量化误差为最大幅值的多少？</a:t>
            </a:r>
            <a:endParaRPr lang="zh-CN" altLang="en-US" sz="1800" dirty="0"/>
          </a:p>
          <a:p>
            <a:pPr indent="266700"/>
            <a:r>
              <a:rPr lang="zh-CN" altLang="en-US" sz="1800" dirty="0" smtClean="0"/>
              <a:t>编码：用</a:t>
            </a:r>
            <a:r>
              <a:rPr lang="en-US" altLang="zh-CN" sz="1800" dirty="0"/>
              <a:t>4</a:t>
            </a:r>
            <a:r>
              <a:rPr lang="zh-CN" altLang="en-US" sz="1800" dirty="0"/>
              <a:t>位二进制来</a:t>
            </a:r>
            <a:r>
              <a:rPr lang="zh-CN" altLang="en-US" sz="1800" dirty="0" smtClean="0"/>
              <a:t>编码</a:t>
            </a:r>
            <a:endParaRPr lang="en-US" altLang="zh-CN" sz="1800" dirty="0" smtClean="0"/>
          </a:p>
          <a:p>
            <a:pPr indent="266700"/>
            <a:r>
              <a:rPr lang="zh-CN" altLang="en-US" sz="1800" dirty="0" smtClean="0"/>
              <a:t>最后</a:t>
            </a:r>
            <a:r>
              <a:rPr lang="zh-CN" altLang="en-US" sz="1800" dirty="0"/>
              <a:t>得到的脉码为</a:t>
            </a:r>
            <a:endParaRPr lang="zh-CN" altLang="en-US" sz="1800" dirty="0"/>
          </a:p>
          <a:p>
            <a:pPr indent="266700"/>
            <a:r>
              <a:rPr lang="en-US" altLang="zh-CN" sz="1800" dirty="0"/>
              <a:t>00101000111111000101001101000101</a:t>
            </a:r>
            <a:endParaRPr lang="en-US" altLang="zh-CN"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500"/>
                                        <p:tgtEl>
                                          <p:spTgt spid="6">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blinds(horizontal)">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比特率和波特率</a:t>
            </a:r>
            <a:endParaRPr lang="zh-CN" altLang="en-US" dirty="0"/>
          </a:p>
        </p:txBody>
      </p:sp>
      <p:sp>
        <p:nvSpPr>
          <p:cNvPr id="3" name="内容占位符 2"/>
          <p:cNvSpPr>
            <a:spLocks noGrp="1"/>
          </p:cNvSpPr>
          <p:nvPr>
            <p:ph idx="1"/>
          </p:nvPr>
        </p:nvSpPr>
        <p:spPr>
          <a:xfrm>
            <a:off x="179512" y="1340768"/>
            <a:ext cx="8424936" cy="4752528"/>
          </a:xfrm>
        </p:spPr>
        <p:txBody>
          <a:bodyPr/>
          <a:lstStyle/>
          <a:p>
            <a:r>
              <a:rPr lang="zh-CN" altLang="en-US" sz="2800" dirty="0" smtClean="0">
                <a:solidFill>
                  <a:srgbClr val="FF0000"/>
                </a:solidFill>
              </a:rPr>
              <a:t>波特率：</a:t>
            </a:r>
            <a:r>
              <a:rPr lang="zh-CN" altLang="en-US" sz="2800" dirty="0" smtClean="0"/>
              <a:t>是描述数据信号对模拟载波调制过程中，载波每秒中变化的数值，即载波信号的参数（如相位）转换速率，实际上是载波状态的变化速率，又称为</a:t>
            </a:r>
            <a:r>
              <a:rPr lang="zh-CN" altLang="en-US" sz="2800" dirty="0" smtClean="0">
                <a:solidFill>
                  <a:srgbClr val="FF0000"/>
                </a:solidFill>
              </a:rPr>
              <a:t>调制速率（符号率</a:t>
            </a:r>
            <a:r>
              <a:rPr lang="zh-CN" altLang="en-US" sz="2800" dirty="0" smtClean="0"/>
              <a:t>，</a:t>
            </a:r>
            <a:r>
              <a:rPr lang="zh-CN" altLang="en-US" sz="2800" dirty="0" smtClean="0">
                <a:solidFill>
                  <a:srgbClr val="FF0000"/>
                </a:solidFill>
              </a:rPr>
              <a:t>码元速率</a:t>
            </a:r>
            <a:r>
              <a:rPr lang="zh-CN" altLang="en-US" sz="2800" dirty="0" smtClean="0"/>
              <a:t>）</a:t>
            </a:r>
            <a:endParaRPr lang="en-US" altLang="zh-CN" sz="2800" dirty="0" smtClean="0"/>
          </a:p>
          <a:p>
            <a:endParaRPr lang="en-US" altLang="zh-CN" sz="2800" dirty="0" smtClean="0"/>
          </a:p>
          <a:p>
            <a:pPr>
              <a:lnSpc>
                <a:spcPct val="120000"/>
              </a:lnSpc>
            </a:pPr>
            <a:r>
              <a:rPr lang="zh-CN" altLang="en-US" sz="2800" dirty="0" smtClean="0"/>
              <a:t>比特率</a:t>
            </a:r>
            <a:r>
              <a:rPr lang="en-US" altLang="zh-CN" sz="2800" dirty="0" err="1" smtClean="0"/>
              <a:t>R</a:t>
            </a:r>
            <a:r>
              <a:rPr lang="en-US" altLang="zh-CN" sz="2800" baseline="-25000" dirty="0" err="1" smtClean="0"/>
              <a:t>b</a:t>
            </a:r>
            <a:r>
              <a:rPr lang="zh-CN" altLang="en-US" sz="2800" dirty="0" smtClean="0"/>
              <a:t>和波特率</a:t>
            </a:r>
            <a:r>
              <a:rPr lang="en-US" altLang="zh-CN" sz="2800" dirty="0" smtClean="0"/>
              <a:t>R</a:t>
            </a:r>
            <a:r>
              <a:rPr lang="en-US" altLang="zh-CN" sz="2800" baseline="-25000" dirty="0" smtClean="0"/>
              <a:t>s</a:t>
            </a:r>
            <a:r>
              <a:rPr lang="zh-CN" altLang="en-US" sz="2800" dirty="0" smtClean="0"/>
              <a:t>的关系为：</a:t>
            </a:r>
            <a:r>
              <a:rPr lang="en-US" altLang="zh-CN" sz="2800" dirty="0" smtClean="0"/>
              <a:t> </a:t>
            </a:r>
            <a:r>
              <a:rPr lang="en-US" altLang="zh-CN" sz="2800" dirty="0" err="1" smtClean="0"/>
              <a:t>R</a:t>
            </a:r>
            <a:r>
              <a:rPr lang="en-US" altLang="zh-CN" sz="2800" baseline="-25000" dirty="0" err="1" smtClean="0"/>
              <a:t>b</a:t>
            </a:r>
            <a:r>
              <a:rPr lang="en-US" altLang="zh-CN" sz="2800" dirty="0" smtClean="0"/>
              <a:t>=R</a:t>
            </a:r>
            <a:r>
              <a:rPr lang="en-US" altLang="zh-CN" sz="2800" baseline="-25000" dirty="0" smtClean="0"/>
              <a:t>s</a:t>
            </a:r>
            <a:r>
              <a:rPr lang="en-US" altLang="zh-CN" sz="2800" dirty="0" smtClean="0"/>
              <a:t>log</a:t>
            </a:r>
            <a:r>
              <a:rPr lang="en-US" altLang="zh-CN" sz="2800" baseline="-25000" dirty="0" smtClean="0"/>
              <a:t>2</a:t>
            </a:r>
            <a:r>
              <a:rPr lang="en-US" altLang="zh-CN" sz="2800" dirty="0" smtClean="0"/>
              <a:t>M</a:t>
            </a:r>
            <a:endParaRPr lang="en-US" altLang="zh-CN" sz="2800" dirty="0" smtClean="0"/>
          </a:p>
          <a:p>
            <a:pPr lvl="1">
              <a:lnSpc>
                <a:spcPct val="120000"/>
              </a:lnSpc>
            </a:pPr>
            <a:r>
              <a:rPr lang="zh-CN" altLang="en-US" sz="2400" b="1" dirty="0" smtClean="0"/>
              <a:t>一个单位码元对应</a:t>
            </a:r>
            <a:r>
              <a:rPr lang="en-US" altLang="zh-CN" sz="2400" b="1" dirty="0" smtClean="0"/>
              <a:t>M</a:t>
            </a:r>
            <a:r>
              <a:rPr lang="zh-CN" altLang="en-US" sz="2400" b="1" dirty="0" smtClean="0"/>
              <a:t>个比特数的数据信息</a:t>
            </a:r>
            <a:endParaRPr lang="en-US" altLang="zh-CN" sz="2400" b="1" dirty="0" smtClean="0"/>
          </a:p>
          <a:p>
            <a:pPr lvl="1"/>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系统的带宽</a:t>
            </a:r>
            <a:endParaRPr lang="zh-CN" altLang="en-US" dirty="0"/>
          </a:p>
        </p:txBody>
      </p:sp>
      <p:sp>
        <p:nvSpPr>
          <p:cNvPr id="3" name="内容占位符 2"/>
          <p:cNvSpPr>
            <a:spLocks noGrp="1"/>
          </p:cNvSpPr>
          <p:nvPr>
            <p:ph idx="1"/>
          </p:nvPr>
        </p:nvSpPr>
        <p:spPr>
          <a:xfrm>
            <a:off x="179512" y="1340768"/>
            <a:ext cx="8568952" cy="4752528"/>
          </a:xfrm>
        </p:spPr>
        <p:txBody>
          <a:bodyPr/>
          <a:lstStyle/>
          <a:p>
            <a:r>
              <a:rPr lang="zh-CN" altLang="en-US" sz="2800" dirty="0" smtClean="0"/>
              <a:t>设</a:t>
            </a:r>
            <a:r>
              <a:rPr lang="en-US" altLang="zh-CN" sz="2800" dirty="0" smtClean="0"/>
              <a:t>x(t)</a:t>
            </a:r>
            <a:r>
              <a:rPr lang="zh-CN" altLang="en-US" sz="2800" dirty="0" smtClean="0"/>
              <a:t>的最高频率为</a:t>
            </a:r>
            <a:r>
              <a:rPr lang="en-US" altLang="zh-CN" sz="2800" dirty="0" err="1" smtClean="0"/>
              <a:t>f</a:t>
            </a:r>
            <a:r>
              <a:rPr lang="en-US" altLang="zh-CN" sz="2800" baseline="-25000" dirty="0" err="1" smtClean="0"/>
              <a:t>h</a:t>
            </a:r>
            <a:r>
              <a:rPr lang="zh-CN" altLang="en-US" sz="2800" dirty="0" smtClean="0"/>
              <a:t>，抽样速率</a:t>
            </a:r>
            <a:r>
              <a:rPr lang="en-US" altLang="zh-CN" sz="2800" dirty="0" err="1" smtClean="0"/>
              <a:t>f</a:t>
            </a:r>
            <a:r>
              <a:rPr lang="en-US" altLang="zh-CN" sz="2800" baseline="-25000" dirty="0" err="1" smtClean="0"/>
              <a:t>s</a:t>
            </a:r>
            <a:r>
              <a:rPr lang="zh-CN" altLang="en-US" sz="2800" dirty="0" smtClean="0"/>
              <a:t>≥</a:t>
            </a:r>
            <a:r>
              <a:rPr lang="en-US" altLang="zh-CN" sz="2800" dirty="0" smtClean="0"/>
              <a:t>2 </a:t>
            </a:r>
            <a:r>
              <a:rPr lang="en-US" altLang="zh-CN" sz="2800" dirty="0" err="1" smtClean="0"/>
              <a:t>f</a:t>
            </a:r>
            <a:r>
              <a:rPr lang="en-US" altLang="zh-CN" sz="2800" baseline="-25000" dirty="0" err="1" smtClean="0"/>
              <a:t>h</a:t>
            </a:r>
            <a:r>
              <a:rPr lang="zh-CN" altLang="en-US" sz="2800" dirty="0" smtClean="0"/>
              <a:t>，如果量化电平数为</a:t>
            </a:r>
            <a:r>
              <a:rPr lang="en-US" altLang="zh-CN" sz="2800" dirty="0" smtClean="0"/>
              <a:t>M</a:t>
            </a:r>
            <a:r>
              <a:rPr lang="zh-CN" altLang="en-US" sz="2800" dirty="0" smtClean="0"/>
              <a:t>，若采用二进制代码，每个量化电平需要的代码数为</a:t>
            </a:r>
            <a:r>
              <a:rPr lang="en-US" altLang="zh-CN" sz="2800" dirty="0" smtClean="0"/>
              <a:t>N=log</a:t>
            </a:r>
            <a:r>
              <a:rPr lang="en-US" altLang="zh-CN" sz="2800" baseline="-25000" dirty="0" smtClean="0"/>
              <a:t>2</a:t>
            </a:r>
            <a:r>
              <a:rPr lang="en-US" altLang="zh-CN" sz="2800" dirty="0" smtClean="0"/>
              <a:t>M, </a:t>
            </a:r>
            <a:r>
              <a:rPr lang="zh-CN" altLang="en-US" sz="2800" dirty="0" smtClean="0"/>
              <a:t>码元速率</a:t>
            </a:r>
            <a:r>
              <a:rPr lang="en-US" altLang="zh-CN" sz="2800" dirty="0" smtClean="0"/>
              <a:t>=</a:t>
            </a:r>
            <a:r>
              <a:rPr lang="zh-CN" altLang="en-US" sz="2800" dirty="0" smtClean="0"/>
              <a:t>比特速率</a:t>
            </a:r>
            <a:r>
              <a:rPr lang="en-US" altLang="zh-CN" sz="2800" dirty="0" smtClean="0"/>
              <a:t>=</a:t>
            </a:r>
            <a:r>
              <a:rPr lang="en-US" altLang="zh-CN" sz="2800" dirty="0" err="1" smtClean="0"/>
              <a:t>Nf</a:t>
            </a:r>
            <a:r>
              <a:rPr lang="en-US" altLang="zh-CN" sz="2800" baseline="-25000" dirty="0" err="1" smtClean="0"/>
              <a:t>s</a:t>
            </a:r>
            <a:r>
              <a:rPr lang="zh-CN" altLang="en-US" sz="2800" dirty="0" smtClean="0"/>
              <a:t>。传输</a:t>
            </a:r>
            <a:r>
              <a:rPr lang="en-US" altLang="zh-CN" sz="2800" dirty="0" smtClean="0"/>
              <a:t>PCM</a:t>
            </a:r>
            <a:r>
              <a:rPr lang="zh-CN" altLang="en-US" sz="2800" dirty="0" smtClean="0"/>
              <a:t>信号所需的系统带宽为</a:t>
            </a:r>
            <a:r>
              <a:rPr lang="en-US" altLang="zh-CN" sz="2800" dirty="0" err="1" smtClean="0"/>
              <a:t>Nf</a:t>
            </a:r>
            <a:r>
              <a:rPr lang="en-US" altLang="zh-CN" sz="2800" baseline="-25000" dirty="0" err="1" smtClean="0"/>
              <a:t>s</a:t>
            </a:r>
            <a:endParaRPr lang="en-US" altLang="zh-CN" sz="2800" dirty="0" smtClean="0"/>
          </a:p>
          <a:p>
            <a:pPr lvl="1"/>
            <a:r>
              <a:rPr lang="zh-CN" altLang="en-US" sz="2400" dirty="0" smtClean="0"/>
              <a:t>例：以常用的</a:t>
            </a:r>
            <a:r>
              <a:rPr lang="en-US" altLang="zh-CN" sz="2400" dirty="0" smtClean="0"/>
              <a:t>N=8</a:t>
            </a:r>
            <a:r>
              <a:rPr lang="zh-CN" altLang="en-US" sz="2400" dirty="0" smtClean="0"/>
              <a:t>，</a:t>
            </a:r>
            <a:r>
              <a:rPr lang="en-US" altLang="zh-CN" sz="2400" dirty="0" err="1" smtClean="0"/>
              <a:t>f</a:t>
            </a:r>
            <a:r>
              <a:rPr lang="en-US" altLang="zh-CN" sz="2400" baseline="-25000" dirty="0" err="1" smtClean="0"/>
              <a:t>s</a:t>
            </a:r>
            <a:r>
              <a:rPr lang="en-US" altLang="zh-CN" sz="2400" dirty="0" smtClean="0"/>
              <a:t>=8 kHz</a:t>
            </a:r>
            <a:r>
              <a:rPr lang="zh-CN" altLang="en-US" sz="2400" dirty="0" smtClean="0"/>
              <a:t>为例，系统所需的带宽为</a:t>
            </a:r>
            <a:r>
              <a:rPr lang="en-US" altLang="zh-CN" sz="2400" dirty="0" smtClean="0"/>
              <a:t>B</a:t>
            </a:r>
            <a:r>
              <a:rPr lang="en-US" altLang="zh-CN" sz="2400" baseline="-25000" dirty="0" smtClean="0"/>
              <a:t>PCM</a:t>
            </a:r>
            <a:r>
              <a:rPr lang="en-US" altLang="zh-CN" sz="2400" dirty="0" smtClean="0"/>
              <a:t>=8×8000=64kHz</a:t>
            </a:r>
            <a:endParaRPr lang="zh-CN" altLang="en-US" sz="2400" dirty="0" smtClean="0"/>
          </a:p>
          <a:p>
            <a:r>
              <a:rPr lang="zh-CN" altLang="en-US" sz="2800" dirty="0" smtClean="0"/>
              <a:t>由于</a:t>
            </a:r>
            <a:r>
              <a:rPr lang="en-US" altLang="zh-CN" sz="2800" dirty="0" smtClean="0"/>
              <a:t>PCM</a:t>
            </a:r>
            <a:r>
              <a:rPr lang="zh-CN" altLang="en-US" sz="2800" dirty="0" smtClean="0"/>
              <a:t>要用</a:t>
            </a:r>
            <a:r>
              <a:rPr lang="en-US" altLang="zh-CN" sz="2800" i="1" dirty="0" smtClean="0"/>
              <a:t>k</a:t>
            </a:r>
            <a:r>
              <a:rPr lang="zh-CN" altLang="en-US" sz="2800" dirty="0" smtClean="0"/>
              <a:t>位二进制代码表示一个抽样值，传输它需要的信道带宽将比原模拟信号</a:t>
            </a:r>
            <a:r>
              <a:rPr lang="en-US" altLang="zh-CN" sz="2800" dirty="0" smtClean="0"/>
              <a:t>x(t)</a:t>
            </a:r>
            <a:r>
              <a:rPr lang="zh-CN" altLang="en-US" sz="2800" dirty="0" smtClean="0"/>
              <a:t>的</a:t>
            </a:r>
            <a:r>
              <a:rPr lang="zh-CN" altLang="en-US" sz="2800" dirty="0" smtClean="0">
                <a:solidFill>
                  <a:srgbClr val="FF0000"/>
                </a:solidFill>
              </a:rPr>
              <a:t>带宽大得多</a:t>
            </a:r>
            <a:endParaRPr lang="zh-CN" altLang="en-US" sz="2800" dirty="0" smtClean="0">
              <a:solidFill>
                <a:srgbClr val="FF0000"/>
              </a:solidFill>
            </a:endParaRPr>
          </a:p>
          <a:p>
            <a:r>
              <a:rPr lang="zh-CN" altLang="en-US" sz="2800" dirty="0" smtClean="0"/>
              <a:t>设法减小传输带宽的办法之一就是</a:t>
            </a:r>
            <a:r>
              <a:rPr lang="zh-CN" altLang="en-US" sz="2800" dirty="0" smtClean="0">
                <a:solidFill>
                  <a:srgbClr val="FF0000"/>
                </a:solidFill>
              </a:rPr>
              <a:t>采用多电平信号</a:t>
            </a:r>
            <a:endParaRPr lang="zh-CN" altLang="en-US" sz="2800" dirty="0" smtClean="0">
              <a:solidFill>
                <a:srgbClr val="FF0000"/>
              </a:solidFill>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多电平信号举例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395536" y="2852936"/>
            <a:ext cx="8496944" cy="1200329"/>
          </a:xfrm>
          <a:prstGeom prst="rect">
            <a:avLst/>
          </a:prstGeom>
          <a:noFill/>
        </p:spPr>
        <p:txBody>
          <a:bodyPr wrap="square" rtlCol="0">
            <a:spAutoFit/>
          </a:bodyPr>
          <a:lstStyle/>
          <a:p>
            <a:r>
              <a:rPr lang="en-US" altLang="zh-CN" dirty="0" smtClean="0"/>
              <a:t>1</a:t>
            </a:r>
            <a:r>
              <a:rPr lang="zh-CN" altLang="en-US" dirty="0" smtClean="0"/>
              <a:t>）假设系统的幅值进行了归一化处理，范围为</a:t>
            </a:r>
            <a:r>
              <a:rPr lang="en-US" altLang="zh-CN" dirty="0" smtClean="0"/>
              <a:t>[-1,1]</a:t>
            </a:r>
            <a:r>
              <a:rPr lang="zh-CN" altLang="en-US" dirty="0" smtClean="0"/>
              <a:t>，量化间隔为</a:t>
            </a:r>
            <a:r>
              <a:rPr lang="el-GR" altLang="zh-CN" dirty="0" smtClean="0"/>
              <a:t>Δ</a:t>
            </a:r>
            <a:r>
              <a:rPr lang="zh-CN" altLang="en-US" dirty="0" smtClean="0"/>
              <a:t>，量化级数为</a:t>
            </a:r>
            <a:r>
              <a:rPr lang="en-US" altLang="zh-CN" dirty="0" smtClean="0"/>
              <a:t>M</a:t>
            </a:r>
            <a:r>
              <a:rPr lang="zh-CN" altLang="en-US" dirty="0" smtClean="0"/>
              <a:t>，</a:t>
            </a:r>
            <a:r>
              <a:rPr lang="el-GR" altLang="zh-CN" dirty="0" smtClean="0"/>
              <a:t>Δ</a:t>
            </a:r>
            <a:r>
              <a:rPr lang="en-US" altLang="zh-CN" dirty="0" smtClean="0"/>
              <a:t>/2 ≤2×1% ,</a:t>
            </a:r>
            <a:r>
              <a:rPr lang="el-GR" altLang="zh-CN" dirty="0" smtClean="0"/>
              <a:t> </a:t>
            </a:r>
            <a:endParaRPr lang="en-US" altLang="zh-CN" dirty="0" smtClean="0"/>
          </a:p>
          <a:p>
            <a:r>
              <a:rPr lang="el-GR" altLang="zh-CN" dirty="0" smtClean="0"/>
              <a:t>Δ </a:t>
            </a:r>
            <a:r>
              <a:rPr lang="en-US" altLang="zh-CN" dirty="0" smtClean="0"/>
              <a:t>=2/M=2/2</a:t>
            </a:r>
            <a:r>
              <a:rPr lang="en-US" altLang="zh-CN" baseline="30000" dirty="0" smtClean="0"/>
              <a:t>N</a:t>
            </a:r>
            <a:r>
              <a:rPr lang="en-US" altLang="zh-CN" dirty="0" smtClean="0"/>
              <a:t>,M=2</a:t>
            </a:r>
            <a:r>
              <a:rPr lang="en-US" altLang="zh-CN" baseline="30000" dirty="0" smtClean="0"/>
              <a:t>N</a:t>
            </a:r>
            <a:r>
              <a:rPr lang="en-US" altLang="zh-CN" dirty="0" smtClean="0"/>
              <a:t> ≥50</a:t>
            </a:r>
            <a:r>
              <a:rPr lang="zh-CN" altLang="en-US" dirty="0" smtClean="0"/>
              <a:t>，</a:t>
            </a:r>
            <a:r>
              <a:rPr lang="en-US" altLang="zh-CN" dirty="0" smtClean="0"/>
              <a:t>N=6bit</a:t>
            </a:r>
            <a:endParaRPr lang="zh-CN" altLang="en-US" dirty="0"/>
          </a:p>
        </p:txBody>
      </p:sp>
      <p:sp>
        <p:nvSpPr>
          <p:cNvPr id="6" name="TextBox 5"/>
          <p:cNvSpPr txBox="1"/>
          <p:nvPr/>
        </p:nvSpPr>
        <p:spPr>
          <a:xfrm>
            <a:off x="467544" y="4005064"/>
            <a:ext cx="7632848" cy="461665"/>
          </a:xfrm>
          <a:prstGeom prst="rect">
            <a:avLst/>
          </a:prstGeom>
          <a:noFill/>
        </p:spPr>
        <p:txBody>
          <a:bodyPr wrap="square" rtlCol="0">
            <a:spAutoFit/>
          </a:bodyPr>
          <a:lstStyle/>
          <a:p>
            <a:r>
              <a:rPr lang="en-US" altLang="zh-CN" dirty="0" smtClean="0"/>
              <a:t>2</a:t>
            </a:r>
            <a:r>
              <a:rPr lang="zh-CN" altLang="en-US" dirty="0" smtClean="0"/>
              <a:t>）采样速率最小</a:t>
            </a:r>
            <a:r>
              <a:rPr lang="en-US" altLang="zh-CN" dirty="0" smtClean="0"/>
              <a:t>6kHz</a:t>
            </a:r>
            <a:r>
              <a:rPr lang="zh-CN" altLang="en-US" dirty="0" smtClean="0"/>
              <a:t>，相应的比特率为</a:t>
            </a:r>
            <a:r>
              <a:rPr lang="en-US" altLang="zh-CN" dirty="0" smtClean="0"/>
              <a:t>36kbps</a:t>
            </a:r>
            <a:endParaRPr lang="zh-CN" altLang="en-US" dirty="0"/>
          </a:p>
        </p:txBody>
      </p:sp>
      <p:sp>
        <p:nvSpPr>
          <p:cNvPr id="7" name="TextBox 6"/>
          <p:cNvSpPr txBox="1"/>
          <p:nvPr/>
        </p:nvSpPr>
        <p:spPr>
          <a:xfrm>
            <a:off x="467544" y="4460919"/>
            <a:ext cx="8280920" cy="1200329"/>
          </a:xfrm>
          <a:prstGeom prst="rect">
            <a:avLst/>
          </a:prstGeom>
          <a:noFill/>
        </p:spPr>
        <p:txBody>
          <a:bodyPr wrap="square" rtlCol="0">
            <a:spAutoFit/>
          </a:bodyPr>
          <a:lstStyle/>
          <a:p>
            <a:r>
              <a:rPr lang="en-US" altLang="zh-CN" dirty="0" smtClean="0"/>
              <a:t>3</a:t>
            </a:r>
            <a:r>
              <a:rPr lang="zh-CN" altLang="en-US" dirty="0" smtClean="0"/>
              <a:t>）采用</a:t>
            </a:r>
            <a:r>
              <a:rPr lang="en-US" altLang="zh-CN" dirty="0" smtClean="0"/>
              <a:t>16</a:t>
            </a:r>
            <a:r>
              <a:rPr lang="zh-CN" altLang="en-US" dirty="0" smtClean="0"/>
              <a:t>进制的多电平传输，一个码元</a:t>
            </a:r>
            <a:r>
              <a:rPr lang="en-US" altLang="zh-CN" dirty="0" smtClean="0"/>
              <a:t>4bit</a:t>
            </a:r>
            <a:r>
              <a:rPr lang="zh-CN" altLang="en-US" dirty="0" smtClean="0"/>
              <a:t>，即每</a:t>
            </a:r>
            <a:r>
              <a:rPr lang="en-US" altLang="zh-CN" dirty="0" smtClean="0"/>
              <a:t>4bit</a:t>
            </a:r>
            <a:r>
              <a:rPr lang="zh-CN" altLang="en-US" dirty="0" smtClean="0"/>
              <a:t>分一组传输</a:t>
            </a:r>
            <a:r>
              <a:rPr lang="en-US" altLang="zh-CN" dirty="0" smtClean="0"/>
              <a:t>16</a:t>
            </a:r>
            <a:r>
              <a:rPr lang="zh-CN" altLang="en-US" dirty="0" smtClean="0"/>
              <a:t>种</a:t>
            </a:r>
            <a:r>
              <a:rPr lang="en-US" altLang="zh-CN" dirty="0" smtClean="0"/>
              <a:t>PAM</a:t>
            </a:r>
            <a:r>
              <a:rPr lang="zh-CN" altLang="en-US" dirty="0" smtClean="0"/>
              <a:t>电平信号，相应码元传输速率为</a:t>
            </a:r>
            <a:r>
              <a:rPr lang="en-US" altLang="zh-CN" dirty="0" smtClean="0"/>
              <a:t>36k/4=9kBaut</a:t>
            </a:r>
            <a:endParaRPr lang="zh-CN" altLang="en-US" dirty="0"/>
          </a:p>
        </p:txBody>
      </p:sp>
      <p:sp>
        <p:nvSpPr>
          <p:cNvPr id="9" name="TextBox 8"/>
          <p:cNvSpPr txBox="1"/>
          <p:nvPr/>
        </p:nvSpPr>
        <p:spPr>
          <a:xfrm>
            <a:off x="539552" y="908720"/>
            <a:ext cx="8280920" cy="1938992"/>
          </a:xfrm>
          <a:prstGeom prst="rect">
            <a:avLst/>
          </a:prstGeom>
          <a:noFill/>
        </p:spPr>
        <p:txBody>
          <a:bodyPr wrap="square" rtlCol="0">
            <a:spAutoFit/>
          </a:bodyPr>
          <a:lstStyle/>
          <a:p>
            <a:r>
              <a:rPr lang="zh-CN" altLang="en-US" dirty="0" smtClean="0"/>
              <a:t>一个模拟信号的最大频率</a:t>
            </a:r>
            <a:r>
              <a:rPr lang="en-US" altLang="zh-CN" dirty="0" smtClean="0"/>
              <a:t>f</a:t>
            </a:r>
            <a:r>
              <a:rPr lang="en-US" altLang="zh-CN" baseline="-25000" dirty="0" smtClean="0"/>
              <a:t>m</a:t>
            </a:r>
            <a:r>
              <a:rPr lang="zh-CN" altLang="en-US" dirty="0" smtClean="0"/>
              <a:t>＝</a:t>
            </a:r>
            <a:r>
              <a:rPr lang="en-US" altLang="zh-CN" dirty="0" smtClean="0"/>
              <a:t>3kHz</a:t>
            </a:r>
            <a:r>
              <a:rPr lang="zh-CN" altLang="en-US" dirty="0" smtClean="0"/>
              <a:t>，经</a:t>
            </a:r>
            <a:r>
              <a:rPr lang="en-US" altLang="zh-CN" dirty="0" smtClean="0"/>
              <a:t>Q</a:t>
            </a:r>
            <a:r>
              <a:rPr lang="zh-CN" altLang="en-US" dirty="0" smtClean="0"/>
              <a:t>进制</a:t>
            </a:r>
            <a:r>
              <a:rPr lang="en-US" altLang="zh-CN" dirty="0" smtClean="0"/>
              <a:t>PAM</a:t>
            </a:r>
            <a:r>
              <a:rPr lang="zh-CN" altLang="en-US" dirty="0" smtClean="0"/>
              <a:t>系统传输，其中</a:t>
            </a:r>
            <a:r>
              <a:rPr lang="en-US" altLang="zh-CN" dirty="0" smtClean="0"/>
              <a:t>Q=16</a:t>
            </a:r>
            <a:r>
              <a:rPr lang="zh-CN" altLang="en-US" dirty="0" smtClean="0"/>
              <a:t>，设量化失真不超过模拟信号峰－峰值的</a:t>
            </a:r>
            <a:r>
              <a:rPr lang="en-US" altLang="zh-CN" dirty="0" smtClean="0"/>
              <a:t>±1</a:t>
            </a:r>
            <a:r>
              <a:rPr lang="zh-CN" altLang="en-US" dirty="0" smtClean="0"/>
              <a:t>％，</a:t>
            </a:r>
            <a:r>
              <a:rPr lang="en-US" altLang="zh-CN" dirty="0" smtClean="0"/>
              <a:t>1</a:t>
            </a:r>
            <a:r>
              <a:rPr lang="zh-CN" altLang="en-US" dirty="0" smtClean="0"/>
              <a:t>）将该模拟波形数字化时，每个样值或</a:t>
            </a:r>
            <a:r>
              <a:rPr lang="en-US" altLang="zh-CN" dirty="0" smtClean="0"/>
              <a:t>PCM</a:t>
            </a:r>
            <a:r>
              <a:rPr lang="zh-CN" altLang="en-US" dirty="0" smtClean="0"/>
              <a:t>码字最少为几个比特？</a:t>
            </a:r>
            <a:r>
              <a:rPr lang="en-US" altLang="zh-CN" dirty="0" smtClean="0"/>
              <a:t>2</a:t>
            </a:r>
            <a:r>
              <a:rPr lang="zh-CN" altLang="en-US" dirty="0" smtClean="0"/>
              <a:t>）采样速率最小为多少？相应的比特传输速率为多少？</a:t>
            </a:r>
            <a:r>
              <a:rPr lang="en-US" altLang="zh-CN" dirty="0" smtClean="0"/>
              <a:t>3</a:t>
            </a:r>
            <a:r>
              <a:rPr lang="zh-CN" altLang="en-US" dirty="0" smtClean="0"/>
              <a:t>）</a:t>
            </a:r>
            <a:r>
              <a:rPr lang="en-US" altLang="zh-CN" dirty="0" smtClean="0"/>
              <a:t>PAM</a:t>
            </a:r>
            <a:r>
              <a:rPr lang="zh-CN" altLang="en-US" dirty="0" smtClean="0"/>
              <a:t>脉冲或码元的传输速率为多少？</a:t>
            </a:r>
            <a:endParaRPr lang="zh-CN" altLang="en-US" dirty="0"/>
          </a:p>
        </p:txBody>
      </p:sp>
      <p:sp>
        <p:nvSpPr>
          <p:cNvPr id="10" name="TextBox 9"/>
          <p:cNvSpPr txBox="1"/>
          <p:nvPr/>
        </p:nvSpPr>
        <p:spPr>
          <a:xfrm>
            <a:off x="467544" y="5661248"/>
            <a:ext cx="8208911" cy="830997"/>
          </a:xfrm>
          <a:prstGeom prst="rect">
            <a:avLst/>
          </a:prstGeom>
          <a:noFill/>
        </p:spPr>
        <p:txBody>
          <a:bodyPr wrap="square" rtlCol="0">
            <a:spAutoFit/>
          </a:bodyPr>
          <a:lstStyle/>
          <a:p>
            <a:r>
              <a:rPr lang="en-US" altLang="zh-CN" dirty="0" smtClean="0">
                <a:solidFill>
                  <a:srgbClr val="FF0000"/>
                </a:solidFill>
              </a:rPr>
              <a:t>Q&gt;2</a:t>
            </a:r>
            <a:r>
              <a:rPr lang="zh-CN" altLang="en-US" dirty="0" smtClean="0">
                <a:solidFill>
                  <a:srgbClr val="FF0000"/>
                </a:solidFill>
              </a:rPr>
              <a:t>的多电平信号每秒传输的码元数减少</a:t>
            </a:r>
            <a:r>
              <a:rPr lang="en-US" altLang="zh-CN" dirty="0" smtClean="0">
                <a:solidFill>
                  <a:srgbClr val="FF0000"/>
                </a:solidFill>
              </a:rPr>
              <a:t>,</a:t>
            </a:r>
            <a:r>
              <a:rPr lang="zh-CN" altLang="en-US" dirty="0" smtClean="0">
                <a:solidFill>
                  <a:srgbClr val="FF0000"/>
                </a:solidFill>
              </a:rPr>
              <a:t>因此传输所需的信道传输带宽减小</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系统的噪声</a:t>
            </a:r>
            <a:endParaRPr lang="zh-CN" altLang="en-US" dirty="0"/>
          </a:p>
        </p:txBody>
      </p:sp>
      <p:sp>
        <p:nvSpPr>
          <p:cNvPr id="3" name="内容占位符 2"/>
          <p:cNvSpPr>
            <a:spLocks noGrp="1"/>
          </p:cNvSpPr>
          <p:nvPr>
            <p:ph idx="1"/>
          </p:nvPr>
        </p:nvSpPr>
        <p:spPr>
          <a:xfrm>
            <a:off x="755576" y="1700808"/>
            <a:ext cx="8064896" cy="2952328"/>
          </a:xfrm>
        </p:spPr>
        <p:txBody>
          <a:bodyPr/>
          <a:lstStyle/>
          <a:p>
            <a:r>
              <a:rPr lang="en-US" altLang="zh-CN" sz="2800" dirty="0" smtClean="0"/>
              <a:t>m</a:t>
            </a:r>
            <a:r>
              <a:rPr lang="en-US" altLang="zh-CN" sz="2800" baseline="-25000" dirty="0" smtClean="0"/>
              <a:t>0</a:t>
            </a:r>
            <a:r>
              <a:rPr lang="en-US" altLang="zh-CN" sz="2800" dirty="0" smtClean="0"/>
              <a:t>(t)—</a:t>
            </a:r>
            <a:r>
              <a:rPr lang="zh-CN" altLang="en-US" sz="2800" dirty="0" smtClean="0"/>
              <a:t>输出端所需的信号成分，功率用</a:t>
            </a:r>
            <a:r>
              <a:rPr lang="en-US" altLang="zh-CN" sz="2800" dirty="0" smtClean="0"/>
              <a:t>S</a:t>
            </a:r>
            <a:r>
              <a:rPr lang="en-US" altLang="zh-CN" sz="2800" baseline="-25000" dirty="0" smtClean="0"/>
              <a:t>0</a:t>
            </a:r>
            <a:r>
              <a:rPr lang="zh-CN" altLang="en-US" sz="2800" dirty="0" smtClean="0"/>
              <a:t>表示</a:t>
            </a:r>
            <a:endParaRPr lang="en-US" altLang="zh-CN" sz="2800" dirty="0" smtClean="0"/>
          </a:p>
          <a:p>
            <a:r>
              <a:rPr lang="en-US" altLang="zh-CN" sz="2800" dirty="0" err="1" smtClean="0"/>
              <a:t>n</a:t>
            </a:r>
            <a:r>
              <a:rPr lang="en-US" altLang="zh-CN" sz="2800" baseline="-25000" dirty="0" err="1" smtClean="0"/>
              <a:t>q</a:t>
            </a:r>
            <a:r>
              <a:rPr lang="en-US" altLang="zh-CN" sz="2800" dirty="0" smtClean="0"/>
              <a:t>(t) —</a:t>
            </a:r>
            <a:r>
              <a:rPr lang="zh-CN" altLang="en-US" sz="2800" dirty="0" smtClean="0"/>
              <a:t>由量化噪声引起的输出噪声，功率用</a:t>
            </a:r>
            <a:r>
              <a:rPr lang="en-US" altLang="zh-CN" sz="2800" dirty="0" err="1" smtClean="0"/>
              <a:t>N</a:t>
            </a:r>
            <a:r>
              <a:rPr lang="en-US" altLang="zh-CN" sz="2800" baseline="-25000" dirty="0" err="1" smtClean="0"/>
              <a:t>q</a:t>
            </a:r>
            <a:r>
              <a:rPr lang="zh-CN" altLang="en-US" sz="2800" dirty="0" smtClean="0"/>
              <a:t>表示</a:t>
            </a:r>
            <a:endParaRPr lang="en-US" altLang="zh-CN" sz="2800" dirty="0" smtClean="0"/>
          </a:p>
          <a:p>
            <a:r>
              <a:rPr lang="en-US" altLang="zh-CN" sz="2800" dirty="0" smtClean="0"/>
              <a:t>n</a:t>
            </a:r>
            <a:r>
              <a:rPr lang="en-US" altLang="zh-CN" sz="2800" baseline="-25000" dirty="0" smtClean="0"/>
              <a:t>e</a:t>
            </a:r>
            <a:r>
              <a:rPr lang="en-US" altLang="zh-CN" sz="2800" dirty="0" smtClean="0"/>
              <a:t>(t) —</a:t>
            </a:r>
            <a:r>
              <a:rPr lang="zh-CN" altLang="en-US" sz="2800" dirty="0" smtClean="0"/>
              <a:t>由信道加性噪声引起的输出噪声，功率用</a:t>
            </a:r>
            <a:r>
              <a:rPr lang="en-US" altLang="zh-CN" sz="2800" dirty="0" smtClean="0"/>
              <a:t>N</a:t>
            </a:r>
            <a:r>
              <a:rPr lang="en-US" altLang="zh-CN" sz="2800" baseline="-25000" dirty="0" smtClean="0"/>
              <a:t>e</a:t>
            </a:r>
            <a:r>
              <a:rPr lang="zh-CN" altLang="en-US" sz="2800" dirty="0" smtClean="0"/>
              <a:t>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100147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01476" name="Rectangle 4"/>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01478"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01480" name="Rectangle 8"/>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001484" name="Rectangle 12"/>
          <p:cNvSpPr>
            <a:spLocks noChangeArrowheads="1"/>
          </p:cNvSpPr>
          <p:nvPr/>
        </p:nvSpPr>
        <p:spPr bwMode="auto">
          <a:xfrm>
            <a:off x="0" y="0"/>
            <a:ext cx="9144000" cy="45720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864257" name="Object 1"/>
          <p:cNvGraphicFramePr>
            <a:graphicFrameLocks noChangeAspect="1"/>
          </p:cNvGraphicFramePr>
          <p:nvPr/>
        </p:nvGraphicFramePr>
        <p:xfrm>
          <a:off x="1187624" y="1052736"/>
          <a:ext cx="4118937" cy="605408"/>
        </p:xfrm>
        <a:graphic>
          <a:graphicData uri="http://schemas.openxmlformats.org/presentationml/2006/ole">
            <mc:AlternateContent xmlns:mc="http://schemas.openxmlformats.org/markup-compatibility/2006">
              <mc:Choice xmlns:v="urn:schemas-microsoft-com:vml" Requires="v">
                <p:oleObj spid="_x0000_s43009" name="公式" r:id="rId1" imgW="39319200" imgH="5791200" progId="Equation.3">
                  <p:embed/>
                </p:oleObj>
              </mc:Choice>
              <mc:Fallback>
                <p:oleObj name="公式" r:id="rId1" imgW="39319200" imgH="5791200" progId="Equation.3">
                  <p:embed/>
                  <p:pic>
                    <p:nvPicPr>
                      <p:cNvPr id="0" name="图片 43008"/>
                      <p:cNvPicPr>
                        <a:picLocks noChangeAspect="1"/>
                      </p:cNvPicPr>
                      <p:nvPr/>
                    </p:nvPicPr>
                    <p:blipFill>
                      <a:blip r:embed="rId2"/>
                      <a:stretch>
                        <a:fillRect/>
                      </a:stretch>
                    </p:blipFill>
                    <p:spPr>
                      <a:xfrm>
                        <a:off x="1187624" y="1052736"/>
                        <a:ext cx="4118937" cy="605408"/>
                      </a:xfrm>
                      <a:prstGeom prst="rect">
                        <a:avLst/>
                      </a:prstGeom>
                      <a:noFill/>
                      <a:ln w="9525">
                        <a:noFill/>
                      </a:ln>
                    </p:spPr>
                  </p:pic>
                </p:oleObj>
              </mc:Fallback>
            </mc:AlternateContent>
          </a:graphicData>
        </a:graphic>
      </p:graphicFrame>
      <p:graphicFrame>
        <p:nvGraphicFramePr>
          <p:cNvPr id="864258" name="Object 2"/>
          <p:cNvGraphicFramePr>
            <a:graphicFrameLocks noChangeAspect="1"/>
          </p:cNvGraphicFramePr>
          <p:nvPr/>
        </p:nvGraphicFramePr>
        <p:xfrm>
          <a:off x="1547664" y="4725144"/>
          <a:ext cx="5780087" cy="1244600"/>
        </p:xfrm>
        <a:graphic>
          <a:graphicData uri="http://schemas.openxmlformats.org/presentationml/2006/ole">
            <mc:AlternateContent xmlns:mc="http://schemas.openxmlformats.org/markup-compatibility/2006">
              <mc:Choice xmlns:v="urn:schemas-microsoft-com:vml" Requires="v">
                <p:oleObj spid="_x0000_s43010" name="公式" r:id="rId3" imgW="55168800" imgH="11887200" progId="Equation.3">
                  <p:embed/>
                </p:oleObj>
              </mc:Choice>
              <mc:Fallback>
                <p:oleObj name="公式" r:id="rId3" imgW="55168800" imgH="11887200" progId="Equation.3">
                  <p:embed/>
                  <p:pic>
                    <p:nvPicPr>
                      <p:cNvPr id="0" name="图片 43009"/>
                      <p:cNvPicPr>
                        <a:picLocks noChangeAspect="1"/>
                      </p:cNvPicPr>
                      <p:nvPr/>
                    </p:nvPicPr>
                    <p:blipFill>
                      <a:blip r:embed="rId4"/>
                      <a:stretch>
                        <a:fillRect/>
                      </a:stretch>
                    </p:blipFill>
                    <p:spPr>
                      <a:xfrm>
                        <a:off x="1547664" y="4725144"/>
                        <a:ext cx="5780087" cy="1244600"/>
                      </a:xfrm>
                      <a:prstGeom prst="rect">
                        <a:avLst/>
                      </a:prstGeom>
                      <a:noFill/>
                      <a:ln w="9525">
                        <a:noFill/>
                      </a:ln>
                    </p:spPr>
                  </p:pic>
                </p:oleObj>
              </mc:Fallback>
            </mc:AlternateContent>
          </a:graphicData>
        </a:graphic>
      </p:graphicFrame>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标题 1"/>
          <p:cNvSpPr>
            <a:spLocks noGrp="1"/>
          </p:cNvSpPr>
          <p:nvPr>
            <p:ph type="title"/>
          </p:nvPr>
        </p:nvSpPr>
        <p:spPr>
          <a:xfrm>
            <a:off x="1295400" y="332656"/>
            <a:ext cx="7086600" cy="563563"/>
          </a:xfrm>
        </p:spPr>
        <p:txBody>
          <a:bodyPr/>
          <a:lstStyle/>
          <a:p>
            <a:r>
              <a:rPr lang="zh-CN" altLang="en-US" dirty="0" smtClean="0">
                <a:ea typeface="宋体" panose="02010600030101010101" pitchFamily="2" charset="-122"/>
              </a:rPr>
              <a:t>频谱</a:t>
            </a:r>
            <a:endParaRPr lang="zh-CN" altLang="en-US" dirty="0" smtClean="0">
              <a:ea typeface="宋体" panose="02010600030101010101" pitchFamily="2" charset="-122"/>
            </a:endParaRPr>
          </a:p>
        </p:txBody>
      </p:sp>
      <p:sp>
        <p:nvSpPr>
          <p:cNvPr id="8200" name="日期占位符 2"/>
          <p:cNvSpPr>
            <a:spLocks noGrp="1"/>
          </p:cNvSpPr>
          <p:nvPr>
            <p:ph type="dt" sz="quarter" idx="10"/>
          </p:nvPr>
        </p:nvSpPr>
        <p:spPr>
          <a:noFill/>
        </p:spPr>
        <p:txBody>
          <a:bodyPr/>
          <a:lstStyle/>
          <a:p>
            <a:r>
              <a:rPr lang="zh-CN" altLang="en-US" dirty="0" smtClean="0"/>
              <a:t>多媒体技术基础</a:t>
            </a:r>
            <a:endParaRPr lang="en-US" altLang="zh-CN" dirty="0" smtClean="0"/>
          </a:p>
        </p:txBody>
      </p:sp>
      <p:graphicFrame>
        <p:nvGraphicFramePr>
          <p:cNvPr id="188423" name="Object 5"/>
          <p:cNvGraphicFramePr>
            <a:graphicFrameLocks noChangeAspect="1"/>
          </p:cNvGraphicFramePr>
          <p:nvPr/>
        </p:nvGraphicFramePr>
        <p:xfrm>
          <a:off x="1058203" y="980728"/>
          <a:ext cx="6754157" cy="855102"/>
        </p:xfrm>
        <a:graphic>
          <a:graphicData uri="http://schemas.openxmlformats.org/presentationml/2006/ole">
            <mc:AlternateContent xmlns:mc="http://schemas.openxmlformats.org/markup-compatibility/2006">
              <mc:Choice xmlns:v="urn:schemas-microsoft-com:vml" Requires="v">
                <p:oleObj spid="_x0000_s8193" name="公式" r:id="rId1" imgW="46329600" imgH="10363200" progId="Equation.3">
                  <p:embed/>
                </p:oleObj>
              </mc:Choice>
              <mc:Fallback>
                <p:oleObj name="公式" r:id="rId1" imgW="46329600" imgH="10363200" progId="Equation.3">
                  <p:embed/>
                  <p:pic>
                    <p:nvPicPr>
                      <p:cNvPr id="0" name="Object 5"/>
                      <p:cNvPicPr>
                        <a:picLocks noChangeAspect="1"/>
                      </p:cNvPicPr>
                      <p:nvPr/>
                    </p:nvPicPr>
                    <p:blipFill>
                      <a:blip r:embed="rId2"/>
                      <a:stretch>
                        <a:fillRect/>
                      </a:stretch>
                    </p:blipFill>
                    <p:spPr>
                      <a:xfrm>
                        <a:off x="1058203" y="980728"/>
                        <a:ext cx="6754157" cy="855102"/>
                      </a:xfrm>
                      <a:prstGeom prst="rect">
                        <a:avLst/>
                      </a:prstGeom>
                      <a:noFill/>
                      <a:ln w="9525">
                        <a:noFill/>
                      </a:ln>
                    </p:spPr>
                  </p:pic>
                </p:oleObj>
              </mc:Fallback>
            </mc:AlternateContent>
          </a:graphicData>
        </a:graphic>
      </p:graphicFrame>
      <p:sp>
        <p:nvSpPr>
          <p:cNvPr id="49" name="内容占位符 2"/>
          <p:cNvSpPr txBox="1"/>
          <p:nvPr/>
        </p:nvSpPr>
        <p:spPr>
          <a:xfrm>
            <a:off x="611560" y="1916832"/>
            <a:ext cx="7848872" cy="1728192"/>
          </a:xfrm>
          <a:prstGeom prst="rect">
            <a:avLst/>
          </a:prstGeom>
        </p:spPr>
        <p:txBody>
          <a:bodyPr/>
          <a:lstStyle/>
          <a:p>
            <a:pPr marL="342900" indent="-342900">
              <a:lnSpc>
                <a:spcPct val="110000"/>
              </a:lnSpc>
              <a:spcBef>
                <a:spcPct val="20000"/>
              </a:spcBef>
              <a:buClr>
                <a:schemeClr val="tx2"/>
              </a:buClr>
              <a:buFont typeface="Wingdings" panose="05000000000000000000" pitchFamily="2" charset="2"/>
              <a:buChar char="v"/>
            </a:pPr>
            <a:r>
              <a:rPr lang="zh-CN" altLang="en-US" sz="2200" dirty="0" smtClean="0"/>
              <a:t>上式描述了周期信号所含有的频率成分以及这些频率分量的幅度和相位</a:t>
            </a:r>
            <a:endParaRPr lang="en-US" altLang="zh-CN" sz="2200" dirty="0" smtClean="0"/>
          </a:p>
          <a:p>
            <a:pPr marL="342900" indent="-342900">
              <a:lnSpc>
                <a:spcPct val="110000"/>
              </a:lnSpc>
              <a:spcBef>
                <a:spcPct val="20000"/>
              </a:spcBef>
              <a:buClr>
                <a:schemeClr val="tx2"/>
              </a:buClr>
              <a:buFont typeface="Wingdings" panose="05000000000000000000" pitchFamily="2" charset="2"/>
              <a:buChar char="v"/>
            </a:pPr>
            <a:r>
              <a:rPr lang="zh-CN" altLang="en-US" sz="2200" dirty="0" smtClean="0">
                <a:solidFill>
                  <a:srgbClr val="FF0000"/>
                </a:solidFill>
              </a:rPr>
              <a:t>频谱图：将各次谐波的</a:t>
            </a:r>
            <a:r>
              <a:rPr lang="zh-CN" altLang="en-US" sz="2200" dirty="0" smtClean="0">
                <a:solidFill>
                  <a:srgbClr val="000000"/>
                </a:solidFill>
              </a:rPr>
              <a:t>幅度和相位随频率变化的规律</a:t>
            </a:r>
            <a:r>
              <a:rPr lang="zh-CN" altLang="en-US" sz="2200" dirty="0" smtClean="0">
                <a:solidFill>
                  <a:srgbClr val="FF0000"/>
                </a:solidFill>
              </a:rPr>
              <a:t>用图形的形式表示出来，这就是频谱图</a:t>
            </a:r>
            <a:endParaRPr lang="zh-CN" altLang="en-US" sz="2200" dirty="0" smtClean="0">
              <a:solidFill>
                <a:srgbClr val="FF0000"/>
              </a:solidFill>
            </a:endParaRPr>
          </a:p>
        </p:txBody>
      </p:sp>
      <p:grpSp>
        <p:nvGrpSpPr>
          <p:cNvPr id="50" name="组合 3"/>
          <p:cNvGrpSpPr/>
          <p:nvPr/>
        </p:nvGrpSpPr>
        <p:grpSpPr bwMode="auto">
          <a:xfrm>
            <a:off x="570879" y="3701752"/>
            <a:ext cx="3886200" cy="2895600"/>
            <a:chOff x="914400" y="3352800"/>
            <a:chExt cx="3886200" cy="2895600"/>
          </a:xfrm>
        </p:grpSpPr>
        <p:sp>
          <p:nvSpPr>
            <p:cNvPr id="51" name="Line 4"/>
            <p:cNvSpPr>
              <a:spLocks noChangeShapeType="1"/>
            </p:cNvSpPr>
            <p:nvPr/>
          </p:nvSpPr>
          <p:spPr bwMode="auto">
            <a:xfrm>
              <a:off x="914400" y="5257800"/>
              <a:ext cx="3733800" cy="0"/>
            </a:xfrm>
            <a:prstGeom prst="line">
              <a:avLst/>
            </a:prstGeom>
            <a:noFill/>
            <a:ln w="19050">
              <a:solidFill>
                <a:srgbClr val="FF0000"/>
              </a:solidFill>
              <a:round/>
              <a:tailEnd type="triangle" w="med" len="med"/>
            </a:ln>
          </p:spPr>
          <p:txBody>
            <a:bodyPr wrap="none" anchor="ctr"/>
            <a:lstStyle/>
            <a:p>
              <a:endParaRPr lang="zh-CN" altLang="en-US"/>
            </a:p>
          </p:txBody>
        </p:sp>
        <p:sp>
          <p:nvSpPr>
            <p:cNvPr id="52" name="Line 5"/>
            <p:cNvSpPr>
              <a:spLocks noChangeShapeType="1"/>
            </p:cNvSpPr>
            <p:nvPr/>
          </p:nvSpPr>
          <p:spPr bwMode="auto">
            <a:xfrm flipV="1">
              <a:off x="2133600" y="3505200"/>
              <a:ext cx="0" cy="1600200"/>
            </a:xfrm>
            <a:prstGeom prst="line">
              <a:avLst/>
            </a:prstGeom>
            <a:noFill/>
            <a:ln w="19050">
              <a:solidFill>
                <a:srgbClr val="FF0000"/>
              </a:solidFill>
              <a:round/>
              <a:tailEnd type="triangle" w="med" len="med"/>
            </a:ln>
          </p:spPr>
          <p:txBody>
            <a:bodyPr wrap="none" anchor="ctr"/>
            <a:lstStyle/>
            <a:p>
              <a:endParaRPr lang="zh-CN" altLang="en-US"/>
            </a:p>
          </p:txBody>
        </p:sp>
        <p:sp>
          <p:nvSpPr>
            <p:cNvPr id="53" name="Freeform 6"/>
            <p:cNvSpPr/>
            <p:nvPr/>
          </p:nvSpPr>
          <p:spPr bwMode="auto">
            <a:xfrm>
              <a:off x="2209800" y="3733800"/>
              <a:ext cx="2590800" cy="1600200"/>
            </a:xfrm>
            <a:custGeom>
              <a:avLst/>
              <a:gdLst>
                <a:gd name="T0" fmla="*/ 0 w 2065"/>
                <a:gd name="T1" fmla="*/ 0 h 1158"/>
                <a:gd name="T2" fmla="*/ 333730 w 2065"/>
                <a:gd name="T3" fmla="*/ 174115 h 1158"/>
                <a:gd name="T4" fmla="*/ 420299 w 2065"/>
                <a:gd name="T5" fmla="*/ 308156 h 1158"/>
                <a:gd name="T6" fmla="*/ 701335 w 2065"/>
                <a:gd name="T7" fmla="*/ 906504 h 1158"/>
                <a:gd name="T8" fmla="*/ 770340 w 2065"/>
                <a:gd name="T9" fmla="*/ 1214659 h 1158"/>
                <a:gd name="T10" fmla="*/ 805469 w 2065"/>
                <a:gd name="T11" fmla="*/ 1292044 h 1158"/>
                <a:gd name="T12" fmla="*/ 840598 w 2065"/>
                <a:gd name="T13" fmla="*/ 1408120 h 1158"/>
                <a:gd name="T14" fmla="*/ 858163 w 2065"/>
                <a:gd name="T15" fmla="*/ 1561508 h 1158"/>
                <a:gd name="T16" fmla="*/ 928422 w 2065"/>
                <a:gd name="T17" fmla="*/ 1446813 h 1158"/>
                <a:gd name="T18" fmla="*/ 981116 w 2065"/>
                <a:gd name="T19" fmla="*/ 1330736 h 1158"/>
                <a:gd name="T20" fmla="*/ 1086505 w 2065"/>
                <a:gd name="T21" fmla="*/ 1214659 h 1158"/>
                <a:gd name="T22" fmla="*/ 1523114 w 2065"/>
                <a:gd name="T23" fmla="*/ 1234006 h 1158"/>
                <a:gd name="T24" fmla="*/ 1558244 w 2065"/>
                <a:gd name="T25" fmla="*/ 1292044 h 1158"/>
                <a:gd name="T26" fmla="*/ 1681197 w 2065"/>
                <a:gd name="T27" fmla="*/ 1484123 h 1158"/>
                <a:gd name="T28" fmla="*/ 1716326 w 2065"/>
                <a:gd name="T29" fmla="*/ 1600200 h 1158"/>
                <a:gd name="T30" fmla="*/ 1960978 w 2065"/>
                <a:gd name="T31" fmla="*/ 1427467 h 1158"/>
                <a:gd name="T32" fmla="*/ 2083931 w 2065"/>
                <a:gd name="T33" fmla="*/ 1388774 h 1158"/>
                <a:gd name="T34" fmla="*/ 2539360 w 2065"/>
                <a:gd name="T35" fmla="*/ 1446813 h 1158"/>
                <a:gd name="T36" fmla="*/ 2590800 w 2065"/>
                <a:gd name="T37" fmla="*/ 1522816 h 1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65"/>
                <a:gd name="T58" fmla="*/ 0 h 1158"/>
                <a:gd name="T59" fmla="*/ 2065 w 2065"/>
                <a:gd name="T60" fmla="*/ 1158 h 1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65" h="1158">
                  <a:moveTo>
                    <a:pt x="0" y="0"/>
                  </a:moveTo>
                  <a:cubicBezTo>
                    <a:pt x="102" y="17"/>
                    <a:pt x="197" y="42"/>
                    <a:pt x="266" y="126"/>
                  </a:cubicBezTo>
                  <a:cubicBezTo>
                    <a:pt x="291" y="157"/>
                    <a:pt x="311" y="191"/>
                    <a:pt x="335" y="223"/>
                  </a:cubicBezTo>
                  <a:cubicBezTo>
                    <a:pt x="389" y="384"/>
                    <a:pt x="525" y="495"/>
                    <a:pt x="559" y="656"/>
                  </a:cubicBezTo>
                  <a:cubicBezTo>
                    <a:pt x="599" y="846"/>
                    <a:pt x="567" y="737"/>
                    <a:pt x="614" y="879"/>
                  </a:cubicBezTo>
                  <a:cubicBezTo>
                    <a:pt x="621" y="899"/>
                    <a:pt x="634" y="916"/>
                    <a:pt x="642" y="935"/>
                  </a:cubicBezTo>
                  <a:cubicBezTo>
                    <a:pt x="653" y="962"/>
                    <a:pt x="670" y="1019"/>
                    <a:pt x="670" y="1019"/>
                  </a:cubicBezTo>
                  <a:cubicBezTo>
                    <a:pt x="675" y="1056"/>
                    <a:pt x="649" y="1116"/>
                    <a:pt x="684" y="1130"/>
                  </a:cubicBezTo>
                  <a:cubicBezTo>
                    <a:pt x="715" y="1142"/>
                    <a:pt x="740" y="1047"/>
                    <a:pt x="740" y="1047"/>
                  </a:cubicBezTo>
                  <a:cubicBezTo>
                    <a:pt x="753" y="1008"/>
                    <a:pt x="753" y="996"/>
                    <a:pt x="782" y="963"/>
                  </a:cubicBezTo>
                  <a:cubicBezTo>
                    <a:pt x="808" y="933"/>
                    <a:pt x="866" y="879"/>
                    <a:pt x="866" y="879"/>
                  </a:cubicBezTo>
                  <a:cubicBezTo>
                    <a:pt x="982" y="884"/>
                    <a:pt x="1099" y="876"/>
                    <a:pt x="1214" y="893"/>
                  </a:cubicBezTo>
                  <a:cubicBezTo>
                    <a:pt x="1231" y="895"/>
                    <a:pt x="1231" y="922"/>
                    <a:pt x="1242" y="935"/>
                  </a:cubicBezTo>
                  <a:cubicBezTo>
                    <a:pt x="1282" y="983"/>
                    <a:pt x="1316" y="1014"/>
                    <a:pt x="1340" y="1074"/>
                  </a:cubicBezTo>
                  <a:cubicBezTo>
                    <a:pt x="1351" y="1101"/>
                    <a:pt x="1368" y="1158"/>
                    <a:pt x="1368" y="1158"/>
                  </a:cubicBezTo>
                  <a:cubicBezTo>
                    <a:pt x="1479" y="1136"/>
                    <a:pt x="1476" y="1119"/>
                    <a:pt x="1563" y="1033"/>
                  </a:cubicBezTo>
                  <a:cubicBezTo>
                    <a:pt x="1570" y="1026"/>
                    <a:pt x="1660" y="1005"/>
                    <a:pt x="1661" y="1005"/>
                  </a:cubicBezTo>
                  <a:cubicBezTo>
                    <a:pt x="1782" y="1020"/>
                    <a:pt x="1904" y="1027"/>
                    <a:pt x="2024" y="1047"/>
                  </a:cubicBezTo>
                  <a:cubicBezTo>
                    <a:pt x="2055" y="1094"/>
                    <a:pt x="2039" y="1076"/>
                    <a:pt x="2065" y="1102"/>
                  </a:cubicBezTo>
                </a:path>
              </a:pathLst>
            </a:custGeom>
            <a:noFill/>
            <a:ln w="9525" cap="rnd">
              <a:solidFill>
                <a:srgbClr val="FF0000"/>
              </a:solidFill>
              <a:prstDash val="sysDot"/>
              <a:round/>
            </a:ln>
          </p:spPr>
          <p:txBody>
            <a:bodyPr wrap="none" anchor="ctr"/>
            <a:lstStyle/>
            <a:p>
              <a:endParaRPr lang="zh-CN" altLang="en-US"/>
            </a:p>
          </p:txBody>
        </p:sp>
        <p:sp>
          <p:nvSpPr>
            <p:cNvPr id="54" name="Line 7"/>
            <p:cNvSpPr>
              <a:spLocks noChangeShapeType="1"/>
            </p:cNvSpPr>
            <p:nvPr/>
          </p:nvSpPr>
          <p:spPr bwMode="auto">
            <a:xfrm flipH="1" flipV="1">
              <a:off x="2124075" y="3789363"/>
              <a:ext cx="9525" cy="1468437"/>
            </a:xfrm>
            <a:prstGeom prst="line">
              <a:avLst/>
            </a:prstGeom>
            <a:noFill/>
            <a:ln w="38100">
              <a:solidFill>
                <a:srgbClr val="FF0000"/>
              </a:solidFill>
              <a:round/>
            </a:ln>
          </p:spPr>
          <p:txBody>
            <a:bodyPr wrap="none" anchor="ctr"/>
            <a:lstStyle/>
            <a:p>
              <a:endParaRPr lang="zh-CN" altLang="en-US"/>
            </a:p>
          </p:txBody>
        </p:sp>
        <p:sp>
          <p:nvSpPr>
            <p:cNvPr id="55" name="Line 8"/>
            <p:cNvSpPr>
              <a:spLocks noChangeShapeType="1"/>
            </p:cNvSpPr>
            <p:nvPr/>
          </p:nvSpPr>
          <p:spPr bwMode="auto">
            <a:xfrm flipV="1">
              <a:off x="2362200" y="3810000"/>
              <a:ext cx="0" cy="1447800"/>
            </a:xfrm>
            <a:prstGeom prst="line">
              <a:avLst/>
            </a:prstGeom>
            <a:noFill/>
            <a:ln w="38100">
              <a:solidFill>
                <a:srgbClr val="FF0000"/>
              </a:solidFill>
              <a:round/>
            </a:ln>
          </p:spPr>
          <p:txBody>
            <a:bodyPr wrap="none" anchor="ctr"/>
            <a:lstStyle/>
            <a:p>
              <a:endParaRPr lang="zh-CN" altLang="en-US"/>
            </a:p>
          </p:txBody>
        </p:sp>
        <p:sp>
          <p:nvSpPr>
            <p:cNvPr id="56" name="Line 9"/>
            <p:cNvSpPr>
              <a:spLocks noChangeShapeType="1"/>
            </p:cNvSpPr>
            <p:nvPr/>
          </p:nvSpPr>
          <p:spPr bwMode="auto">
            <a:xfrm flipV="1">
              <a:off x="2590800" y="3962400"/>
              <a:ext cx="0" cy="1295400"/>
            </a:xfrm>
            <a:prstGeom prst="line">
              <a:avLst/>
            </a:prstGeom>
            <a:noFill/>
            <a:ln w="38100">
              <a:solidFill>
                <a:srgbClr val="FF0000"/>
              </a:solidFill>
              <a:round/>
            </a:ln>
          </p:spPr>
          <p:txBody>
            <a:bodyPr wrap="none" anchor="ctr"/>
            <a:lstStyle/>
            <a:p>
              <a:endParaRPr lang="zh-CN" altLang="en-US"/>
            </a:p>
          </p:txBody>
        </p:sp>
        <p:sp>
          <p:nvSpPr>
            <p:cNvPr id="57" name="Line 10"/>
            <p:cNvSpPr>
              <a:spLocks noChangeShapeType="1"/>
            </p:cNvSpPr>
            <p:nvPr/>
          </p:nvSpPr>
          <p:spPr bwMode="auto">
            <a:xfrm flipV="1">
              <a:off x="2819400" y="4437063"/>
              <a:ext cx="23813" cy="820737"/>
            </a:xfrm>
            <a:prstGeom prst="line">
              <a:avLst/>
            </a:prstGeom>
            <a:noFill/>
            <a:ln w="38100">
              <a:solidFill>
                <a:srgbClr val="FF0000"/>
              </a:solidFill>
              <a:round/>
            </a:ln>
          </p:spPr>
          <p:txBody>
            <a:bodyPr wrap="none" anchor="ctr"/>
            <a:lstStyle/>
            <a:p>
              <a:endParaRPr lang="zh-CN" altLang="en-US"/>
            </a:p>
          </p:txBody>
        </p:sp>
        <p:sp>
          <p:nvSpPr>
            <p:cNvPr id="58" name="Line 11"/>
            <p:cNvSpPr>
              <a:spLocks noChangeShapeType="1"/>
            </p:cNvSpPr>
            <p:nvPr/>
          </p:nvSpPr>
          <p:spPr bwMode="auto">
            <a:xfrm flipV="1">
              <a:off x="3429000" y="4953000"/>
              <a:ext cx="0" cy="304800"/>
            </a:xfrm>
            <a:prstGeom prst="line">
              <a:avLst/>
            </a:prstGeom>
            <a:noFill/>
            <a:ln w="38100">
              <a:solidFill>
                <a:srgbClr val="FF0000"/>
              </a:solidFill>
              <a:round/>
            </a:ln>
          </p:spPr>
          <p:txBody>
            <a:bodyPr wrap="none" anchor="ctr"/>
            <a:lstStyle/>
            <a:p>
              <a:endParaRPr lang="zh-CN" altLang="en-US"/>
            </a:p>
          </p:txBody>
        </p:sp>
        <p:sp>
          <p:nvSpPr>
            <p:cNvPr id="59" name="Line 12"/>
            <p:cNvSpPr>
              <a:spLocks noChangeShapeType="1"/>
            </p:cNvSpPr>
            <p:nvPr/>
          </p:nvSpPr>
          <p:spPr bwMode="auto">
            <a:xfrm flipV="1">
              <a:off x="3657600" y="4953000"/>
              <a:ext cx="0" cy="304800"/>
            </a:xfrm>
            <a:prstGeom prst="line">
              <a:avLst/>
            </a:prstGeom>
            <a:noFill/>
            <a:ln w="38100">
              <a:solidFill>
                <a:srgbClr val="FF0000"/>
              </a:solidFill>
              <a:round/>
            </a:ln>
          </p:spPr>
          <p:txBody>
            <a:bodyPr wrap="none" anchor="ctr"/>
            <a:lstStyle/>
            <a:p>
              <a:endParaRPr lang="zh-CN" altLang="en-US"/>
            </a:p>
          </p:txBody>
        </p:sp>
        <p:sp>
          <p:nvSpPr>
            <p:cNvPr id="60" name="Line 13"/>
            <p:cNvSpPr>
              <a:spLocks noChangeShapeType="1"/>
            </p:cNvSpPr>
            <p:nvPr/>
          </p:nvSpPr>
          <p:spPr bwMode="auto">
            <a:xfrm flipH="1" flipV="1">
              <a:off x="3810000" y="5029200"/>
              <a:ext cx="76200" cy="228600"/>
            </a:xfrm>
            <a:prstGeom prst="line">
              <a:avLst/>
            </a:prstGeom>
            <a:noFill/>
            <a:ln w="38100">
              <a:solidFill>
                <a:srgbClr val="FF0000"/>
              </a:solidFill>
              <a:round/>
            </a:ln>
          </p:spPr>
          <p:txBody>
            <a:bodyPr wrap="none" anchor="ctr"/>
            <a:lstStyle/>
            <a:p>
              <a:endParaRPr lang="zh-CN" altLang="en-US"/>
            </a:p>
          </p:txBody>
        </p:sp>
        <p:sp>
          <p:nvSpPr>
            <p:cNvPr id="61" name="Line 14"/>
            <p:cNvSpPr>
              <a:spLocks noChangeShapeType="1"/>
            </p:cNvSpPr>
            <p:nvPr/>
          </p:nvSpPr>
          <p:spPr bwMode="auto">
            <a:xfrm flipV="1">
              <a:off x="2971800" y="4724400"/>
              <a:ext cx="0" cy="533400"/>
            </a:xfrm>
            <a:prstGeom prst="line">
              <a:avLst/>
            </a:prstGeom>
            <a:noFill/>
            <a:ln w="38100">
              <a:solidFill>
                <a:srgbClr val="FF0000"/>
              </a:solidFill>
              <a:round/>
            </a:ln>
          </p:spPr>
          <p:txBody>
            <a:bodyPr wrap="none" anchor="ctr"/>
            <a:lstStyle/>
            <a:p>
              <a:endParaRPr lang="zh-CN" altLang="en-US"/>
            </a:p>
          </p:txBody>
        </p:sp>
        <p:sp>
          <p:nvSpPr>
            <p:cNvPr id="62" name="Line 15"/>
            <p:cNvSpPr>
              <a:spLocks noChangeShapeType="1"/>
            </p:cNvSpPr>
            <p:nvPr/>
          </p:nvSpPr>
          <p:spPr bwMode="auto">
            <a:xfrm>
              <a:off x="4495800" y="5105400"/>
              <a:ext cx="0" cy="152400"/>
            </a:xfrm>
            <a:prstGeom prst="line">
              <a:avLst/>
            </a:prstGeom>
            <a:noFill/>
            <a:ln w="38100">
              <a:solidFill>
                <a:srgbClr val="FF0000"/>
              </a:solidFill>
              <a:round/>
            </a:ln>
          </p:spPr>
          <p:txBody>
            <a:bodyPr wrap="none" anchor="ctr"/>
            <a:lstStyle/>
            <a:p>
              <a:endParaRPr lang="zh-CN" altLang="en-US"/>
            </a:p>
          </p:txBody>
        </p:sp>
        <p:sp>
          <p:nvSpPr>
            <p:cNvPr id="63" name="Line 16"/>
            <p:cNvSpPr>
              <a:spLocks noChangeShapeType="1"/>
            </p:cNvSpPr>
            <p:nvPr/>
          </p:nvSpPr>
          <p:spPr bwMode="auto">
            <a:xfrm>
              <a:off x="3200400" y="5105400"/>
              <a:ext cx="0" cy="152400"/>
            </a:xfrm>
            <a:prstGeom prst="line">
              <a:avLst/>
            </a:prstGeom>
            <a:noFill/>
            <a:ln w="9525">
              <a:solidFill>
                <a:srgbClr val="FF0000"/>
              </a:solidFill>
              <a:round/>
            </a:ln>
          </p:spPr>
          <p:txBody>
            <a:bodyPr wrap="none" anchor="ctr"/>
            <a:lstStyle/>
            <a:p>
              <a:endParaRPr lang="zh-CN" altLang="en-US"/>
            </a:p>
          </p:txBody>
        </p:sp>
        <p:sp>
          <p:nvSpPr>
            <p:cNvPr id="64" name="Line 17"/>
            <p:cNvSpPr>
              <a:spLocks noChangeShapeType="1"/>
            </p:cNvSpPr>
            <p:nvPr/>
          </p:nvSpPr>
          <p:spPr bwMode="auto">
            <a:xfrm>
              <a:off x="4267200" y="5105400"/>
              <a:ext cx="0" cy="152400"/>
            </a:xfrm>
            <a:prstGeom prst="line">
              <a:avLst/>
            </a:prstGeom>
            <a:noFill/>
            <a:ln w="9525">
              <a:solidFill>
                <a:srgbClr val="FF0000"/>
              </a:solidFill>
              <a:round/>
            </a:ln>
          </p:spPr>
          <p:txBody>
            <a:bodyPr wrap="none" anchor="ctr"/>
            <a:lstStyle/>
            <a:p>
              <a:endParaRPr lang="zh-CN" altLang="en-US"/>
            </a:p>
          </p:txBody>
        </p:sp>
        <p:sp>
          <p:nvSpPr>
            <p:cNvPr id="65" name="Line 18"/>
            <p:cNvSpPr>
              <a:spLocks noChangeShapeType="1"/>
            </p:cNvSpPr>
            <p:nvPr/>
          </p:nvSpPr>
          <p:spPr bwMode="auto">
            <a:xfrm>
              <a:off x="2362200" y="5257800"/>
              <a:ext cx="0" cy="457200"/>
            </a:xfrm>
            <a:prstGeom prst="line">
              <a:avLst/>
            </a:prstGeom>
            <a:noFill/>
            <a:ln w="9525">
              <a:solidFill>
                <a:schemeClr val="hlink"/>
              </a:solidFill>
              <a:round/>
            </a:ln>
          </p:spPr>
          <p:txBody>
            <a:bodyPr wrap="none" anchor="ctr"/>
            <a:lstStyle/>
            <a:p>
              <a:endParaRPr lang="zh-CN" altLang="en-US"/>
            </a:p>
          </p:txBody>
        </p:sp>
        <p:sp>
          <p:nvSpPr>
            <p:cNvPr id="66" name="Line 19"/>
            <p:cNvSpPr>
              <a:spLocks noChangeShapeType="1"/>
            </p:cNvSpPr>
            <p:nvPr/>
          </p:nvSpPr>
          <p:spPr bwMode="auto">
            <a:xfrm flipH="1">
              <a:off x="2133600" y="5257800"/>
              <a:ext cx="0" cy="457200"/>
            </a:xfrm>
            <a:prstGeom prst="line">
              <a:avLst/>
            </a:prstGeom>
            <a:noFill/>
            <a:ln w="9525">
              <a:solidFill>
                <a:schemeClr val="hlink"/>
              </a:solidFill>
              <a:round/>
            </a:ln>
          </p:spPr>
          <p:txBody>
            <a:bodyPr wrap="none" anchor="ctr"/>
            <a:lstStyle/>
            <a:p>
              <a:endParaRPr lang="zh-CN" altLang="en-US"/>
            </a:p>
          </p:txBody>
        </p:sp>
        <p:sp>
          <p:nvSpPr>
            <p:cNvPr id="67" name="Line 20"/>
            <p:cNvSpPr>
              <a:spLocks noChangeShapeType="1"/>
            </p:cNvSpPr>
            <p:nvPr/>
          </p:nvSpPr>
          <p:spPr bwMode="auto">
            <a:xfrm>
              <a:off x="1600200" y="5562600"/>
              <a:ext cx="533400" cy="0"/>
            </a:xfrm>
            <a:prstGeom prst="line">
              <a:avLst/>
            </a:prstGeom>
            <a:noFill/>
            <a:ln w="9525">
              <a:solidFill>
                <a:srgbClr val="FF0000"/>
              </a:solidFill>
              <a:round/>
              <a:tailEnd type="triangle" w="med" len="med"/>
            </a:ln>
          </p:spPr>
          <p:txBody>
            <a:bodyPr wrap="none" anchor="ctr"/>
            <a:lstStyle/>
            <a:p>
              <a:endParaRPr lang="zh-CN" altLang="en-US"/>
            </a:p>
          </p:txBody>
        </p:sp>
        <p:sp>
          <p:nvSpPr>
            <p:cNvPr id="68" name="Line 21"/>
            <p:cNvSpPr>
              <a:spLocks noChangeShapeType="1"/>
            </p:cNvSpPr>
            <p:nvPr/>
          </p:nvSpPr>
          <p:spPr bwMode="auto">
            <a:xfrm flipH="1">
              <a:off x="2438400" y="5562600"/>
              <a:ext cx="457200" cy="0"/>
            </a:xfrm>
            <a:prstGeom prst="line">
              <a:avLst/>
            </a:prstGeom>
            <a:noFill/>
            <a:ln w="9525">
              <a:solidFill>
                <a:srgbClr val="FF0000"/>
              </a:solidFill>
              <a:round/>
              <a:tailEnd type="triangle" w="med" len="med"/>
            </a:ln>
          </p:spPr>
          <p:txBody>
            <a:bodyPr wrap="none" anchor="ctr"/>
            <a:lstStyle/>
            <a:p>
              <a:endParaRPr lang="zh-CN" altLang="en-US"/>
            </a:p>
          </p:txBody>
        </p:sp>
        <p:sp>
          <p:nvSpPr>
            <p:cNvPr id="69" name="Text Box 22"/>
            <p:cNvSpPr txBox="1">
              <a:spLocks noChangeArrowheads="1"/>
            </p:cNvSpPr>
            <p:nvPr/>
          </p:nvSpPr>
          <p:spPr bwMode="auto">
            <a:xfrm>
              <a:off x="1905000" y="5791200"/>
              <a:ext cx="914400" cy="457200"/>
            </a:xfrm>
            <a:prstGeom prst="rect">
              <a:avLst/>
            </a:prstGeom>
            <a:noFill/>
            <a:ln w="9525">
              <a:noFill/>
              <a:miter lim="800000"/>
            </a:ln>
          </p:spPr>
          <p:txBody>
            <a:bodyPr>
              <a:spAutoFit/>
            </a:bodyPr>
            <a:lstStyle/>
            <a:p>
              <a:pPr>
                <a:spcBef>
                  <a:spcPct val="50000"/>
                </a:spcBef>
                <a:buClr>
                  <a:schemeClr val="tx2"/>
                </a:buClr>
                <a:buFont typeface="Wingdings" panose="05000000000000000000" pitchFamily="2" charset="2"/>
                <a:buNone/>
              </a:pPr>
              <a:endParaRPr kumimoji="1" lang="zh-CN" altLang="zh-CN"/>
            </a:p>
          </p:txBody>
        </p:sp>
        <p:graphicFrame>
          <p:nvGraphicFramePr>
            <p:cNvPr id="70" name="Object 2"/>
            <p:cNvGraphicFramePr>
              <a:graphicFrameLocks noChangeAspect="1"/>
            </p:cNvGraphicFramePr>
            <p:nvPr/>
          </p:nvGraphicFramePr>
          <p:xfrm>
            <a:off x="2111996" y="5734348"/>
            <a:ext cx="327025" cy="303213"/>
          </p:xfrm>
          <a:graphic>
            <a:graphicData uri="http://schemas.openxmlformats.org/presentationml/2006/ole">
              <mc:AlternateContent xmlns:mc="http://schemas.openxmlformats.org/markup-compatibility/2006">
                <mc:Choice xmlns:v="urn:schemas-microsoft-com:vml" Requires="v">
                  <p:oleObj spid="_x0000_s8194" name="公式" r:id="rId3" imgW="3657600" imgH="3352800" progId="Equation.3">
                    <p:embed/>
                  </p:oleObj>
                </mc:Choice>
                <mc:Fallback>
                  <p:oleObj name="公式" r:id="rId3" imgW="3657600" imgH="3352800" progId="Equation.3">
                    <p:embed/>
                    <p:pic>
                      <p:nvPicPr>
                        <p:cNvPr id="0" name="Object 2"/>
                        <p:cNvPicPr>
                          <a:picLocks noChangeAspect="1"/>
                        </p:cNvPicPr>
                        <p:nvPr/>
                      </p:nvPicPr>
                      <p:blipFill>
                        <a:blip r:embed="rId4"/>
                        <a:stretch>
                          <a:fillRect/>
                        </a:stretch>
                      </p:blipFill>
                      <p:spPr>
                        <a:xfrm>
                          <a:off x="2111996" y="5734348"/>
                          <a:ext cx="327025" cy="303213"/>
                        </a:xfrm>
                        <a:prstGeom prst="rect">
                          <a:avLst/>
                        </a:prstGeom>
                        <a:noFill/>
                        <a:ln w="9525">
                          <a:noFill/>
                        </a:ln>
                      </p:spPr>
                    </p:pic>
                  </p:oleObj>
                </mc:Fallback>
              </mc:AlternateContent>
            </a:graphicData>
          </a:graphic>
        </p:graphicFrame>
        <p:graphicFrame>
          <p:nvGraphicFramePr>
            <p:cNvPr id="71" name="Object 3"/>
            <p:cNvGraphicFramePr>
              <a:graphicFrameLocks noChangeAspect="1"/>
            </p:cNvGraphicFramePr>
            <p:nvPr/>
          </p:nvGraphicFramePr>
          <p:xfrm>
            <a:off x="4147171" y="5497811"/>
            <a:ext cx="620713" cy="317500"/>
          </p:xfrm>
          <a:graphic>
            <a:graphicData uri="http://schemas.openxmlformats.org/presentationml/2006/ole">
              <mc:AlternateContent xmlns:mc="http://schemas.openxmlformats.org/markup-compatibility/2006">
                <mc:Choice xmlns:v="urn:schemas-microsoft-com:vml" Requires="v">
                  <p:oleObj spid="_x0000_s8195" name="公式" r:id="rId5" imgW="5791200" imgH="3352800" progId="Equation.3">
                    <p:embed/>
                  </p:oleObj>
                </mc:Choice>
                <mc:Fallback>
                  <p:oleObj name="公式" r:id="rId5" imgW="5791200" imgH="3352800" progId="Equation.3">
                    <p:embed/>
                    <p:pic>
                      <p:nvPicPr>
                        <p:cNvPr id="0" name="Object 3"/>
                        <p:cNvPicPr>
                          <a:picLocks noChangeAspect="1"/>
                        </p:cNvPicPr>
                        <p:nvPr/>
                      </p:nvPicPr>
                      <p:blipFill>
                        <a:blip r:embed="rId6"/>
                        <a:stretch>
                          <a:fillRect/>
                        </a:stretch>
                      </p:blipFill>
                      <p:spPr>
                        <a:xfrm>
                          <a:off x="4147171" y="5497811"/>
                          <a:ext cx="620713" cy="317500"/>
                        </a:xfrm>
                        <a:prstGeom prst="rect">
                          <a:avLst/>
                        </a:prstGeom>
                        <a:noFill/>
                        <a:ln w="9525">
                          <a:noFill/>
                        </a:ln>
                      </p:spPr>
                    </p:pic>
                  </p:oleObj>
                </mc:Fallback>
              </mc:AlternateContent>
            </a:graphicData>
          </a:graphic>
        </p:graphicFrame>
        <p:sp>
          <p:nvSpPr>
            <p:cNvPr id="72" name="Text Box 45"/>
            <p:cNvSpPr txBox="1">
              <a:spLocks noChangeArrowheads="1"/>
            </p:cNvSpPr>
            <p:nvPr/>
          </p:nvSpPr>
          <p:spPr bwMode="auto">
            <a:xfrm>
              <a:off x="1524000" y="3352800"/>
              <a:ext cx="838200" cy="645160"/>
            </a:xfrm>
            <a:prstGeom prst="rect">
              <a:avLst/>
            </a:prstGeom>
            <a:noFill/>
            <a:ln w="9525">
              <a:noFill/>
              <a:miter lim="800000"/>
            </a:ln>
          </p:spPr>
          <p:txBody>
            <a:bodyPr>
              <a:spAutoFit/>
            </a:bodyPr>
            <a:lstStyle/>
            <a:p>
              <a:pPr>
                <a:spcBef>
                  <a:spcPct val="50000"/>
                </a:spcBef>
                <a:buClr>
                  <a:schemeClr val="tx2"/>
                </a:buClr>
                <a:buFont typeface="Wingdings" panose="05000000000000000000" pitchFamily="2" charset="2"/>
                <a:buNone/>
              </a:pPr>
              <a:r>
                <a:rPr lang="en-US" altLang="zh-CN" i="1" dirty="0" err="1"/>
                <a:t>C</a:t>
              </a:r>
              <a:r>
                <a:rPr lang="en-US" altLang="zh-CN" sz="2000" i="1" dirty="0" err="1"/>
                <a:t>n</a:t>
              </a:r>
              <a:r>
                <a:rPr lang="zh-CN" altLang="en-US" sz="1200" i="1" dirty="0" err="1"/>
                <a:t>（幅度）</a:t>
              </a:r>
              <a:endParaRPr lang="zh-CN" altLang="en-US" sz="1200" i="1" dirty="0" err="1"/>
            </a:p>
          </p:txBody>
        </p:sp>
      </p:grpSp>
      <p:grpSp>
        <p:nvGrpSpPr>
          <p:cNvPr id="73" name="组合 26"/>
          <p:cNvGrpSpPr/>
          <p:nvPr/>
        </p:nvGrpSpPr>
        <p:grpSpPr bwMode="auto">
          <a:xfrm>
            <a:off x="4877767" y="3402349"/>
            <a:ext cx="3194671" cy="2793365"/>
            <a:chOff x="5270500" y="2997835"/>
            <a:chExt cx="3194671" cy="2793365"/>
          </a:xfrm>
        </p:grpSpPr>
        <p:sp>
          <p:nvSpPr>
            <p:cNvPr id="74" name="Line 25"/>
            <p:cNvSpPr>
              <a:spLocks noChangeShapeType="1"/>
            </p:cNvSpPr>
            <p:nvPr/>
          </p:nvSpPr>
          <p:spPr bwMode="auto">
            <a:xfrm>
              <a:off x="5715000" y="5257800"/>
              <a:ext cx="2667000" cy="0"/>
            </a:xfrm>
            <a:prstGeom prst="line">
              <a:avLst/>
            </a:prstGeom>
            <a:noFill/>
            <a:ln w="38100">
              <a:solidFill>
                <a:srgbClr val="FF0000"/>
              </a:solidFill>
              <a:round/>
              <a:tailEnd type="triangle" w="med" len="med"/>
            </a:ln>
          </p:spPr>
          <p:txBody>
            <a:bodyPr wrap="none" anchor="ctr"/>
            <a:lstStyle/>
            <a:p>
              <a:endParaRPr lang="zh-CN" altLang="en-US"/>
            </a:p>
          </p:txBody>
        </p:sp>
        <p:sp>
          <p:nvSpPr>
            <p:cNvPr id="75" name="Line 26"/>
            <p:cNvSpPr>
              <a:spLocks noChangeShapeType="1"/>
            </p:cNvSpPr>
            <p:nvPr/>
          </p:nvSpPr>
          <p:spPr bwMode="auto">
            <a:xfrm flipV="1">
              <a:off x="5943600" y="3276600"/>
              <a:ext cx="0" cy="1981200"/>
            </a:xfrm>
            <a:prstGeom prst="line">
              <a:avLst/>
            </a:prstGeom>
            <a:noFill/>
            <a:ln w="38100">
              <a:solidFill>
                <a:schemeClr val="accent1"/>
              </a:solidFill>
              <a:round/>
              <a:tailEnd type="triangle" w="med" len="med"/>
            </a:ln>
          </p:spPr>
          <p:txBody>
            <a:bodyPr wrap="none" anchor="ctr"/>
            <a:lstStyle/>
            <a:p>
              <a:endParaRPr lang="zh-CN" altLang="en-US"/>
            </a:p>
          </p:txBody>
        </p:sp>
        <p:sp>
          <p:nvSpPr>
            <p:cNvPr id="76" name="Line 27"/>
            <p:cNvSpPr>
              <a:spLocks noChangeShapeType="1"/>
            </p:cNvSpPr>
            <p:nvPr/>
          </p:nvSpPr>
          <p:spPr bwMode="auto">
            <a:xfrm>
              <a:off x="5943600" y="4953000"/>
              <a:ext cx="0" cy="304800"/>
            </a:xfrm>
            <a:prstGeom prst="line">
              <a:avLst/>
            </a:prstGeom>
            <a:noFill/>
            <a:ln w="38100">
              <a:solidFill>
                <a:srgbClr val="FF0000"/>
              </a:solidFill>
              <a:round/>
            </a:ln>
          </p:spPr>
          <p:txBody>
            <a:bodyPr wrap="none" anchor="ctr"/>
            <a:lstStyle/>
            <a:p>
              <a:endParaRPr lang="zh-CN" altLang="en-US"/>
            </a:p>
          </p:txBody>
        </p:sp>
        <p:sp>
          <p:nvSpPr>
            <p:cNvPr id="77" name="Line 28"/>
            <p:cNvSpPr>
              <a:spLocks noChangeShapeType="1"/>
            </p:cNvSpPr>
            <p:nvPr/>
          </p:nvSpPr>
          <p:spPr bwMode="auto">
            <a:xfrm>
              <a:off x="6096000" y="4953000"/>
              <a:ext cx="0" cy="304800"/>
            </a:xfrm>
            <a:prstGeom prst="line">
              <a:avLst/>
            </a:prstGeom>
            <a:noFill/>
            <a:ln w="38100">
              <a:solidFill>
                <a:srgbClr val="FF0000"/>
              </a:solidFill>
              <a:round/>
            </a:ln>
          </p:spPr>
          <p:txBody>
            <a:bodyPr wrap="none" anchor="ctr"/>
            <a:lstStyle/>
            <a:p>
              <a:endParaRPr lang="zh-CN" altLang="en-US"/>
            </a:p>
          </p:txBody>
        </p:sp>
        <p:sp>
          <p:nvSpPr>
            <p:cNvPr id="78" name="Line 29"/>
            <p:cNvSpPr>
              <a:spLocks noChangeShapeType="1"/>
            </p:cNvSpPr>
            <p:nvPr/>
          </p:nvSpPr>
          <p:spPr bwMode="auto">
            <a:xfrm flipV="1">
              <a:off x="6324600" y="4419600"/>
              <a:ext cx="0" cy="838200"/>
            </a:xfrm>
            <a:prstGeom prst="line">
              <a:avLst/>
            </a:prstGeom>
            <a:noFill/>
            <a:ln w="38100">
              <a:solidFill>
                <a:srgbClr val="FF0000"/>
              </a:solidFill>
              <a:round/>
            </a:ln>
          </p:spPr>
          <p:txBody>
            <a:bodyPr wrap="none" anchor="ctr"/>
            <a:lstStyle/>
            <a:p>
              <a:endParaRPr lang="zh-CN" altLang="en-US"/>
            </a:p>
          </p:txBody>
        </p:sp>
        <p:sp>
          <p:nvSpPr>
            <p:cNvPr id="79" name="Line 30"/>
            <p:cNvSpPr>
              <a:spLocks noChangeShapeType="1"/>
            </p:cNvSpPr>
            <p:nvPr/>
          </p:nvSpPr>
          <p:spPr bwMode="auto">
            <a:xfrm flipV="1">
              <a:off x="6553200" y="4648200"/>
              <a:ext cx="0" cy="609600"/>
            </a:xfrm>
            <a:prstGeom prst="line">
              <a:avLst/>
            </a:prstGeom>
            <a:noFill/>
            <a:ln w="38100">
              <a:solidFill>
                <a:srgbClr val="FF0000"/>
              </a:solidFill>
              <a:round/>
            </a:ln>
          </p:spPr>
          <p:txBody>
            <a:bodyPr wrap="none" anchor="ctr"/>
            <a:lstStyle/>
            <a:p>
              <a:endParaRPr lang="zh-CN" altLang="en-US"/>
            </a:p>
          </p:txBody>
        </p:sp>
        <p:sp>
          <p:nvSpPr>
            <p:cNvPr id="80" name="Line 31"/>
            <p:cNvSpPr>
              <a:spLocks noChangeShapeType="1"/>
            </p:cNvSpPr>
            <p:nvPr/>
          </p:nvSpPr>
          <p:spPr bwMode="auto">
            <a:xfrm flipV="1">
              <a:off x="6934200" y="5181600"/>
              <a:ext cx="0" cy="76200"/>
            </a:xfrm>
            <a:prstGeom prst="line">
              <a:avLst/>
            </a:prstGeom>
            <a:noFill/>
            <a:ln w="38100">
              <a:solidFill>
                <a:srgbClr val="FF0000"/>
              </a:solidFill>
              <a:round/>
            </a:ln>
          </p:spPr>
          <p:txBody>
            <a:bodyPr wrap="none" anchor="ctr"/>
            <a:lstStyle/>
            <a:p>
              <a:endParaRPr lang="zh-CN" altLang="en-US"/>
            </a:p>
          </p:txBody>
        </p:sp>
        <p:sp>
          <p:nvSpPr>
            <p:cNvPr id="81" name="Line 32"/>
            <p:cNvSpPr>
              <a:spLocks noChangeShapeType="1"/>
            </p:cNvSpPr>
            <p:nvPr/>
          </p:nvSpPr>
          <p:spPr bwMode="auto">
            <a:xfrm flipV="1">
              <a:off x="7162800" y="4038600"/>
              <a:ext cx="0" cy="1219200"/>
            </a:xfrm>
            <a:prstGeom prst="line">
              <a:avLst/>
            </a:prstGeom>
            <a:noFill/>
            <a:ln w="38100">
              <a:solidFill>
                <a:srgbClr val="FF0000"/>
              </a:solidFill>
              <a:round/>
            </a:ln>
          </p:spPr>
          <p:txBody>
            <a:bodyPr wrap="none" anchor="ctr"/>
            <a:lstStyle/>
            <a:p>
              <a:endParaRPr lang="zh-CN" altLang="en-US"/>
            </a:p>
          </p:txBody>
        </p:sp>
        <p:sp>
          <p:nvSpPr>
            <p:cNvPr id="82" name="Line 33"/>
            <p:cNvSpPr>
              <a:spLocks noChangeShapeType="1"/>
            </p:cNvSpPr>
            <p:nvPr/>
          </p:nvSpPr>
          <p:spPr bwMode="auto">
            <a:xfrm flipV="1">
              <a:off x="7391400" y="4724400"/>
              <a:ext cx="0" cy="533400"/>
            </a:xfrm>
            <a:prstGeom prst="line">
              <a:avLst/>
            </a:prstGeom>
            <a:noFill/>
            <a:ln w="38100">
              <a:solidFill>
                <a:srgbClr val="FF0000"/>
              </a:solidFill>
              <a:round/>
            </a:ln>
          </p:spPr>
          <p:txBody>
            <a:bodyPr wrap="none" anchor="ctr"/>
            <a:lstStyle/>
            <a:p>
              <a:endParaRPr lang="zh-CN" altLang="en-US"/>
            </a:p>
          </p:txBody>
        </p:sp>
        <p:sp>
          <p:nvSpPr>
            <p:cNvPr id="83" name="Line 34"/>
            <p:cNvSpPr>
              <a:spLocks noChangeShapeType="1"/>
            </p:cNvSpPr>
            <p:nvPr/>
          </p:nvSpPr>
          <p:spPr bwMode="auto">
            <a:xfrm flipV="1">
              <a:off x="7620000" y="4953000"/>
              <a:ext cx="0" cy="304800"/>
            </a:xfrm>
            <a:prstGeom prst="line">
              <a:avLst/>
            </a:prstGeom>
            <a:noFill/>
            <a:ln w="38100">
              <a:solidFill>
                <a:srgbClr val="FF0000"/>
              </a:solidFill>
              <a:round/>
            </a:ln>
          </p:spPr>
          <p:txBody>
            <a:bodyPr wrap="none" anchor="ctr"/>
            <a:lstStyle/>
            <a:p>
              <a:endParaRPr lang="zh-CN" altLang="en-US"/>
            </a:p>
          </p:txBody>
        </p:sp>
        <p:graphicFrame>
          <p:nvGraphicFramePr>
            <p:cNvPr id="84" name="Object 4"/>
            <p:cNvGraphicFramePr>
              <a:graphicFrameLocks noChangeAspect="1"/>
            </p:cNvGraphicFramePr>
            <p:nvPr/>
          </p:nvGraphicFramePr>
          <p:xfrm>
            <a:off x="5270500" y="2997835"/>
            <a:ext cx="2120265" cy="452120"/>
          </p:xfrm>
          <a:graphic>
            <a:graphicData uri="http://schemas.openxmlformats.org/presentationml/2006/ole">
              <mc:AlternateContent xmlns:mc="http://schemas.openxmlformats.org/markup-compatibility/2006">
                <mc:Choice xmlns:v="urn:schemas-microsoft-com:vml" Requires="v">
                  <p:oleObj spid="_x0000_s8196" name="公式" r:id="rId7" imgW="711200" imgH="228600" progId="Equation.3">
                    <p:embed/>
                  </p:oleObj>
                </mc:Choice>
                <mc:Fallback>
                  <p:oleObj name="公式" r:id="rId7" imgW="711200" imgH="228600" progId="Equation.3">
                    <p:embed/>
                    <p:pic>
                      <p:nvPicPr>
                        <p:cNvPr id="0" name="Object 4"/>
                        <p:cNvPicPr>
                          <a:picLocks noChangeAspect="1"/>
                        </p:cNvPicPr>
                        <p:nvPr/>
                      </p:nvPicPr>
                      <p:blipFill>
                        <a:blip r:embed="rId8"/>
                        <a:stretch>
                          <a:fillRect/>
                        </a:stretch>
                      </p:blipFill>
                      <p:spPr>
                        <a:xfrm>
                          <a:off x="5270500" y="2997835"/>
                          <a:ext cx="2120265" cy="452120"/>
                        </a:xfrm>
                        <a:prstGeom prst="rect">
                          <a:avLst/>
                        </a:prstGeom>
                        <a:noFill/>
                        <a:ln w="9525">
                          <a:noFill/>
                        </a:ln>
                      </p:spPr>
                    </p:pic>
                  </p:oleObj>
                </mc:Fallback>
              </mc:AlternateContent>
            </a:graphicData>
          </a:graphic>
        </p:graphicFrame>
        <p:sp>
          <p:nvSpPr>
            <p:cNvPr id="85" name="Line 36"/>
            <p:cNvSpPr>
              <a:spLocks noChangeShapeType="1"/>
            </p:cNvSpPr>
            <p:nvPr/>
          </p:nvSpPr>
          <p:spPr bwMode="auto">
            <a:xfrm>
              <a:off x="6324600" y="5257800"/>
              <a:ext cx="0" cy="533400"/>
            </a:xfrm>
            <a:prstGeom prst="line">
              <a:avLst/>
            </a:prstGeom>
            <a:noFill/>
            <a:ln w="9525">
              <a:solidFill>
                <a:schemeClr val="bg2"/>
              </a:solidFill>
              <a:round/>
            </a:ln>
          </p:spPr>
          <p:txBody>
            <a:bodyPr wrap="none" anchor="ctr"/>
            <a:lstStyle/>
            <a:p>
              <a:endParaRPr lang="zh-CN" altLang="en-US"/>
            </a:p>
          </p:txBody>
        </p:sp>
        <p:sp>
          <p:nvSpPr>
            <p:cNvPr id="86" name="Line 37"/>
            <p:cNvSpPr>
              <a:spLocks noChangeShapeType="1"/>
            </p:cNvSpPr>
            <p:nvPr/>
          </p:nvSpPr>
          <p:spPr bwMode="auto">
            <a:xfrm>
              <a:off x="6553200" y="5257800"/>
              <a:ext cx="0" cy="457200"/>
            </a:xfrm>
            <a:prstGeom prst="line">
              <a:avLst/>
            </a:prstGeom>
            <a:noFill/>
            <a:ln w="9525">
              <a:solidFill>
                <a:schemeClr val="bg2"/>
              </a:solidFill>
              <a:round/>
            </a:ln>
          </p:spPr>
          <p:txBody>
            <a:bodyPr wrap="none" anchor="ctr"/>
            <a:lstStyle/>
            <a:p>
              <a:endParaRPr lang="zh-CN" altLang="en-US"/>
            </a:p>
          </p:txBody>
        </p:sp>
        <p:sp>
          <p:nvSpPr>
            <p:cNvPr id="87" name="Line 38"/>
            <p:cNvSpPr>
              <a:spLocks noChangeShapeType="1"/>
            </p:cNvSpPr>
            <p:nvPr/>
          </p:nvSpPr>
          <p:spPr bwMode="auto">
            <a:xfrm>
              <a:off x="5943600" y="5638800"/>
              <a:ext cx="381000" cy="0"/>
            </a:xfrm>
            <a:prstGeom prst="line">
              <a:avLst/>
            </a:prstGeom>
            <a:noFill/>
            <a:ln w="9525">
              <a:solidFill>
                <a:schemeClr val="bg2"/>
              </a:solidFill>
              <a:round/>
              <a:tailEnd type="triangle" w="med" len="med"/>
            </a:ln>
          </p:spPr>
          <p:txBody>
            <a:bodyPr wrap="none" anchor="ctr"/>
            <a:lstStyle/>
            <a:p>
              <a:endParaRPr lang="zh-CN" altLang="en-US"/>
            </a:p>
          </p:txBody>
        </p:sp>
        <p:sp>
          <p:nvSpPr>
            <p:cNvPr id="88" name="Line 39"/>
            <p:cNvSpPr>
              <a:spLocks noChangeShapeType="1"/>
            </p:cNvSpPr>
            <p:nvPr/>
          </p:nvSpPr>
          <p:spPr bwMode="auto">
            <a:xfrm flipH="1">
              <a:off x="6553200" y="5638800"/>
              <a:ext cx="457200" cy="0"/>
            </a:xfrm>
            <a:prstGeom prst="line">
              <a:avLst/>
            </a:prstGeom>
            <a:noFill/>
            <a:ln w="9525">
              <a:solidFill>
                <a:schemeClr val="bg2"/>
              </a:solidFill>
              <a:round/>
              <a:tailEnd type="triangle" w="med" len="med"/>
            </a:ln>
          </p:spPr>
          <p:txBody>
            <a:bodyPr wrap="none" anchor="ctr"/>
            <a:lstStyle/>
            <a:p>
              <a:endParaRPr lang="zh-CN" altLang="en-US"/>
            </a:p>
          </p:txBody>
        </p:sp>
        <p:graphicFrame>
          <p:nvGraphicFramePr>
            <p:cNvPr id="89" name="Object 5"/>
            <p:cNvGraphicFramePr>
              <a:graphicFrameLocks noChangeAspect="1"/>
            </p:cNvGraphicFramePr>
            <p:nvPr/>
          </p:nvGraphicFramePr>
          <p:xfrm>
            <a:off x="6292305" y="5328742"/>
            <a:ext cx="328612" cy="303213"/>
          </p:xfrm>
          <a:graphic>
            <a:graphicData uri="http://schemas.openxmlformats.org/presentationml/2006/ole">
              <mc:AlternateContent xmlns:mc="http://schemas.openxmlformats.org/markup-compatibility/2006">
                <mc:Choice xmlns:v="urn:schemas-microsoft-com:vml" Requires="v">
                  <p:oleObj spid="_x0000_s8197" name="公式" r:id="rId9" imgW="3657600" imgH="3352800" progId="Equation.3">
                    <p:embed/>
                  </p:oleObj>
                </mc:Choice>
                <mc:Fallback>
                  <p:oleObj name="公式" r:id="rId9" imgW="3657600" imgH="3352800" progId="Equation.3">
                    <p:embed/>
                    <p:pic>
                      <p:nvPicPr>
                        <p:cNvPr id="0" name="图片 8196"/>
                        <p:cNvPicPr>
                          <a:picLocks noChangeAspect="1"/>
                        </p:cNvPicPr>
                        <p:nvPr/>
                      </p:nvPicPr>
                      <p:blipFill>
                        <a:blip r:embed="rId10"/>
                        <a:stretch>
                          <a:fillRect/>
                        </a:stretch>
                      </p:blipFill>
                      <p:spPr>
                        <a:xfrm>
                          <a:off x="6292305" y="5328742"/>
                          <a:ext cx="328612" cy="303213"/>
                        </a:xfrm>
                        <a:prstGeom prst="rect">
                          <a:avLst/>
                        </a:prstGeom>
                        <a:noFill/>
                        <a:ln w="9525">
                          <a:noFill/>
                        </a:ln>
                      </p:spPr>
                    </p:pic>
                  </p:oleObj>
                </mc:Fallback>
              </mc:AlternateContent>
            </a:graphicData>
          </a:graphic>
        </p:graphicFrame>
        <p:graphicFrame>
          <p:nvGraphicFramePr>
            <p:cNvPr id="90" name="Object 6"/>
            <p:cNvGraphicFramePr>
              <a:graphicFrameLocks noChangeAspect="1"/>
            </p:cNvGraphicFramePr>
            <p:nvPr/>
          </p:nvGraphicFramePr>
          <p:xfrm>
            <a:off x="7914308" y="5459711"/>
            <a:ext cx="550863" cy="319088"/>
          </p:xfrm>
          <a:graphic>
            <a:graphicData uri="http://schemas.openxmlformats.org/presentationml/2006/ole">
              <mc:AlternateContent xmlns:mc="http://schemas.openxmlformats.org/markup-compatibility/2006">
                <mc:Choice xmlns:v="urn:schemas-microsoft-com:vml" Requires="v">
                  <p:oleObj spid="_x0000_s8198" name="公式" r:id="rId11" imgW="5791200" imgH="3352800" progId="Equation.3">
                    <p:embed/>
                  </p:oleObj>
                </mc:Choice>
                <mc:Fallback>
                  <p:oleObj name="公式" r:id="rId11" imgW="5791200" imgH="3352800" progId="Equation.3">
                    <p:embed/>
                    <p:pic>
                      <p:nvPicPr>
                        <p:cNvPr id="0" name="Object 6"/>
                        <p:cNvPicPr>
                          <a:picLocks noChangeAspect="1"/>
                        </p:cNvPicPr>
                        <p:nvPr/>
                      </p:nvPicPr>
                      <p:blipFill>
                        <a:blip r:embed="rId12"/>
                        <a:stretch>
                          <a:fillRect/>
                        </a:stretch>
                      </p:blipFill>
                      <p:spPr>
                        <a:xfrm>
                          <a:off x="7914308" y="5459711"/>
                          <a:ext cx="550863" cy="319088"/>
                        </a:xfrm>
                        <a:prstGeom prst="rect">
                          <a:avLst/>
                        </a:prstGeom>
                        <a:noFill/>
                        <a:ln w="9525">
                          <a:noFill/>
                        </a:ln>
                      </p:spPr>
                    </p:pic>
                  </p:oleObj>
                </mc:Fallback>
              </mc:AlternateContent>
            </a:graphicData>
          </a:graphic>
        </p:graphicFrame>
        <p:sp>
          <p:nvSpPr>
            <p:cNvPr id="91" name="Line 42"/>
            <p:cNvSpPr>
              <a:spLocks noChangeShapeType="1"/>
            </p:cNvSpPr>
            <p:nvPr/>
          </p:nvSpPr>
          <p:spPr bwMode="auto">
            <a:xfrm>
              <a:off x="6705600" y="5105400"/>
              <a:ext cx="0" cy="152400"/>
            </a:xfrm>
            <a:prstGeom prst="line">
              <a:avLst/>
            </a:prstGeom>
            <a:noFill/>
            <a:ln w="38100">
              <a:solidFill>
                <a:srgbClr val="FF0000"/>
              </a:solidFill>
              <a:rou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checkerboard(across)">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checkerboard(across)">
                                      <p:cBhvr>
                                        <p:cTn id="12" dur="500"/>
                                        <p:tgtEl>
                                          <p:spTgt spid="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uiExpand="1"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系统的量化噪声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683568" y="1340768"/>
            <a:ext cx="7848872" cy="1815882"/>
          </a:xfrm>
          <a:prstGeom prst="rect">
            <a:avLst/>
          </a:prstGeom>
          <a:noFill/>
        </p:spPr>
        <p:txBody>
          <a:bodyPr wrap="square" rtlCol="0">
            <a:spAutoFit/>
          </a:bodyPr>
          <a:lstStyle/>
          <a:p>
            <a:r>
              <a:rPr lang="zh-CN" altLang="en-US" sz="2800" dirty="0" smtClean="0"/>
              <a:t>先考虑量化噪声对系统性能的影响。</a:t>
            </a:r>
            <a:endParaRPr lang="en-US" altLang="zh-CN" sz="2800" dirty="0" smtClean="0"/>
          </a:p>
          <a:p>
            <a:r>
              <a:rPr lang="zh-CN" altLang="en-US" sz="2800" dirty="0" smtClean="0"/>
              <a:t>假设输入信号</a:t>
            </a:r>
            <a:r>
              <a:rPr lang="en-US" altLang="zh-CN" sz="2800" dirty="0" smtClean="0"/>
              <a:t>m(t)</a:t>
            </a:r>
            <a:r>
              <a:rPr lang="zh-CN" altLang="en-US" sz="2800" dirty="0" smtClean="0"/>
              <a:t>具有在</a:t>
            </a:r>
            <a:r>
              <a:rPr lang="en-US" altLang="zh-CN" sz="2800" dirty="0" smtClean="0"/>
              <a:t>[-a</a:t>
            </a:r>
            <a:r>
              <a:rPr lang="zh-CN" altLang="en-US" sz="2800" dirty="0" smtClean="0"/>
              <a:t>，</a:t>
            </a:r>
            <a:r>
              <a:rPr lang="en-US" altLang="zh-CN" sz="2800" dirty="0" smtClean="0"/>
              <a:t>a]</a:t>
            </a:r>
            <a:r>
              <a:rPr lang="zh-CN" altLang="en-US" sz="2800" dirty="0" smtClean="0"/>
              <a:t>区间上均匀分布的概率密度，共</a:t>
            </a:r>
            <a:r>
              <a:rPr lang="en-US" altLang="zh-CN" sz="2800" dirty="0" smtClean="0"/>
              <a:t>M</a:t>
            </a:r>
            <a:r>
              <a:rPr lang="zh-CN" altLang="en-US" sz="2800" dirty="0" smtClean="0"/>
              <a:t>个量化电平，编码位数为</a:t>
            </a:r>
            <a:r>
              <a:rPr lang="en-US" altLang="zh-CN" sz="2800" dirty="0" smtClean="0"/>
              <a:t>l</a:t>
            </a:r>
            <a:r>
              <a:rPr lang="zh-CN" altLang="en-US" sz="2800" dirty="0" smtClean="0"/>
              <a:t>，采样频率为</a:t>
            </a:r>
            <a:r>
              <a:rPr lang="en-US" altLang="zh-CN" sz="2800" dirty="0" err="1" smtClean="0"/>
              <a:t>fs</a:t>
            </a:r>
            <a:r>
              <a:rPr lang="zh-CN" altLang="en-US" sz="2800" dirty="0" smtClean="0"/>
              <a:t>，带宽为</a:t>
            </a:r>
            <a:r>
              <a:rPr lang="en-US" altLang="zh-CN" sz="2800" dirty="0" smtClean="0"/>
              <a:t>B</a:t>
            </a:r>
            <a:r>
              <a:rPr lang="zh-CN" altLang="en-US" sz="2800" dirty="0" smtClean="0"/>
              <a:t>。</a:t>
            </a:r>
            <a:endParaRPr lang="zh-CN" altLang="en-US" sz="2800" dirty="0"/>
          </a:p>
        </p:txBody>
      </p:sp>
      <p:sp>
        <p:nvSpPr>
          <p:cNvPr id="7" name="TextBox 6"/>
          <p:cNvSpPr txBox="1"/>
          <p:nvPr/>
        </p:nvSpPr>
        <p:spPr>
          <a:xfrm>
            <a:off x="755576" y="4336648"/>
            <a:ext cx="7632848" cy="954107"/>
          </a:xfrm>
          <a:prstGeom prst="rect">
            <a:avLst/>
          </a:prstGeom>
          <a:noFill/>
        </p:spPr>
        <p:txBody>
          <a:bodyPr wrap="square" rtlCol="0">
            <a:spAutoFit/>
          </a:bodyPr>
          <a:lstStyle/>
          <a:p>
            <a:r>
              <a:rPr lang="zh-CN" altLang="en-US" sz="2800" dirty="0" smtClean="0"/>
              <a:t>该式表明，</a:t>
            </a:r>
            <a:r>
              <a:rPr lang="en-US" altLang="zh-CN" sz="2800" dirty="0" smtClean="0"/>
              <a:t>PCM</a:t>
            </a:r>
            <a:r>
              <a:rPr lang="zh-CN" altLang="en-US" sz="2800" dirty="0" smtClean="0">
                <a:solidFill>
                  <a:srgbClr val="FF0000"/>
                </a:solidFill>
              </a:rPr>
              <a:t>系统输出端的量化信噪比与系统带宽</a:t>
            </a:r>
            <a:r>
              <a:rPr lang="en-US" altLang="zh-CN" sz="2800" dirty="0" smtClean="0">
                <a:solidFill>
                  <a:srgbClr val="FF0000"/>
                </a:solidFill>
              </a:rPr>
              <a:t>B</a:t>
            </a:r>
            <a:r>
              <a:rPr lang="zh-CN" altLang="en-US" sz="2800" dirty="0" smtClean="0">
                <a:solidFill>
                  <a:srgbClr val="FF0000"/>
                </a:solidFill>
              </a:rPr>
              <a:t>成指数关系</a:t>
            </a:r>
            <a:endParaRPr lang="zh-CN" altLang="en-US" sz="2800" dirty="0"/>
          </a:p>
        </p:txBody>
      </p:sp>
      <p:graphicFrame>
        <p:nvGraphicFramePr>
          <p:cNvPr id="863233" name="Object 1"/>
          <p:cNvGraphicFramePr>
            <a:graphicFrameLocks noChangeAspect="1"/>
          </p:cNvGraphicFramePr>
          <p:nvPr/>
        </p:nvGraphicFramePr>
        <p:xfrm>
          <a:off x="1187624" y="3140968"/>
          <a:ext cx="3641725" cy="1117600"/>
        </p:xfrm>
        <a:graphic>
          <a:graphicData uri="http://schemas.openxmlformats.org/presentationml/2006/ole">
            <mc:AlternateContent xmlns:mc="http://schemas.openxmlformats.org/markup-compatibility/2006">
              <mc:Choice xmlns:v="urn:schemas-microsoft-com:vml" Requires="v">
                <p:oleObj spid="_x0000_s44033" name="公式" r:id="rId1" imgW="34747200" imgH="10668000" progId="Equation.3">
                  <p:embed/>
                </p:oleObj>
              </mc:Choice>
              <mc:Fallback>
                <p:oleObj name="公式" r:id="rId1" imgW="34747200" imgH="10668000" progId="Equation.3">
                  <p:embed/>
                  <p:pic>
                    <p:nvPicPr>
                      <p:cNvPr id="0" name="图片 44032"/>
                      <p:cNvPicPr>
                        <a:picLocks noChangeAspect="1"/>
                      </p:cNvPicPr>
                      <p:nvPr/>
                    </p:nvPicPr>
                    <p:blipFill>
                      <a:blip r:embed="rId2"/>
                      <a:stretch>
                        <a:fillRect/>
                      </a:stretch>
                    </p:blipFill>
                    <p:spPr>
                      <a:xfrm>
                        <a:off x="1187624" y="3140968"/>
                        <a:ext cx="3641725" cy="1117600"/>
                      </a:xfrm>
                      <a:prstGeom prst="rect">
                        <a:avLst/>
                      </a:prstGeom>
                      <a:noFill/>
                      <a:ln w="9525">
                        <a:noFill/>
                      </a:ln>
                    </p:spPr>
                  </p:pic>
                </p:oleObj>
              </mc:Fallback>
            </mc:AlternateContent>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系统的加性噪声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TextBox 6"/>
          <p:cNvSpPr txBox="1"/>
          <p:nvPr/>
        </p:nvSpPr>
        <p:spPr>
          <a:xfrm>
            <a:off x="683568" y="1484784"/>
            <a:ext cx="7920880" cy="2677656"/>
          </a:xfrm>
          <a:prstGeom prst="rect">
            <a:avLst/>
          </a:prstGeom>
          <a:noFill/>
        </p:spPr>
        <p:txBody>
          <a:bodyPr wrap="square" rtlCol="0">
            <a:spAutoFit/>
          </a:bodyPr>
          <a:lstStyle/>
          <a:p>
            <a:r>
              <a:rPr lang="zh-CN" altLang="en-US" sz="2800" dirty="0" smtClean="0"/>
              <a:t>再考虑信道中加性噪声对系统性能的影响。</a:t>
            </a:r>
            <a:endParaRPr lang="en-US" altLang="zh-CN" sz="2800" dirty="0" smtClean="0"/>
          </a:p>
          <a:p>
            <a:r>
              <a:rPr lang="zh-CN" altLang="en-US" sz="2800" dirty="0" smtClean="0"/>
              <a:t>信道噪声对系统性能的影响表现在接收端的判决误码上，带来了误码噪声。</a:t>
            </a:r>
            <a:endParaRPr lang="en-US" altLang="zh-CN" sz="2800" dirty="0" smtClean="0"/>
          </a:p>
          <a:p>
            <a:r>
              <a:rPr lang="zh-CN" altLang="en-US" sz="2800" dirty="0" smtClean="0"/>
              <a:t>假设加性噪声为高斯白噪声，每一码字出现的误码可以认为是彼此独立的。设每个码元的误码率为</a:t>
            </a:r>
            <a:r>
              <a:rPr lang="en-US" altLang="zh-CN" sz="2800" dirty="0" err="1" smtClean="0"/>
              <a:t>P</a:t>
            </a:r>
            <a:r>
              <a:rPr lang="en-US" altLang="zh-CN" sz="2800" baseline="-25000" dirty="0" err="1" smtClean="0"/>
              <a:t>e</a:t>
            </a:r>
            <a:r>
              <a:rPr lang="zh-CN" altLang="en-US" sz="2800" dirty="0" smtClean="0"/>
              <a:t>，只考虑仅有</a:t>
            </a:r>
            <a:r>
              <a:rPr lang="en-US" altLang="zh-CN" sz="2800" dirty="0" smtClean="0"/>
              <a:t>1</a:t>
            </a:r>
            <a:r>
              <a:rPr lang="zh-CN" altLang="en-US" sz="2800" dirty="0" smtClean="0"/>
              <a:t>位误码的码字错误。</a:t>
            </a:r>
            <a:endParaRPr lang="zh-CN" altLang="en-US" sz="2800" dirty="0"/>
          </a:p>
        </p:txBody>
      </p:sp>
      <p:graphicFrame>
        <p:nvGraphicFramePr>
          <p:cNvPr id="862209" name="Object 1"/>
          <p:cNvGraphicFramePr>
            <a:graphicFrameLocks noChangeAspect="1"/>
          </p:cNvGraphicFramePr>
          <p:nvPr/>
        </p:nvGraphicFramePr>
        <p:xfrm>
          <a:off x="971600" y="4509120"/>
          <a:ext cx="6643688" cy="1117600"/>
        </p:xfrm>
        <a:graphic>
          <a:graphicData uri="http://schemas.openxmlformats.org/presentationml/2006/ole">
            <mc:AlternateContent xmlns:mc="http://schemas.openxmlformats.org/markup-compatibility/2006">
              <mc:Choice xmlns:v="urn:schemas-microsoft-com:vml" Requires="v">
                <p:oleObj spid="_x0000_s45057" name="公式" r:id="rId1" imgW="63398400" imgH="10668000" progId="Equation.3">
                  <p:embed/>
                </p:oleObj>
              </mc:Choice>
              <mc:Fallback>
                <p:oleObj name="公式" r:id="rId1" imgW="63398400" imgH="10668000" progId="Equation.3">
                  <p:embed/>
                  <p:pic>
                    <p:nvPicPr>
                      <p:cNvPr id="0" name="图片 45056"/>
                      <p:cNvPicPr>
                        <a:picLocks noChangeAspect="1"/>
                      </p:cNvPicPr>
                      <p:nvPr/>
                    </p:nvPicPr>
                    <p:blipFill>
                      <a:blip r:embed="rId2"/>
                      <a:stretch>
                        <a:fillRect/>
                      </a:stretch>
                    </p:blipFill>
                    <p:spPr>
                      <a:xfrm>
                        <a:off x="971600" y="4509120"/>
                        <a:ext cx="6643688" cy="11176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a:t>
            </a:r>
            <a:r>
              <a:rPr lang="en-US" altLang="zh-CN" dirty="0" smtClean="0"/>
              <a:t>PCM</a:t>
            </a:r>
            <a:r>
              <a:rPr lang="zh-CN" altLang="en-US" dirty="0" smtClean="0"/>
              <a:t>系统噪声的讨论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1043608" y="980728"/>
            <a:ext cx="7848872" cy="830997"/>
          </a:xfrm>
          <a:prstGeom prst="rect">
            <a:avLst/>
          </a:prstGeom>
          <a:noFill/>
        </p:spPr>
        <p:txBody>
          <a:bodyPr wrap="square" rtlCol="0">
            <a:spAutoFit/>
          </a:bodyPr>
          <a:lstStyle/>
          <a:p>
            <a:r>
              <a:rPr lang="zh-CN" altLang="en-US" dirty="0" smtClean="0"/>
              <a:t>同时考虑量化噪声和信道加性噪声时，</a:t>
            </a:r>
            <a:r>
              <a:rPr lang="en-US" altLang="zh-CN" dirty="0" smtClean="0"/>
              <a:t>PCM</a:t>
            </a:r>
            <a:r>
              <a:rPr lang="zh-CN" altLang="en-US" dirty="0" smtClean="0"/>
              <a:t>系统输出端的总信噪功率比为</a:t>
            </a:r>
            <a:endParaRPr lang="zh-CN" altLang="en-US" dirty="0"/>
          </a:p>
        </p:txBody>
      </p:sp>
      <p:sp>
        <p:nvSpPr>
          <p:cNvPr id="7" name="TextBox 6"/>
          <p:cNvSpPr txBox="1"/>
          <p:nvPr/>
        </p:nvSpPr>
        <p:spPr>
          <a:xfrm>
            <a:off x="1043608" y="2708920"/>
            <a:ext cx="7848872" cy="1569660"/>
          </a:xfrm>
          <a:prstGeom prst="rect">
            <a:avLst/>
          </a:prstGeom>
          <a:noFill/>
        </p:spPr>
        <p:txBody>
          <a:bodyPr wrap="square" rtlCol="0">
            <a:spAutoFit/>
          </a:bodyPr>
          <a:lstStyle/>
          <a:p>
            <a:r>
              <a:rPr lang="zh-CN" altLang="en-US" dirty="0" smtClean="0"/>
              <a:t>              时，误码噪声起主要作用，总信噪比与误码率成反比；</a:t>
            </a:r>
            <a:endParaRPr lang="en-US" altLang="zh-CN" dirty="0" smtClean="0"/>
          </a:p>
          <a:p>
            <a:r>
              <a:rPr lang="zh-CN" altLang="en-US" dirty="0" smtClean="0"/>
              <a:t>               时，可以忽略误码的影响，只考虑量化噪声就可以了，此时</a:t>
            </a:r>
            <a:endParaRPr lang="zh-CN" altLang="en-US" dirty="0"/>
          </a:p>
        </p:txBody>
      </p:sp>
      <p:sp>
        <p:nvSpPr>
          <p:cNvPr id="11" name="TextBox 10"/>
          <p:cNvSpPr txBox="1"/>
          <p:nvPr/>
        </p:nvSpPr>
        <p:spPr>
          <a:xfrm>
            <a:off x="971600" y="5085184"/>
            <a:ext cx="7704856" cy="830997"/>
          </a:xfrm>
          <a:prstGeom prst="rect">
            <a:avLst/>
          </a:prstGeom>
          <a:noFill/>
        </p:spPr>
        <p:txBody>
          <a:bodyPr wrap="square" rtlCol="0">
            <a:spAutoFit/>
          </a:bodyPr>
          <a:lstStyle/>
          <a:p>
            <a:r>
              <a:rPr lang="zh-CN" altLang="en-US" dirty="0" smtClean="0"/>
              <a:t>一般说来，基带传输的</a:t>
            </a:r>
            <a:r>
              <a:rPr lang="en-US" altLang="zh-CN" dirty="0" smtClean="0"/>
              <a:t>PCM</a:t>
            </a:r>
            <a:r>
              <a:rPr lang="zh-CN" altLang="en-US" dirty="0" smtClean="0"/>
              <a:t>系统中，误码率容易降到</a:t>
            </a:r>
            <a:r>
              <a:rPr lang="en-US" altLang="zh-CN" dirty="0" smtClean="0"/>
              <a:t>10</a:t>
            </a:r>
            <a:r>
              <a:rPr lang="en-US" altLang="zh-CN" baseline="30000" dirty="0" smtClean="0"/>
              <a:t>-6</a:t>
            </a:r>
            <a:r>
              <a:rPr lang="zh-CN" altLang="en-US" dirty="0" smtClean="0"/>
              <a:t>以下，所以可以采用上式估计</a:t>
            </a:r>
            <a:r>
              <a:rPr lang="en-US" altLang="zh-CN" dirty="0" smtClean="0"/>
              <a:t>PCM</a:t>
            </a:r>
            <a:r>
              <a:rPr lang="zh-CN" altLang="en-US" dirty="0" smtClean="0"/>
              <a:t>系统的性能。</a:t>
            </a:r>
            <a:endParaRPr lang="zh-CN" altLang="en-US" dirty="0"/>
          </a:p>
        </p:txBody>
      </p:sp>
      <p:graphicFrame>
        <p:nvGraphicFramePr>
          <p:cNvPr id="861185" name="Object 1"/>
          <p:cNvGraphicFramePr>
            <a:graphicFrameLocks noChangeAspect="1"/>
          </p:cNvGraphicFramePr>
          <p:nvPr/>
        </p:nvGraphicFramePr>
        <p:xfrm>
          <a:off x="2195736" y="1700808"/>
          <a:ext cx="4709865" cy="1140023"/>
        </p:xfrm>
        <a:graphic>
          <a:graphicData uri="http://schemas.openxmlformats.org/presentationml/2006/ole">
            <mc:AlternateContent xmlns:mc="http://schemas.openxmlformats.org/markup-compatibility/2006">
              <mc:Choice xmlns:v="urn:schemas-microsoft-com:vml" Requires="v">
                <p:oleObj spid="_x0000_s46081" name="公式" r:id="rId1" imgW="49072800" imgH="11887200" progId="Equation.3">
                  <p:embed/>
                </p:oleObj>
              </mc:Choice>
              <mc:Fallback>
                <p:oleObj name="公式" r:id="rId1" imgW="49072800" imgH="11887200" progId="Equation.3">
                  <p:embed/>
                  <p:pic>
                    <p:nvPicPr>
                      <p:cNvPr id="0" name="图片 46080"/>
                      <p:cNvPicPr>
                        <a:picLocks noChangeAspect="1"/>
                      </p:cNvPicPr>
                      <p:nvPr/>
                    </p:nvPicPr>
                    <p:blipFill>
                      <a:blip r:embed="rId2"/>
                      <a:stretch>
                        <a:fillRect/>
                      </a:stretch>
                    </p:blipFill>
                    <p:spPr>
                      <a:xfrm>
                        <a:off x="2195736" y="1700808"/>
                        <a:ext cx="4709865" cy="1140023"/>
                      </a:xfrm>
                      <a:prstGeom prst="rect">
                        <a:avLst/>
                      </a:prstGeom>
                      <a:noFill/>
                      <a:ln w="9525">
                        <a:noFill/>
                      </a:ln>
                    </p:spPr>
                  </p:pic>
                </p:oleObj>
              </mc:Fallback>
            </mc:AlternateContent>
          </a:graphicData>
        </a:graphic>
      </p:graphicFrame>
      <p:graphicFrame>
        <p:nvGraphicFramePr>
          <p:cNvPr id="861186" name="Object 2"/>
          <p:cNvGraphicFramePr>
            <a:graphicFrameLocks noChangeAspect="1"/>
          </p:cNvGraphicFramePr>
          <p:nvPr/>
        </p:nvGraphicFramePr>
        <p:xfrm>
          <a:off x="1187624" y="2708920"/>
          <a:ext cx="1450851" cy="483617"/>
        </p:xfrm>
        <a:graphic>
          <a:graphicData uri="http://schemas.openxmlformats.org/presentationml/2006/ole">
            <mc:AlternateContent xmlns:mc="http://schemas.openxmlformats.org/markup-compatibility/2006">
              <mc:Choice xmlns:v="urn:schemas-microsoft-com:vml" Requires="v">
                <p:oleObj spid="_x0000_s46082" name="公式" r:id="rId3" imgW="17373600" imgH="5791200" progId="Equation.3">
                  <p:embed/>
                </p:oleObj>
              </mc:Choice>
              <mc:Fallback>
                <p:oleObj name="公式" r:id="rId3" imgW="17373600" imgH="5791200" progId="Equation.3">
                  <p:embed/>
                  <p:pic>
                    <p:nvPicPr>
                      <p:cNvPr id="0" name="图片 46081"/>
                      <p:cNvPicPr>
                        <a:picLocks noChangeAspect="1"/>
                      </p:cNvPicPr>
                      <p:nvPr/>
                    </p:nvPicPr>
                    <p:blipFill>
                      <a:blip r:embed="rId4"/>
                      <a:stretch>
                        <a:fillRect/>
                      </a:stretch>
                    </p:blipFill>
                    <p:spPr>
                      <a:xfrm>
                        <a:off x="1187624" y="2708920"/>
                        <a:ext cx="1450851" cy="483617"/>
                      </a:xfrm>
                      <a:prstGeom prst="rect">
                        <a:avLst/>
                      </a:prstGeom>
                      <a:noFill/>
                      <a:ln w="9525">
                        <a:noFill/>
                      </a:ln>
                    </p:spPr>
                  </p:pic>
                </p:oleObj>
              </mc:Fallback>
            </mc:AlternateContent>
          </a:graphicData>
        </a:graphic>
      </p:graphicFrame>
      <p:graphicFrame>
        <p:nvGraphicFramePr>
          <p:cNvPr id="861187" name="Object 3"/>
          <p:cNvGraphicFramePr>
            <a:graphicFrameLocks noChangeAspect="1"/>
          </p:cNvGraphicFramePr>
          <p:nvPr/>
        </p:nvGraphicFramePr>
        <p:xfrm>
          <a:off x="1187624" y="3429000"/>
          <a:ext cx="1450975" cy="484188"/>
        </p:xfrm>
        <a:graphic>
          <a:graphicData uri="http://schemas.openxmlformats.org/presentationml/2006/ole">
            <mc:AlternateContent xmlns:mc="http://schemas.openxmlformats.org/markup-compatibility/2006">
              <mc:Choice xmlns:v="urn:schemas-microsoft-com:vml" Requires="v">
                <p:oleObj spid="_x0000_s46083" name="公式" r:id="rId5" imgW="17373600" imgH="5791200" progId="Equation.3">
                  <p:embed/>
                </p:oleObj>
              </mc:Choice>
              <mc:Fallback>
                <p:oleObj name="公式" r:id="rId5" imgW="17373600" imgH="5791200" progId="Equation.3">
                  <p:embed/>
                  <p:pic>
                    <p:nvPicPr>
                      <p:cNvPr id="0" name="图片 46082"/>
                      <p:cNvPicPr>
                        <a:picLocks noChangeAspect="1"/>
                      </p:cNvPicPr>
                      <p:nvPr/>
                    </p:nvPicPr>
                    <p:blipFill>
                      <a:blip r:embed="rId6"/>
                      <a:stretch>
                        <a:fillRect/>
                      </a:stretch>
                    </p:blipFill>
                    <p:spPr>
                      <a:xfrm>
                        <a:off x="1187624" y="3429000"/>
                        <a:ext cx="1450975" cy="484188"/>
                      </a:xfrm>
                      <a:prstGeom prst="rect">
                        <a:avLst/>
                      </a:prstGeom>
                      <a:noFill/>
                      <a:ln w="9525">
                        <a:noFill/>
                      </a:ln>
                    </p:spPr>
                  </p:pic>
                </p:oleObj>
              </mc:Fallback>
            </mc:AlternateContent>
          </a:graphicData>
        </a:graphic>
      </p:graphicFrame>
      <p:graphicFrame>
        <p:nvGraphicFramePr>
          <p:cNvPr id="861188" name="Object 4"/>
          <p:cNvGraphicFramePr>
            <a:graphicFrameLocks noChangeAspect="1"/>
          </p:cNvGraphicFramePr>
          <p:nvPr/>
        </p:nvGraphicFramePr>
        <p:xfrm>
          <a:off x="3563888" y="3933056"/>
          <a:ext cx="2984500" cy="1139825"/>
        </p:xfrm>
        <a:graphic>
          <a:graphicData uri="http://schemas.openxmlformats.org/presentationml/2006/ole">
            <mc:AlternateContent xmlns:mc="http://schemas.openxmlformats.org/markup-compatibility/2006">
              <mc:Choice xmlns:v="urn:schemas-microsoft-com:vml" Requires="v">
                <p:oleObj spid="_x0000_s46084" name="公式" r:id="rId7" imgW="31089600" imgH="11887200" progId="Equation.3">
                  <p:embed/>
                </p:oleObj>
              </mc:Choice>
              <mc:Fallback>
                <p:oleObj name="公式" r:id="rId7" imgW="31089600" imgH="11887200" progId="Equation.3">
                  <p:embed/>
                  <p:pic>
                    <p:nvPicPr>
                      <p:cNvPr id="0" name="图片 46083"/>
                      <p:cNvPicPr>
                        <a:picLocks noChangeAspect="1"/>
                      </p:cNvPicPr>
                      <p:nvPr/>
                    </p:nvPicPr>
                    <p:blipFill>
                      <a:blip r:embed="rId8"/>
                      <a:stretch>
                        <a:fillRect/>
                      </a:stretch>
                    </p:blipFill>
                    <p:spPr>
                      <a:xfrm>
                        <a:off x="3563888" y="3933056"/>
                        <a:ext cx="2984500" cy="11398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在通信中的应用</a:t>
            </a:r>
            <a:endParaRPr lang="zh-CN" altLang="en-US" dirty="0"/>
          </a:p>
        </p:txBody>
      </p:sp>
      <p:sp>
        <p:nvSpPr>
          <p:cNvPr id="3" name="内容占位符 2"/>
          <p:cNvSpPr>
            <a:spLocks noGrp="1"/>
          </p:cNvSpPr>
          <p:nvPr>
            <p:ph idx="1"/>
          </p:nvPr>
        </p:nvSpPr>
        <p:spPr>
          <a:xfrm>
            <a:off x="899592" y="1073844"/>
            <a:ext cx="7620000" cy="5307484"/>
          </a:xfrm>
        </p:spPr>
        <p:txBody>
          <a:bodyPr/>
          <a:lstStyle/>
          <a:p>
            <a:r>
              <a:rPr lang="en-US" altLang="zh-CN" sz="2800" dirty="0" smtClean="0"/>
              <a:t>PCM</a:t>
            </a:r>
            <a:r>
              <a:rPr lang="zh-CN" altLang="en-US" sz="2800" dirty="0" smtClean="0"/>
              <a:t>用于话音通信中的多路复用，以提高线路利用率</a:t>
            </a:r>
            <a:endParaRPr lang="en-US" altLang="zh-CN" sz="2800" dirty="0" smtClean="0"/>
          </a:p>
          <a:p>
            <a:pPr lvl="1"/>
            <a:r>
              <a:rPr lang="zh-CN" altLang="en-US" sz="2400" dirty="0" smtClean="0"/>
              <a:t>传输媒体费用占</a:t>
            </a:r>
            <a:r>
              <a:rPr lang="en-US" altLang="zh-CN" sz="2400" dirty="0" smtClean="0"/>
              <a:t>65%</a:t>
            </a:r>
            <a:r>
              <a:rPr lang="zh-CN" altLang="en-US" sz="2400" dirty="0" smtClean="0"/>
              <a:t>，设备费用占</a:t>
            </a:r>
            <a:r>
              <a:rPr lang="en-US" altLang="zh-CN" sz="2400" dirty="0" smtClean="0"/>
              <a:t>35%</a:t>
            </a:r>
            <a:endParaRPr lang="en-US" altLang="zh-CN" sz="2400" dirty="0" smtClean="0"/>
          </a:p>
          <a:p>
            <a:r>
              <a:rPr lang="zh-CN" altLang="en-US" sz="2800" dirty="0" smtClean="0"/>
              <a:t>频分多路复用</a:t>
            </a:r>
            <a:endParaRPr lang="en-US" altLang="zh-CN" sz="2800" dirty="0" smtClean="0"/>
          </a:p>
          <a:p>
            <a:pPr lvl="1"/>
            <a:r>
              <a:rPr lang="zh-CN" altLang="zh-CN" dirty="0" smtClean="0"/>
              <a:t>把传输信道的频带分成好几个窄带，每个窄带传送一路信号</a:t>
            </a:r>
            <a:endParaRPr lang="en-US" altLang="zh-CN" dirty="0" smtClean="0"/>
          </a:p>
          <a:p>
            <a:pPr lvl="1"/>
            <a:r>
              <a:rPr lang="zh-CN" altLang="en-US" dirty="0" smtClean="0"/>
              <a:t>模拟载波通信的主要手段</a:t>
            </a:r>
            <a:endParaRPr lang="en-US" altLang="zh-CN" dirty="0" smtClean="0"/>
          </a:p>
          <a:p>
            <a:r>
              <a:rPr lang="zh-CN" altLang="en-US" sz="2800" dirty="0" smtClean="0"/>
              <a:t>时分多路复用</a:t>
            </a:r>
            <a:endParaRPr lang="en-US" altLang="zh-CN" sz="2800" dirty="0" smtClean="0"/>
          </a:p>
          <a:p>
            <a:pPr lvl="1"/>
            <a:r>
              <a:rPr lang="zh-CN" altLang="zh-CN" dirty="0" smtClean="0"/>
              <a:t>把传输信道按时间来分割，为每个用户指定一个时间间隔</a:t>
            </a:r>
            <a:endParaRPr lang="en-US" altLang="zh-CN" dirty="0" smtClean="0"/>
          </a:p>
          <a:p>
            <a:pPr lvl="1"/>
            <a:r>
              <a:rPr lang="zh-CN" altLang="zh-CN" dirty="0" smtClean="0"/>
              <a:t>数字通信的主要手段</a:t>
            </a:r>
            <a:endParaRPr lang="en-US" altLang="zh-CN"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频分复用举例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59138" name="Object 6"/>
          <p:cNvGraphicFramePr>
            <a:graphicFrameLocks noChangeAspect="1"/>
          </p:cNvGraphicFramePr>
          <p:nvPr/>
        </p:nvGraphicFramePr>
        <p:xfrm>
          <a:off x="439709" y="1255112"/>
          <a:ext cx="8437431" cy="4334128"/>
        </p:xfrm>
        <a:graphic>
          <a:graphicData uri="http://schemas.openxmlformats.org/presentationml/2006/ole">
            <mc:AlternateContent xmlns:mc="http://schemas.openxmlformats.org/markup-compatibility/2006">
              <mc:Choice xmlns:v="urn:schemas-microsoft-com:vml" Requires="v">
                <p:oleObj spid="_x0000_s47105" name="Visio" r:id="rId1" imgW="3914775" imgH="2015490" progId="Visio.Drawing.11">
                  <p:embed/>
                </p:oleObj>
              </mc:Choice>
              <mc:Fallback>
                <p:oleObj name="Visio" r:id="rId1" imgW="3914775" imgH="2015490" progId="Visio.Drawing.11">
                  <p:embed/>
                  <p:pic>
                    <p:nvPicPr>
                      <p:cNvPr id="0" name="Object 6"/>
                      <p:cNvPicPr>
                        <a:picLocks noChangeAspect="1"/>
                      </p:cNvPicPr>
                      <p:nvPr/>
                    </p:nvPicPr>
                    <p:blipFill>
                      <a:blip r:embed="rId2"/>
                      <a:stretch>
                        <a:fillRect/>
                      </a:stretch>
                    </p:blipFill>
                    <p:spPr>
                      <a:xfrm>
                        <a:off x="439709" y="1255112"/>
                        <a:ext cx="8437431" cy="4334128"/>
                      </a:xfrm>
                      <a:prstGeom prst="rect">
                        <a:avLst/>
                      </a:prstGeom>
                      <a:noFill/>
                      <a:ln w="9525">
                        <a:noFill/>
                      </a:ln>
                    </p:spPr>
                  </p:pic>
                </p:oleObj>
              </mc:Fallback>
            </mc:AlternateContent>
          </a:graphicData>
        </a:graphic>
      </p:graphicFrame>
      <p:sp>
        <p:nvSpPr>
          <p:cNvPr id="6" name="TextBox 5"/>
          <p:cNvSpPr txBox="1"/>
          <p:nvPr/>
        </p:nvSpPr>
        <p:spPr>
          <a:xfrm>
            <a:off x="2123728" y="5765194"/>
            <a:ext cx="4536504" cy="400110"/>
          </a:xfrm>
          <a:prstGeom prst="rect">
            <a:avLst/>
          </a:prstGeom>
          <a:noFill/>
        </p:spPr>
        <p:txBody>
          <a:bodyPr wrap="square" rtlCol="0">
            <a:spAutoFit/>
          </a:bodyPr>
          <a:lstStyle/>
          <a:p>
            <a:r>
              <a:rPr lang="en-US" altLang="zh-CN" sz="2000" dirty="0" smtClean="0"/>
              <a:t>3</a:t>
            </a:r>
            <a:r>
              <a:rPr lang="zh-CN" altLang="en-US" sz="2000" dirty="0" smtClean="0"/>
              <a:t>路话频原始信号频分多路复用示意图</a:t>
            </a:r>
            <a:endParaRPr lang="zh-CN" altLang="en-US" sz="2000" dirty="0"/>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时分复用举例</a:t>
            </a:r>
            <a:r>
              <a:rPr lang="en-US" altLang="zh-CN" dirty="0" smtClean="0"/>
              <a:t>—</a:t>
            </a:r>
            <a:r>
              <a:rPr lang="zh-CN" altLang="en-US" dirty="0" smtClean="0"/>
              <a:t>北美的</a:t>
            </a:r>
            <a:r>
              <a:rPr lang="en-US" altLang="zh-CN" dirty="0" smtClean="0"/>
              <a:t>T1</a:t>
            </a:r>
            <a:r>
              <a:rPr lang="zh-CN" altLang="en-US" dirty="0" smtClean="0"/>
              <a:t>信道</a:t>
            </a:r>
            <a:endParaRPr lang="zh-CN" altLang="en-US" dirty="0"/>
          </a:p>
        </p:txBody>
      </p:sp>
      <p:sp>
        <p:nvSpPr>
          <p:cNvPr id="3" name="内容占位符 2"/>
          <p:cNvSpPr>
            <a:spLocks noGrp="1"/>
          </p:cNvSpPr>
          <p:nvPr>
            <p:ph idx="1"/>
          </p:nvPr>
        </p:nvSpPr>
        <p:spPr>
          <a:xfrm>
            <a:off x="1066800" y="1340768"/>
            <a:ext cx="7620000" cy="4731420"/>
          </a:xfrm>
        </p:spPr>
        <p:txBody>
          <a:bodyPr/>
          <a:lstStyle/>
          <a:p>
            <a:r>
              <a:rPr lang="en-US" altLang="zh-CN" sz="2800" dirty="0" smtClean="0"/>
              <a:t>T1</a:t>
            </a:r>
            <a:r>
              <a:rPr lang="zh-CN" altLang="en-US" sz="2800" dirty="0" smtClean="0"/>
              <a:t>用于模拟传输</a:t>
            </a:r>
            <a:endParaRPr lang="en-US" altLang="zh-CN" sz="2800" dirty="0" smtClean="0"/>
          </a:p>
          <a:p>
            <a:pPr lvl="1"/>
            <a:r>
              <a:rPr lang="zh-CN" altLang="zh-CN" sz="2400" dirty="0" smtClean="0"/>
              <a:t>多路复用</a:t>
            </a:r>
            <a:r>
              <a:rPr lang="en-US" altLang="zh-CN" sz="2400" dirty="0" smtClean="0"/>
              <a:t>24</a:t>
            </a:r>
            <a:r>
              <a:rPr lang="zh-CN" altLang="zh-CN" sz="2400" dirty="0" smtClean="0"/>
              <a:t>路话音信道</a:t>
            </a:r>
            <a:endParaRPr lang="en-US" altLang="zh-CN" sz="2400" dirty="0" smtClean="0"/>
          </a:p>
          <a:p>
            <a:pPr lvl="1"/>
            <a:r>
              <a:rPr lang="zh-CN" altLang="zh-CN" sz="2400" dirty="0" smtClean="0"/>
              <a:t>每条话音信道输出：</a:t>
            </a:r>
            <a:r>
              <a:rPr lang="en-US" altLang="zh-CN" sz="2400" dirty="0" smtClean="0"/>
              <a:t>7bit</a:t>
            </a:r>
            <a:r>
              <a:rPr lang="zh-CN" altLang="zh-CN" sz="2400" dirty="0" smtClean="0"/>
              <a:t>数据</a:t>
            </a:r>
            <a:r>
              <a:rPr lang="en-US" altLang="zh-CN" sz="2400" dirty="0" smtClean="0"/>
              <a:t>+1bit</a:t>
            </a:r>
            <a:r>
              <a:rPr lang="zh-CN" altLang="zh-CN" sz="2400" dirty="0" smtClean="0"/>
              <a:t>控制复用</a:t>
            </a:r>
            <a:endParaRPr lang="en-US" altLang="zh-CN" sz="2400" dirty="0" smtClean="0"/>
          </a:p>
          <a:p>
            <a:r>
              <a:rPr lang="en-US" altLang="zh-CN" sz="2800" dirty="0" smtClean="0"/>
              <a:t>24</a:t>
            </a:r>
            <a:r>
              <a:rPr lang="zh-CN" altLang="zh-CN" sz="2800" dirty="0" smtClean="0"/>
              <a:t>路后再增加</a:t>
            </a:r>
            <a:r>
              <a:rPr lang="en-US" altLang="zh-CN" sz="2800" dirty="0" smtClean="0"/>
              <a:t>1</a:t>
            </a:r>
            <a:r>
              <a:rPr lang="zh-CN" altLang="zh-CN" sz="2800" dirty="0" smtClean="0"/>
              <a:t>位帧同步位</a:t>
            </a:r>
            <a:r>
              <a:rPr lang="zh-CN" altLang="en-US" sz="2800" dirty="0" smtClean="0"/>
              <a:t>，共</a:t>
            </a:r>
            <a:r>
              <a:rPr lang="en-US" altLang="zh-CN" sz="2800" dirty="0" smtClean="0"/>
              <a:t>193</a:t>
            </a:r>
            <a:r>
              <a:rPr lang="zh-CN" altLang="en-US" sz="2800" dirty="0" smtClean="0"/>
              <a:t>位</a:t>
            </a:r>
            <a:endParaRPr lang="en-US" altLang="zh-CN" sz="2800" dirty="0" smtClean="0"/>
          </a:p>
          <a:p>
            <a:r>
              <a:rPr lang="zh-CN" altLang="zh-CN" sz="2800" dirty="0" smtClean="0"/>
              <a:t>每一帧用</a:t>
            </a:r>
            <a:r>
              <a:rPr lang="en-US" altLang="zh-CN" sz="2800" dirty="0" smtClean="0"/>
              <a:t> 125us</a:t>
            </a:r>
            <a:r>
              <a:rPr lang="zh-CN" altLang="zh-CN" sz="2800" dirty="0" smtClean="0"/>
              <a:t>时间传送</a:t>
            </a:r>
            <a:endParaRPr lang="en-US" altLang="zh-CN" sz="2800" dirty="0" smtClean="0"/>
          </a:p>
          <a:p>
            <a:r>
              <a:rPr lang="en-US" altLang="zh-CN" sz="2800" dirty="0" smtClean="0"/>
              <a:t>T1</a:t>
            </a:r>
            <a:r>
              <a:rPr lang="zh-CN" altLang="zh-CN" sz="2800" dirty="0" smtClean="0"/>
              <a:t>载波支持的数据传输速率</a:t>
            </a:r>
            <a:r>
              <a:rPr lang="zh-CN" altLang="en-US" sz="2800" dirty="0" smtClean="0"/>
              <a:t>？</a:t>
            </a:r>
            <a:endParaRPr lang="en-US" altLang="zh-CN" sz="2800" dirty="0" smtClean="0"/>
          </a:p>
          <a:p>
            <a:r>
              <a:rPr lang="zh-CN" altLang="zh-CN" sz="2800" dirty="0" smtClean="0"/>
              <a:t>每个通道支持 的数据速率</a:t>
            </a:r>
            <a:r>
              <a:rPr lang="zh-CN" altLang="en-US" sz="2800" dirty="0" smtClean="0"/>
              <a:t>，传输速度？</a:t>
            </a:r>
            <a:endParaRPr lang="en-US" altLang="zh-CN" sz="2800" dirty="0" smtClean="0"/>
          </a:p>
          <a:p>
            <a:r>
              <a:rPr lang="en-US" altLang="zh-CN" sz="2800" dirty="0" smtClean="0"/>
              <a:t>T1</a:t>
            </a:r>
            <a:r>
              <a:rPr lang="zh-CN" altLang="zh-CN" sz="2800" dirty="0" smtClean="0"/>
              <a:t>载波开销所占比例</a:t>
            </a:r>
            <a:r>
              <a:rPr lang="zh-CN" altLang="en-US" sz="2800" dirty="0" smtClean="0"/>
              <a:t>？</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T1</a:t>
            </a:r>
            <a:r>
              <a:rPr lang="zh-CN" altLang="en-US" dirty="0" smtClean="0"/>
              <a:t>载波的帧结构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60163" name="Picture 3"/>
          <p:cNvPicPr>
            <a:picLocks noChangeAspect="1" noChangeArrowheads="1"/>
          </p:cNvPicPr>
          <p:nvPr/>
        </p:nvPicPr>
        <p:blipFill>
          <a:blip r:embed="rId1" cstate="print"/>
          <a:srcRect/>
          <a:stretch>
            <a:fillRect/>
          </a:stretch>
        </p:blipFill>
        <p:spPr bwMode="auto">
          <a:xfrm>
            <a:off x="323528" y="1412776"/>
            <a:ext cx="8616490" cy="36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时分复用举例</a:t>
            </a:r>
            <a:r>
              <a:rPr lang="en-US" altLang="zh-CN" dirty="0" smtClean="0"/>
              <a:t>—</a:t>
            </a:r>
            <a:r>
              <a:rPr lang="zh-CN" altLang="en-US" dirty="0" smtClean="0"/>
              <a:t>欧洲的</a:t>
            </a:r>
            <a:r>
              <a:rPr lang="en-US" altLang="zh-CN" dirty="0" smtClean="0"/>
              <a:t>E1</a:t>
            </a:r>
            <a:r>
              <a:rPr lang="zh-CN" altLang="en-US" dirty="0" smtClean="0"/>
              <a:t>标准</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en-US" altLang="zh-CN" sz="2800" dirty="0" smtClean="0"/>
              <a:t>30</a:t>
            </a:r>
            <a:r>
              <a:rPr lang="zh-CN" altLang="en-US" sz="2800" dirty="0" smtClean="0"/>
              <a:t>个话音通道</a:t>
            </a:r>
            <a:endParaRPr lang="en-US" altLang="zh-CN" sz="2800" dirty="0" smtClean="0"/>
          </a:p>
          <a:p>
            <a:r>
              <a:rPr lang="en-US" altLang="zh-CN" sz="2800" dirty="0" smtClean="0"/>
              <a:t>2</a:t>
            </a:r>
            <a:r>
              <a:rPr lang="zh-CN" altLang="en-US" sz="2800" dirty="0" smtClean="0"/>
              <a:t>个控制信道</a:t>
            </a:r>
            <a:endParaRPr lang="en-US" altLang="zh-CN" sz="2800" dirty="0" smtClean="0"/>
          </a:p>
          <a:p>
            <a:r>
              <a:rPr lang="en-US" altLang="zh-CN" sz="2800" dirty="0" smtClean="0"/>
              <a:t>125us/</a:t>
            </a:r>
            <a:r>
              <a:rPr lang="zh-CN" altLang="en-US" sz="2800" dirty="0" smtClean="0"/>
              <a:t>帧，</a:t>
            </a:r>
            <a:r>
              <a:rPr lang="en-US" altLang="zh-CN" sz="2800" dirty="0" smtClean="0"/>
              <a:t>256</a:t>
            </a:r>
            <a:r>
              <a:rPr lang="zh-CN" altLang="en-US" sz="2800" dirty="0" smtClean="0"/>
              <a:t>位</a:t>
            </a:r>
            <a:r>
              <a:rPr lang="en-US" altLang="zh-CN" sz="2800" dirty="0" smtClean="0"/>
              <a:t>/</a:t>
            </a:r>
            <a:r>
              <a:rPr lang="zh-CN" altLang="en-US" sz="2800" dirty="0" smtClean="0"/>
              <a:t>帧，</a:t>
            </a:r>
            <a:r>
              <a:rPr lang="en-US" altLang="zh-CN" sz="2800" dirty="0" smtClean="0"/>
              <a:t>8</a:t>
            </a:r>
            <a:r>
              <a:rPr lang="zh-CN" altLang="en-US" sz="2800" dirty="0" smtClean="0"/>
              <a:t>位同步，</a:t>
            </a:r>
            <a:r>
              <a:rPr lang="en-US" altLang="zh-CN" sz="2800" dirty="0" smtClean="0"/>
              <a:t>8</a:t>
            </a:r>
            <a:r>
              <a:rPr lang="zh-CN" altLang="en-US" sz="2800" dirty="0" smtClean="0"/>
              <a:t>位信令</a:t>
            </a:r>
            <a:endParaRPr lang="en-US" altLang="zh-CN" sz="2800" dirty="0" smtClean="0"/>
          </a:p>
          <a:p>
            <a:r>
              <a:rPr lang="en-US" altLang="zh-CN" sz="2800" dirty="0" smtClean="0"/>
              <a:t>E1</a:t>
            </a:r>
            <a:r>
              <a:rPr lang="zh-CN" altLang="en-US" sz="2800" dirty="0" smtClean="0"/>
              <a:t>载波支持的数据传输速率？</a:t>
            </a:r>
            <a:endParaRPr lang="en-US" altLang="zh-CN" sz="2800" dirty="0" smtClean="0"/>
          </a:p>
          <a:p>
            <a:r>
              <a:rPr lang="zh-CN" altLang="en-US" sz="2800" dirty="0" smtClean="0"/>
              <a:t>每个通道支持 的传输速度（或数据速率）？</a:t>
            </a:r>
            <a:endParaRPr lang="en-US" altLang="zh-CN" sz="2800" dirty="0" smtClean="0"/>
          </a:p>
          <a:p>
            <a:r>
              <a:rPr lang="en-US" altLang="zh-CN" sz="2800" dirty="0" smtClean="0"/>
              <a:t>T1</a:t>
            </a:r>
            <a:r>
              <a:rPr lang="zh-CN" altLang="en-US" sz="2800" dirty="0" smtClean="0"/>
              <a:t>载波开销所占比例？</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E1</a:t>
            </a:r>
            <a:r>
              <a:rPr lang="zh-CN" altLang="en-US" dirty="0" smtClean="0"/>
              <a:t>载波的帧结构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44" name="组合 143"/>
          <p:cNvGrpSpPr/>
          <p:nvPr/>
        </p:nvGrpSpPr>
        <p:grpSpPr>
          <a:xfrm>
            <a:off x="228600" y="1447800"/>
            <a:ext cx="8763000" cy="4724400"/>
            <a:chOff x="228600" y="1447800"/>
            <a:chExt cx="8763000" cy="4724400"/>
          </a:xfrm>
        </p:grpSpPr>
        <p:grpSp>
          <p:nvGrpSpPr>
            <p:cNvPr id="25" name="Group 121"/>
            <p:cNvGrpSpPr/>
            <p:nvPr/>
          </p:nvGrpSpPr>
          <p:grpSpPr bwMode="auto">
            <a:xfrm>
              <a:off x="228600" y="1447800"/>
              <a:ext cx="8763000" cy="4724400"/>
              <a:chOff x="0" y="1152"/>
              <a:chExt cx="5760" cy="3168"/>
            </a:xfrm>
          </p:grpSpPr>
          <p:sp>
            <p:nvSpPr>
              <p:cNvPr id="26" name="Rectangle 120"/>
              <p:cNvSpPr>
                <a:spLocks noChangeArrowheads="1"/>
              </p:cNvSpPr>
              <p:nvPr/>
            </p:nvSpPr>
            <p:spPr bwMode="auto">
              <a:xfrm>
                <a:off x="0" y="1152"/>
                <a:ext cx="5760" cy="3168"/>
              </a:xfrm>
              <a:prstGeom prst="rect">
                <a:avLst/>
              </a:prstGeom>
              <a:solidFill>
                <a:schemeClr val="bg1"/>
              </a:solidFill>
              <a:ln w="9525">
                <a:solidFill>
                  <a:schemeClr val="tx1"/>
                </a:solidFill>
                <a:miter lim="800000"/>
              </a:ln>
              <a:effectLst/>
            </p:spPr>
            <p:txBody>
              <a:bodyPr wrap="none" anchor="ctr"/>
              <a:lstStyle/>
              <a:p>
                <a:endParaRPr lang="zh-CN" altLang="en-US"/>
              </a:p>
            </p:txBody>
          </p:sp>
          <p:sp>
            <p:nvSpPr>
              <p:cNvPr id="27" name="Freeform 5"/>
              <p:cNvSpPr/>
              <p:nvPr/>
            </p:nvSpPr>
            <p:spPr bwMode="auto">
              <a:xfrm>
                <a:off x="348" y="2840"/>
                <a:ext cx="4812" cy="700"/>
              </a:xfrm>
              <a:custGeom>
                <a:avLst/>
                <a:gdLst/>
                <a:ahLst/>
                <a:cxnLst>
                  <a:cxn ang="0">
                    <a:pos x="0" y="700"/>
                  </a:cxn>
                  <a:cxn ang="0">
                    <a:pos x="4" y="472"/>
                  </a:cxn>
                  <a:cxn ang="0">
                    <a:pos x="309" y="0"/>
                  </a:cxn>
                  <a:cxn ang="0">
                    <a:pos x="1761" y="0"/>
                  </a:cxn>
                  <a:cxn ang="0">
                    <a:pos x="4812" y="472"/>
                  </a:cxn>
                  <a:cxn ang="0">
                    <a:pos x="4812" y="694"/>
                  </a:cxn>
                  <a:cxn ang="0">
                    <a:pos x="0" y="700"/>
                  </a:cxn>
                </a:cxnLst>
                <a:rect l="0" t="0" r="r" b="b"/>
                <a:pathLst>
                  <a:path w="4812" h="700">
                    <a:moveTo>
                      <a:pt x="0" y="700"/>
                    </a:moveTo>
                    <a:lnTo>
                      <a:pt x="4" y="472"/>
                    </a:lnTo>
                    <a:lnTo>
                      <a:pt x="309" y="0"/>
                    </a:lnTo>
                    <a:lnTo>
                      <a:pt x="1761" y="0"/>
                    </a:lnTo>
                    <a:lnTo>
                      <a:pt x="4812" y="472"/>
                    </a:lnTo>
                    <a:lnTo>
                      <a:pt x="4812" y="694"/>
                    </a:lnTo>
                    <a:lnTo>
                      <a:pt x="0" y="700"/>
                    </a:lnTo>
                    <a:close/>
                  </a:path>
                </a:pathLst>
              </a:custGeom>
              <a:solidFill>
                <a:srgbClr val="FFFF99"/>
              </a:solidFill>
              <a:ln w="19050" cmpd="sng">
                <a:noFill/>
                <a:round/>
              </a:ln>
              <a:effectLst/>
            </p:spPr>
            <p:txBody>
              <a:bodyPr/>
              <a:lstStyle/>
              <a:p>
                <a:endParaRPr lang="zh-CN" altLang="en-US"/>
              </a:p>
            </p:txBody>
          </p:sp>
          <p:grpSp>
            <p:nvGrpSpPr>
              <p:cNvPr id="28" name="Group 6"/>
              <p:cNvGrpSpPr/>
              <p:nvPr/>
            </p:nvGrpSpPr>
            <p:grpSpPr bwMode="auto">
              <a:xfrm>
                <a:off x="3973" y="1403"/>
                <a:ext cx="515" cy="829"/>
                <a:chOff x="4020" y="233"/>
                <a:chExt cx="481" cy="956"/>
              </a:xfrm>
            </p:grpSpPr>
            <p:sp>
              <p:nvSpPr>
                <p:cNvPr id="140" name="Arc 7"/>
                <p:cNvSpPr/>
                <p:nvPr/>
              </p:nvSpPr>
              <p:spPr bwMode="auto">
                <a:xfrm rot="10800000">
                  <a:off x="4025" y="713"/>
                  <a:ext cx="476" cy="476"/>
                </a:xfrm>
                <a:custGeom>
                  <a:avLst/>
                  <a:gdLst>
                    <a:gd name="G0" fmla="+- 21600 0 0"/>
                    <a:gd name="G1" fmla="+- 21600 0 0"/>
                    <a:gd name="G2" fmla="+- 21600 0 0"/>
                    <a:gd name="T0" fmla="*/ 0 w 21600"/>
                    <a:gd name="T1" fmla="*/ 21600 h 21600"/>
                    <a:gd name="T2" fmla="*/ 21555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close/>
                    </a:path>
                  </a:pathLst>
                </a:custGeom>
                <a:noFill/>
                <a:ln w="28575" cap="rnd">
                  <a:solidFill>
                    <a:srgbClr val="333399"/>
                  </a:solidFill>
                  <a:round/>
                </a:ln>
                <a:effectLst/>
              </p:spPr>
              <p:txBody>
                <a:bodyPr wrap="none" anchor="ctr"/>
                <a:lstStyle/>
                <a:p>
                  <a:endParaRPr lang="zh-CN" altLang="en-US"/>
                </a:p>
              </p:txBody>
            </p:sp>
            <p:sp>
              <p:nvSpPr>
                <p:cNvPr id="141" name="Arc 8"/>
                <p:cNvSpPr/>
                <p:nvPr/>
              </p:nvSpPr>
              <p:spPr bwMode="auto">
                <a:xfrm>
                  <a:off x="4020" y="233"/>
                  <a:ext cx="476" cy="4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333399"/>
                  </a:solidFill>
                  <a:round/>
                </a:ln>
                <a:effectLst/>
              </p:spPr>
              <p:txBody>
                <a:bodyPr wrap="none" anchor="ctr"/>
                <a:lstStyle/>
                <a:p>
                  <a:endParaRPr lang="zh-CN" altLang="en-US"/>
                </a:p>
              </p:txBody>
            </p:sp>
          </p:grpSp>
          <p:grpSp>
            <p:nvGrpSpPr>
              <p:cNvPr id="29" name="Group 9"/>
              <p:cNvGrpSpPr/>
              <p:nvPr/>
            </p:nvGrpSpPr>
            <p:grpSpPr bwMode="auto">
              <a:xfrm>
                <a:off x="1068" y="1399"/>
                <a:ext cx="515" cy="835"/>
                <a:chOff x="1308" y="233"/>
                <a:chExt cx="481" cy="956"/>
              </a:xfrm>
            </p:grpSpPr>
            <p:sp>
              <p:nvSpPr>
                <p:cNvPr id="138" name="Arc 10"/>
                <p:cNvSpPr/>
                <p:nvPr/>
              </p:nvSpPr>
              <p:spPr bwMode="auto">
                <a:xfrm rot="10800000">
                  <a:off x="1308" y="713"/>
                  <a:ext cx="476" cy="4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333399"/>
                  </a:solidFill>
                  <a:round/>
                </a:ln>
                <a:effectLst/>
              </p:spPr>
              <p:txBody>
                <a:bodyPr wrap="none" anchor="ctr"/>
                <a:lstStyle/>
                <a:p>
                  <a:endParaRPr lang="zh-CN" altLang="en-US"/>
                </a:p>
              </p:txBody>
            </p:sp>
            <p:sp>
              <p:nvSpPr>
                <p:cNvPr id="139" name="Arc 11"/>
                <p:cNvSpPr/>
                <p:nvPr/>
              </p:nvSpPr>
              <p:spPr bwMode="auto">
                <a:xfrm>
                  <a:off x="1313" y="233"/>
                  <a:ext cx="476" cy="476"/>
                </a:xfrm>
                <a:custGeom>
                  <a:avLst/>
                  <a:gdLst>
                    <a:gd name="G0" fmla="+- 21600 0 0"/>
                    <a:gd name="G1" fmla="+- 21600 0 0"/>
                    <a:gd name="G2" fmla="+- 21600 0 0"/>
                    <a:gd name="T0" fmla="*/ 0 w 21600"/>
                    <a:gd name="T1" fmla="*/ 21600 h 21600"/>
                    <a:gd name="T2" fmla="*/ 21555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close/>
                    </a:path>
                  </a:pathLst>
                </a:custGeom>
                <a:noFill/>
                <a:ln w="28575" cap="rnd">
                  <a:solidFill>
                    <a:srgbClr val="333399"/>
                  </a:solidFill>
                  <a:round/>
                </a:ln>
                <a:effectLst/>
              </p:spPr>
              <p:txBody>
                <a:bodyPr wrap="none" anchor="ctr"/>
                <a:lstStyle/>
                <a:p>
                  <a:endParaRPr lang="zh-CN" altLang="en-US"/>
                </a:p>
              </p:txBody>
            </p:sp>
          </p:grpSp>
          <p:sp>
            <p:nvSpPr>
              <p:cNvPr id="30" name="Line 12"/>
              <p:cNvSpPr>
                <a:spLocks noChangeShapeType="1"/>
              </p:cNvSpPr>
              <p:nvPr/>
            </p:nvSpPr>
            <p:spPr bwMode="auto">
              <a:xfrm>
                <a:off x="1577" y="1790"/>
                <a:ext cx="2413" cy="0"/>
              </a:xfrm>
              <a:prstGeom prst="line">
                <a:avLst/>
              </a:prstGeom>
              <a:noFill/>
              <a:ln w="25400">
                <a:solidFill>
                  <a:srgbClr val="333399"/>
                </a:solidFill>
                <a:round/>
              </a:ln>
              <a:effectLst/>
            </p:spPr>
            <p:txBody>
              <a:bodyPr wrap="none" anchor="ctr"/>
              <a:lstStyle/>
              <a:p>
                <a:endParaRPr lang="zh-CN" altLang="en-US"/>
              </a:p>
            </p:txBody>
          </p:sp>
          <p:sp>
            <p:nvSpPr>
              <p:cNvPr id="31" name="Line 13"/>
              <p:cNvSpPr>
                <a:spLocks noChangeShapeType="1"/>
              </p:cNvSpPr>
              <p:nvPr/>
            </p:nvSpPr>
            <p:spPr bwMode="auto">
              <a:xfrm flipV="1">
                <a:off x="1569" y="1403"/>
                <a:ext cx="0" cy="384"/>
              </a:xfrm>
              <a:prstGeom prst="line">
                <a:avLst/>
              </a:prstGeom>
              <a:noFill/>
              <a:ln w="25400">
                <a:solidFill>
                  <a:srgbClr val="333399"/>
                </a:solidFill>
                <a:round/>
                <a:tailEnd type="triangle" w="med" len="lg"/>
              </a:ln>
              <a:effectLst/>
            </p:spPr>
            <p:txBody>
              <a:bodyPr wrap="none" anchor="ctr"/>
              <a:lstStyle/>
              <a:p>
                <a:endParaRPr lang="zh-CN" altLang="en-US"/>
              </a:p>
            </p:txBody>
          </p:sp>
          <p:sp>
            <p:nvSpPr>
              <p:cNvPr id="32" name="Line 14"/>
              <p:cNvSpPr>
                <a:spLocks noChangeShapeType="1"/>
              </p:cNvSpPr>
              <p:nvPr/>
            </p:nvSpPr>
            <p:spPr bwMode="auto">
              <a:xfrm flipV="1">
                <a:off x="3986" y="1394"/>
                <a:ext cx="0" cy="414"/>
              </a:xfrm>
              <a:prstGeom prst="line">
                <a:avLst/>
              </a:prstGeom>
              <a:noFill/>
              <a:ln w="25400">
                <a:solidFill>
                  <a:srgbClr val="333399"/>
                </a:solidFill>
                <a:round/>
                <a:tailEnd type="triangle" w="med" len="lg"/>
              </a:ln>
              <a:effectLst/>
            </p:spPr>
            <p:txBody>
              <a:bodyPr wrap="none" anchor="ctr"/>
              <a:lstStyle/>
              <a:p>
                <a:endParaRPr lang="zh-CN" altLang="en-US"/>
              </a:p>
            </p:txBody>
          </p:sp>
          <p:sp>
            <p:nvSpPr>
              <p:cNvPr id="33" name="Rectangle 15"/>
              <p:cNvSpPr>
                <a:spLocks noChangeArrowheads="1"/>
              </p:cNvSpPr>
              <p:nvPr/>
            </p:nvSpPr>
            <p:spPr bwMode="auto">
              <a:xfrm>
                <a:off x="2290" y="1525"/>
                <a:ext cx="944"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ea typeface="黑体" panose="02010609060101010101" pitchFamily="49" charset="-122"/>
                  </a:rPr>
                  <a:t>2.048 </a:t>
                </a:r>
                <a:r>
                  <a:rPr lang="en-US" altLang="zh-CN" sz="2000" b="0">
                    <a:solidFill>
                      <a:srgbClr val="333399"/>
                    </a:solidFill>
                    <a:latin typeface="Arial" panose="020B0604020202020204" pitchFamily="34" charset="0"/>
                    <a:ea typeface="黑体" panose="02010609060101010101" pitchFamily="49" charset="-122"/>
                  </a:rPr>
                  <a:t>Mb/s</a:t>
                </a:r>
                <a:endParaRPr lang="en-US" altLang="zh-CN" sz="2000" b="0">
                  <a:solidFill>
                    <a:srgbClr val="333399"/>
                  </a:solidFill>
                  <a:latin typeface="Arial" panose="020B0604020202020204" pitchFamily="34" charset="0"/>
                  <a:ea typeface="黑体" panose="02010609060101010101" pitchFamily="49" charset="-122"/>
                </a:endParaRPr>
              </a:p>
            </p:txBody>
          </p:sp>
          <p:sp>
            <p:nvSpPr>
              <p:cNvPr id="34" name="Rectangle 16"/>
              <p:cNvSpPr>
                <a:spLocks noChangeArrowheads="1"/>
              </p:cNvSpPr>
              <p:nvPr/>
            </p:nvSpPr>
            <p:spPr bwMode="auto">
              <a:xfrm>
                <a:off x="2338" y="1821"/>
                <a:ext cx="787"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ea typeface="黑体" panose="02010609060101010101" pitchFamily="49" charset="-122"/>
                  </a:rPr>
                  <a:t>传输线路</a:t>
                </a:r>
                <a:endParaRPr lang="zh-CN" altLang="en-US" sz="2000" b="0">
                  <a:solidFill>
                    <a:srgbClr val="333399"/>
                  </a:solidFill>
                  <a:latin typeface="Arial" panose="020B0604020202020204" pitchFamily="34" charset="0"/>
                  <a:ea typeface="黑体" panose="02010609060101010101" pitchFamily="49" charset="-122"/>
                </a:endParaRPr>
              </a:p>
            </p:txBody>
          </p:sp>
          <p:sp>
            <p:nvSpPr>
              <p:cNvPr id="35" name="Oval 17"/>
              <p:cNvSpPr>
                <a:spLocks noChangeArrowheads="1"/>
              </p:cNvSpPr>
              <p:nvPr/>
            </p:nvSpPr>
            <p:spPr bwMode="auto">
              <a:xfrm>
                <a:off x="1548" y="1764"/>
                <a:ext cx="55" cy="44"/>
              </a:xfrm>
              <a:prstGeom prst="ellipse">
                <a:avLst/>
              </a:prstGeom>
              <a:solidFill>
                <a:schemeClr val="bg1"/>
              </a:solidFill>
              <a:ln w="12700">
                <a:solidFill>
                  <a:srgbClr val="333399"/>
                </a:solidFill>
                <a:round/>
              </a:ln>
              <a:effectLst/>
            </p:spPr>
            <p:txBody>
              <a:bodyPr wrap="none" anchor="ctr"/>
              <a:lstStyle/>
              <a:p>
                <a:endParaRPr lang="zh-CN" altLang="en-US"/>
              </a:p>
            </p:txBody>
          </p:sp>
          <p:sp>
            <p:nvSpPr>
              <p:cNvPr id="36" name="Oval 18"/>
              <p:cNvSpPr>
                <a:spLocks noChangeArrowheads="1"/>
              </p:cNvSpPr>
              <p:nvPr/>
            </p:nvSpPr>
            <p:spPr bwMode="auto">
              <a:xfrm>
                <a:off x="3965" y="1773"/>
                <a:ext cx="55" cy="45"/>
              </a:xfrm>
              <a:prstGeom prst="ellipse">
                <a:avLst/>
              </a:prstGeom>
              <a:solidFill>
                <a:schemeClr val="bg1"/>
              </a:solidFill>
              <a:ln w="12700">
                <a:solidFill>
                  <a:srgbClr val="333399"/>
                </a:solidFill>
                <a:round/>
              </a:ln>
              <a:effectLst/>
            </p:spPr>
            <p:txBody>
              <a:bodyPr wrap="none" anchor="ctr"/>
              <a:lstStyle/>
              <a:p>
                <a:endParaRPr lang="zh-CN" altLang="en-US"/>
              </a:p>
            </p:txBody>
          </p:sp>
          <p:sp>
            <p:nvSpPr>
              <p:cNvPr id="37" name="Oval 19"/>
              <p:cNvSpPr>
                <a:spLocks noChangeArrowheads="1"/>
              </p:cNvSpPr>
              <p:nvPr/>
            </p:nvSpPr>
            <p:spPr bwMode="auto">
              <a:xfrm>
                <a:off x="1046" y="1856"/>
                <a:ext cx="56" cy="44"/>
              </a:xfrm>
              <a:prstGeom prst="ellipse">
                <a:avLst/>
              </a:prstGeom>
              <a:solidFill>
                <a:schemeClr val="tx1"/>
              </a:solidFill>
              <a:ln w="28575">
                <a:solidFill>
                  <a:srgbClr val="333399"/>
                </a:solidFill>
                <a:round/>
              </a:ln>
              <a:effectLst/>
            </p:spPr>
            <p:txBody>
              <a:bodyPr wrap="none" anchor="ctr"/>
              <a:lstStyle/>
              <a:p>
                <a:endParaRPr lang="zh-CN" altLang="en-US"/>
              </a:p>
            </p:txBody>
          </p:sp>
          <p:sp>
            <p:nvSpPr>
              <p:cNvPr id="38" name="Arc 20"/>
              <p:cNvSpPr/>
              <p:nvPr/>
            </p:nvSpPr>
            <p:spPr bwMode="auto">
              <a:xfrm rot="18600000">
                <a:off x="1457" y="1551"/>
                <a:ext cx="201" cy="2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333399"/>
                </a:solidFill>
                <a:round/>
                <a:headEnd type="triangle" w="med" len="med"/>
              </a:ln>
              <a:effectLst/>
            </p:spPr>
            <p:txBody>
              <a:bodyPr wrap="none" anchor="ctr"/>
              <a:lstStyle/>
              <a:p>
                <a:endParaRPr lang="zh-CN" altLang="en-US"/>
              </a:p>
            </p:txBody>
          </p:sp>
          <p:sp>
            <p:nvSpPr>
              <p:cNvPr id="39" name="Arc 21"/>
              <p:cNvSpPr/>
              <p:nvPr/>
            </p:nvSpPr>
            <p:spPr bwMode="auto">
              <a:xfrm rot="3000000">
                <a:off x="3888" y="1554"/>
                <a:ext cx="203" cy="25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333399"/>
                </a:solidFill>
                <a:round/>
                <a:tailEnd type="triangle" w="med" len="med"/>
              </a:ln>
              <a:effectLst/>
            </p:spPr>
            <p:txBody>
              <a:bodyPr wrap="none" anchor="ctr"/>
              <a:lstStyle/>
              <a:p>
                <a:endParaRPr lang="zh-CN" altLang="en-US"/>
              </a:p>
            </p:txBody>
          </p:sp>
          <p:sp>
            <p:nvSpPr>
              <p:cNvPr id="40" name="Line 22"/>
              <p:cNvSpPr>
                <a:spLocks noChangeShapeType="1"/>
              </p:cNvSpPr>
              <p:nvPr/>
            </p:nvSpPr>
            <p:spPr bwMode="auto">
              <a:xfrm>
                <a:off x="673" y="1400"/>
                <a:ext cx="892" cy="0"/>
              </a:xfrm>
              <a:prstGeom prst="line">
                <a:avLst/>
              </a:prstGeom>
              <a:noFill/>
              <a:ln w="28575">
                <a:solidFill>
                  <a:srgbClr val="333399"/>
                </a:solidFill>
                <a:round/>
              </a:ln>
              <a:effectLst/>
            </p:spPr>
            <p:txBody>
              <a:bodyPr wrap="none" anchor="ctr"/>
              <a:lstStyle/>
              <a:p>
                <a:endParaRPr lang="zh-CN" altLang="en-US"/>
              </a:p>
            </p:txBody>
          </p:sp>
          <p:sp>
            <p:nvSpPr>
              <p:cNvPr id="41" name="Line 23"/>
              <p:cNvSpPr>
                <a:spLocks noChangeShapeType="1"/>
              </p:cNvSpPr>
              <p:nvPr/>
            </p:nvSpPr>
            <p:spPr bwMode="auto">
              <a:xfrm>
                <a:off x="3990" y="1400"/>
                <a:ext cx="892" cy="0"/>
              </a:xfrm>
              <a:prstGeom prst="line">
                <a:avLst/>
              </a:prstGeom>
              <a:noFill/>
              <a:ln w="28575">
                <a:solidFill>
                  <a:srgbClr val="333399"/>
                </a:solidFill>
                <a:round/>
              </a:ln>
              <a:effectLst/>
            </p:spPr>
            <p:txBody>
              <a:bodyPr wrap="none" anchor="ctr"/>
              <a:lstStyle/>
              <a:p>
                <a:endParaRPr lang="zh-CN" altLang="en-US"/>
              </a:p>
            </p:txBody>
          </p:sp>
          <p:sp>
            <p:nvSpPr>
              <p:cNvPr id="42" name="Line 24"/>
              <p:cNvSpPr>
                <a:spLocks noChangeShapeType="1"/>
              </p:cNvSpPr>
              <p:nvPr/>
            </p:nvSpPr>
            <p:spPr bwMode="auto">
              <a:xfrm>
                <a:off x="673" y="1473"/>
                <a:ext cx="647" cy="0"/>
              </a:xfrm>
              <a:prstGeom prst="line">
                <a:avLst/>
              </a:prstGeom>
              <a:noFill/>
              <a:ln w="28575">
                <a:solidFill>
                  <a:srgbClr val="333399"/>
                </a:solidFill>
                <a:round/>
              </a:ln>
              <a:effectLst/>
            </p:spPr>
            <p:txBody>
              <a:bodyPr wrap="none" anchor="ctr"/>
              <a:lstStyle/>
              <a:p>
                <a:endParaRPr lang="zh-CN" altLang="en-US"/>
              </a:p>
            </p:txBody>
          </p:sp>
          <p:sp>
            <p:nvSpPr>
              <p:cNvPr id="43" name="Line 25"/>
              <p:cNvSpPr>
                <a:spLocks noChangeShapeType="1"/>
              </p:cNvSpPr>
              <p:nvPr/>
            </p:nvSpPr>
            <p:spPr bwMode="auto">
              <a:xfrm>
                <a:off x="4273" y="1482"/>
                <a:ext cx="647" cy="0"/>
              </a:xfrm>
              <a:prstGeom prst="line">
                <a:avLst/>
              </a:prstGeom>
              <a:noFill/>
              <a:ln w="28575">
                <a:solidFill>
                  <a:srgbClr val="333399"/>
                </a:solidFill>
                <a:round/>
              </a:ln>
              <a:effectLst/>
            </p:spPr>
            <p:txBody>
              <a:bodyPr wrap="none" anchor="ctr"/>
              <a:lstStyle/>
              <a:p>
                <a:endParaRPr lang="zh-CN" altLang="en-US"/>
              </a:p>
            </p:txBody>
          </p:sp>
          <p:sp>
            <p:nvSpPr>
              <p:cNvPr id="44" name="Line 26"/>
              <p:cNvSpPr>
                <a:spLocks noChangeShapeType="1"/>
              </p:cNvSpPr>
              <p:nvPr/>
            </p:nvSpPr>
            <p:spPr bwMode="auto">
              <a:xfrm>
                <a:off x="673" y="1790"/>
                <a:ext cx="403" cy="0"/>
              </a:xfrm>
              <a:prstGeom prst="line">
                <a:avLst/>
              </a:prstGeom>
              <a:noFill/>
              <a:ln w="28575">
                <a:solidFill>
                  <a:srgbClr val="333399"/>
                </a:solidFill>
                <a:round/>
              </a:ln>
              <a:effectLst/>
            </p:spPr>
            <p:txBody>
              <a:bodyPr wrap="none" anchor="ctr"/>
              <a:lstStyle/>
              <a:p>
                <a:endParaRPr lang="zh-CN" altLang="en-US"/>
              </a:p>
            </p:txBody>
          </p:sp>
          <p:sp>
            <p:nvSpPr>
              <p:cNvPr id="45" name="Line 27"/>
              <p:cNvSpPr>
                <a:spLocks noChangeShapeType="1"/>
              </p:cNvSpPr>
              <p:nvPr/>
            </p:nvSpPr>
            <p:spPr bwMode="auto">
              <a:xfrm>
                <a:off x="4504" y="1801"/>
                <a:ext cx="403" cy="0"/>
              </a:xfrm>
              <a:prstGeom prst="line">
                <a:avLst/>
              </a:prstGeom>
              <a:noFill/>
              <a:ln w="28575">
                <a:solidFill>
                  <a:srgbClr val="333399"/>
                </a:solidFill>
                <a:round/>
              </a:ln>
              <a:effectLst/>
            </p:spPr>
            <p:txBody>
              <a:bodyPr wrap="none" anchor="ctr"/>
              <a:lstStyle/>
              <a:p>
                <a:endParaRPr lang="zh-CN" altLang="en-US"/>
              </a:p>
            </p:txBody>
          </p:sp>
          <p:sp>
            <p:nvSpPr>
              <p:cNvPr id="46" name="Line 28"/>
              <p:cNvSpPr>
                <a:spLocks noChangeShapeType="1"/>
              </p:cNvSpPr>
              <p:nvPr/>
            </p:nvSpPr>
            <p:spPr bwMode="auto">
              <a:xfrm>
                <a:off x="686" y="1708"/>
                <a:ext cx="390" cy="0"/>
              </a:xfrm>
              <a:prstGeom prst="line">
                <a:avLst/>
              </a:prstGeom>
              <a:noFill/>
              <a:ln w="28575">
                <a:solidFill>
                  <a:srgbClr val="333399"/>
                </a:solidFill>
                <a:round/>
              </a:ln>
              <a:effectLst/>
            </p:spPr>
            <p:txBody>
              <a:bodyPr wrap="none" anchor="ctr"/>
              <a:lstStyle/>
              <a:p>
                <a:endParaRPr lang="zh-CN" altLang="en-US"/>
              </a:p>
            </p:txBody>
          </p:sp>
          <p:sp>
            <p:nvSpPr>
              <p:cNvPr id="47" name="Line 29"/>
              <p:cNvSpPr>
                <a:spLocks noChangeShapeType="1"/>
              </p:cNvSpPr>
              <p:nvPr/>
            </p:nvSpPr>
            <p:spPr bwMode="auto">
              <a:xfrm>
                <a:off x="4504" y="1719"/>
                <a:ext cx="390" cy="0"/>
              </a:xfrm>
              <a:prstGeom prst="line">
                <a:avLst/>
              </a:prstGeom>
              <a:noFill/>
              <a:ln w="28575">
                <a:solidFill>
                  <a:srgbClr val="333399"/>
                </a:solidFill>
                <a:round/>
              </a:ln>
              <a:effectLst/>
            </p:spPr>
            <p:txBody>
              <a:bodyPr wrap="none" anchor="ctr"/>
              <a:lstStyle/>
              <a:p>
                <a:endParaRPr lang="zh-CN" altLang="en-US"/>
              </a:p>
            </p:txBody>
          </p:sp>
          <p:sp>
            <p:nvSpPr>
              <p:cNvPr id="48" name="Line 30"/>
              <p:cNvSpPr>
                <a:spLocks noChangeShapeType="1"/>
              </p:cNvSpPr>
              <p:nvPr/>
            </p:nvSpPr>
            <p:spPr bwMode="auto">
              <a:xfrm>
                <a:off x="4517" y="1894"/>
                <a:ext cx="390" cy="0"/>
              </a:xfrm>
              <a:prstGeom prst="line">
                <a:avLst/>
              </a:prstGeom>
              <a:noFill/>
              <a:ln w="28575">
                <a:solidFill>
                  <a:srgbClr val="333399"/>
                </a:solidFill>
                <a:round/>
              </a:ln>
              <a:effectLst/>
            </p:spPr>
            <p:txBody>
              <a:bodyPr wrap="none" anchor="ctr"/>
              <a:lstStyle/>
              <a:p>
                <a:endParaRPr lang="zh-CN" altLang="en-US"/>
              </a:p>
            </p:txBody>
          </p:sp>
          <p:sp>
            <p:nvSpPr>
              <p:cNvPr id="49" name="Line 31"/>
              <p:cNvSpPr>
                <a:spLocks noChangeShapeType="1"/>
              </p:cNvSpPr>
              <p:nvPr/>
            </p:nvSpPr>
            <p:spPr bwMode="auto">
              <a:xfrm>
                <a:off x="686" y="1883"/>
                <a:ext cx="390" cy="0"/>
              </a:xfrm>
              <a:prstGeom prst="line">
                <a:avLst/>
              </a:prstGeom>
              <a:noFill/>
              <a:ln w="28575">
                <a:solidFill>
                  <a:srgbClr val="333399"/>
                </a:solidFill>
                <a:round/>
              </a:ln>
              <a:effectLst/>
            </p:spPr>
            <p:txBody>
              <a:bodyPr wrap="none" anchor="ctr"/>
              <a:lstStyle/>
              <a:p>
                <a:endParaRPr lang="zh-CN" altLang="en-US"/>
              </a:p>
            </p:txBody>
          </p:sp>
          <p:sp>
            <p:nvSpPr>
              <p:cNvPr id="50" name="Line 32"/>
              <p:cNvSpPr>
                <a:spLocks noChangeShapeType="1"/>
              </p:cNvSpPr>
              <p:nvPr/>
            </p:nvSpPr>
            <p:spPr bwMode="auto">
              <a:xfrm>
                <a:off x="673" y="2243"/>
                <a:ext cx="892" cy="0"/>
              </a:xfrm>
              <a:prstGeom prst="line">
                <a:avLst/>
              </a:prstGeom>
              <a:noFill/>
              <a:ln w="28575">
                <a:solidFill>
                  <a:srgbClr val="333399"/>
                </a:solidFill>
                <a:round/>
              </a:ln>
              <a:effectLst/>
            </p:spPr>
            <p:txBody>
              <a:bodyPr wrap="none" anchor="ctr"/>
              <a:lstStyle/>
              <a:p>
                <a:endParaRPr lang="zh-CN" altLang="en-US"/>
              </a:p>
            </p:txBody>
          </p:sp>
          <p:sp>
            <p:nvSpPr>
              <p:cNvPr id="51" name="Line 33"/>
              <p:cNvSpPr>
                <a:spLocks noChangeShapeType="1"/>
              </p:cNvSpPr>
              <p:nvPr/>
            </p:nvSpPr>
            <p:spPr bwMode="auto">
              <a:xfrm>
                <a:off x="4029" y="2232"/>
                <a:ext cx="891" cy="0"/>
              </a:xfrm>
              <a:prstGeom prst="line">
                <a:avLst/>
              </a:prstGeom>
              <a:noFill/>
              <a:ln w="28575">
                <a:solidFill>
                  <a:srgbClr val="333399"/>
                </a:solidFill>
                <a:round/>
              </a:ln>
              <a:effectLst/>
            </p:spPr>
            <p:txBody>
              <a:bodyPr wrap="none" anchor="ctr"/>
              <a:lstStyle/>
              <a:p>
                <a:endParaRPr lang="zh-CN" altLang="en-US"/>
              </a:p>
            </p:txBody>
          </p:sp>
          <p:sp>
            <p:nvSpPr>
              <p:cNvPr id="52" name="Rectangle 34"/>
              <p:cNvSpPr>
                <a:spLocks noChangeArrowheads="1"/>
              </p:cNvSpPr>
              <p:nvPr/>
            </p:nvSpPr>
            <p:spPr bwMode="auto">
              <a:xfrm>
                <a:off x="288" y="1266"/>
                <a:ext cx="385" cy="223"/>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CH0</a:t>
                </a:r>
                <a:endParaRPr lang="en-US" altLang="zh-CN" sz="1600">
                  <a:solidFill>
                    <a:srgbClr val="333399"/>
                  </a:solidFill>
                  <a:latin typeface="Arial" panose="020B0604020202020204" pitchFamily="34" charset="0"/>
                  <a:ea typeface="黑体" panose="02010609060101010101" pitchFamily="49" charset="-122"/>
                </a:endParaRPr>
              </a:p>
            </p:txBody>
          </p:sp>
          <p:sp>
            <p:nvSpPr>
              <p:cNvPr id="53" name="Rectangle 35"/>
              <p:cNvSpPr>
                <a:spLocks noChangeArrowheads="1"/>
              </p:cNvSpPr>
              <p:nvPr/>
            </p:nvSpPr>
            <p:spPr bwMode="auto">
              <a:xfrm>
                <a:off x="205" y="1685"/>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CH16</a:t>
                </a:r>
                <a:endParaRPr lang="en-US" altLang="zh-CN" sz="1600">
                  <a:solidFill>
                    <a:srgbClr val="333399"/>
                  </a:solidFill>
                  <a:latin typeface="Arial" panose="020B0604020202020204" pitchFamily="34" charset="0"/>
                  <a:ea typeface="黑体" panose="02010609060101010101" pitchFamily="49" charset="-122"/>
                </a:endParaRPr>
              </a:p>
            </p:txBody>
          </p:sp>
          <p:sp>
            <p:nvSpPr>
              <p:cNvPr id="54" name="Rectangle 36"/>
              <p:cNvSpPr>
                <a:spLocks noChangeArrowheads="1"/>
              </p:cNvSpPr>
              <p:nvPr/>
            </p:nvSpPr>
            <p:spPr bwMode="auto">
              <a:xfrm>
                <a:off x="205" y="1807"/>
                <a:ext cx="459" cy="223"/>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CH17</a:t>
                </a:r>
                <a:endParaRPr lang="en-US" altLang="zh-CN" sz="1600">
                  <a:solidFill>
                    <a:srgbClr val="333399"/>
                  </a:solidFill>
                  <a:latin typeface="Arial" panose="020B0604020202020204" pitchFamily="34" charset="0"/>
                  <a:ea typeface="黑体" panose="02010609060101010101" pitchFamily="49" charset="-122"/>
                </a:endParaRPr>
              </a:p>
            </p:txBody>
          </p:sp>
          <p:sp>
            <p:nvSpPr>
              <p:cNvPr id="55" name="Rectangle 37"/>
              <p:cNvSpPr>
                <a:spLocks noChangeArrowheads="1"/>
              </p:cNvSpPr>
              <p:nvPr/>
            </p:nvSpPr>
            <p:spPr bwMode="auto">
              <a:xfrm>
                <a:off x="205" y="1572"/>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CH15</a:t>
                </a:r>
                <a:endParaRPr lang="en-US" altLang="zh-CN" sz="1600">
                  <a:solidFill>
                    <a:srgbClr val="333399"/>
                  </a:solidFill>
                  <a:latin typeface="Arial" panose="020B0604020202020204" pitchFamily="34" charset="0"/>
                  <a:ea typeface="黑体" panose="02010609060101010101" pitchFamily="49" charset="-122"/>
                </a:endParaRPr>
              </a:p>
            </p:txBody>
          </p:sp>
          <p:sp>
            <p:nvSpPr>
              <p:cNvPr id="56" name="Rectangle 38"/>
              <p:cNvSpPr>
                <a:spLocks noChangeArrowheads="1"/>
              </p:cNvSpPr>
              <p:nvPr/>
            </p:nvSpPr>
            <p:spPr bwMode="auto">
              <a:xfrm>
                <a:off x="4903" y="1582"/>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CH15</a:t>
                </a:r>
                <a:endParaRPr lang="en-US" altLang="zh-CN" sz="1600">
                  <a:solidFill>
                    <a:srgbClr val="333399"/>
                  </a:solidFill>
                  <a:latin typeface="Arial" panose="020B0604020202020204" pitchFamily="34" charset="0"/>
                  <a:ea typeface="黑体" panose="02010609060101010101" pitchFamily="49" charset="-122"/>
                </a:endParaRPr>
              </a:p>
            </p:txBody>
          </p:sp>
          <p:sp>
            <p:nvSpPr>
              <p:cNvPr id="57" name="Rectangle 39"/>
              <p:cNvSpPr>
                <a:spLocks noChangeArrowheads="1"/>
              </p:cNvSpPr>
              <p:nvPr/>
            </p:nvSpPr>
            <p:spPr bwMode="auto">
              <a:xfrm>
                <a:off x="4903" y="1704"/>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CH16</a:t>
                </a:r>
                <a:endParaRPr lang="en-US" altLang="zh-CN" sz="1600">
                  <a:solidFill>
                    <a:srgbClr val="333399"/>
                  </a:solidFill>
                  <a:latin typeface="Arial" panose="020B0604020202020204" pitchFamily="34" charset="0"/>
                  <a:ea typeface="黑体" panose="02010609060101010101" pitchFamily="49" charset="-122"/>
                </a:endParaRPr>
              </a:p>
            </p:txBody>
          </p:sp>
          <p:sp>
            <p:nvSpPr>
              <p:cNvPr id="58" name="Rectangle 40"/>
              <p:cNvSpPr>
                <a:spLocks noChangeArrowheads="1"/>
              </p:cNvSpPr>
              <p:nvPr/>
            </p:nvSpPr>
            <p:spPr bwMode="auto">
              <a:xfrm>
                <a:off x="4903" y="1829"/>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CH17</a:t>
                </a:r>
                <a:endParaRPr lang="en-US" altLang="zh-CN" sz="1600">
                  <a:solidFill>
                    <a:srgbClr val="333399"/>
                  </a:solidFill>
                  <a:latin typeface="Arial" panose="020B0604020202020204" pitchFamily="34" charset="0"/>
                  <a:ea typeface="黑体" panose="02010609060101010101" pitchFamily="49" charset="-122"/>
                </a:endParaRPr>
              </a:p>
            </p:txBody>
          </p:sp>
          <p:sp>
            <p:nvSpPr>
              <p:cNvPr id="59" name="Rectangle 41"/>
              <p:cNvSpPr>
                <a:spLocks noChangeArrowheads="1"/>
              </p:cNvSpPr>
              <p:nvPr/>
            </p:nvSpPr>
            <p:spPr bwMode="auto">
              <a:xfrm>
                <a:off x="205" y="2161"/>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CH31</a:t>
                </a:r>
                <a:endParaRPr lang="en-US" altLang="zh-CN" sz="1600">
                  <a:solidFill>
                    <a:srgbClr val="333399"/>
                  </a:solidFill>
                  <a:latin typeface="Arial" panose="020B0604020202020204" pitchFamily="34" charset="0"/>
                  <a:ea typeface="黑体" panose="02010609060101010101" pitchFamily="49" charset="-122"/>
                </a:endParaRPr>
              </a:p>
            </p:txBody>
          </p:sp>
          <p:sp>
            <p:nvSpPr>
              <p:cNvPr id="60" name="Rectangle 42"/>
              <p:cNvSpPr>
                <a:spLocks noChangeArrowheads="1"/>
              </p:cNvSpPr>
              <p:nvPr/>
            </p:nvSpPr>
            <p:spPr bwMode="auto">
              <a:xfrm>
                <a:off x="4903" y="2129"/>
                <a:ext cx="459"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CH31</a:t>
                </a:r>
                <a:endParaRPr lang="en-US" altLang="zh-CN" sz="1600">
                  <a:solidFill>
                    <a:srgbClr val="333399"/>
                  </a:solidFill>
                  <a:latin typeface="Arial" panose="020B0604020202020204" pitchFamily="34" charset="0"/>
                  <a:ea typeface="黑体" panose="02010609060101010101" pitchFamily="49" charset="-122"/>
                </a:endParaRPr>
              </a:p>
            </p:txBody>
          </p:sp>
          <p:sp>
            <p:nvSpPr>
              <p:cNvPr id="61" name="Rectangle 43"/>
              <p:cNvSpPr>
                <a:spLocks noChangeArrowheads="1"/>
              </p:cNvSpPr>
              <p:nvPr/>
            </p:nvSpPr>
            <p:spPr bwMode="auto">
              <a:xfrm>
                <a:off x="4903" y="1253"/>
                <a:ext cx="385"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CH0</a:t>
                </a:r>
                <a:endParaRPr lang="en-US" altLang="zh-CN" sz="1600">
                  <a:solidFill>
                    <a:srgbClr val="333399"/>
                  </a:solidFill>
                  <a:latin typeface="Arial" panose="020B0604020202020204" pitchFamily="34" charset="0"/>
                  <a:ea typeface="黑体" panose="02010609060101010101" pitchFamily="49" charset="-122"/>
                </a:endParaRPr>
              </a:p>
            </p:txBody>
          </p:sp>
          <p:sp>
            <p:nvSpPr>
              <p:cNvPr id="62" name="Rectangle 44"/>
              <p:cNvSpPr>
                <a:spLocks noChangeArrowheads="1"/>
              </p:cNvSpPr>
              <p:nvPr/>
            </p:nvSpPr>
            <p:spPr bwMode="auto">
              <a:xfrm>
                <a:off x="288" y="1389"/>
                <a:ext cx="385" cy="22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a:t>
                </a:r>
                <a:endParaRPr lang="en-US" altLang="zh-CN" sz="1600">
                  <a:solidFill>
                    <a:srgbClr val="333399"/>
                  </a:solidFill>
                  <a:latin typeface="Arial" panose="020B0604020202020204" pitchFamily="34" charset="0"/>
                  <a:ea typeface="黑体" panose="02010609060101010101" pitchFamily="49" charset="-122"/>
                </a:endParaRPr>
              </a:p>
            </p:txBody>
          </p:sp>
          <p:sp>
            <p:nvSpPr>
              <p:cNvPr id="63" name="Rectangle 45"/>
              <p:cNvSpPr>
                <a:spLocks noChangeArrowheads="1"/>
              </p:cNvSpPr>
              <p:nvPr/>
            </p:nvSpPr>
            <p:spPr bwMode="auto">
              <a:xfrm>
                <a:off x="4903" y="1377"/>
                <a:ext cx="385" cy="223"/>
              </a:xfrm>
              <a:prstGeom prst="rect">
                <a:avLst/>
              </a:prstGeom>
              <a:noFill/>
              <a:ln w="12700">
                <a:noFill/>
                <a:miter lim="800000"/>
              </a:ln>
              <a:effectLst/>
            </p:spPr>
            <p:txBody>
              <a:bodyPr wrap="none" lIns="90488" tIns="44450" rIns="90488" bIns="44450">
                <a:spAutoFit/>
              </a:bodyPr>
              <a:lstStyle/>
              <a:p>
                <a:pPr defTabSz="762000" eaLnBrk="0" hangingPunct="0"/>
                <a:r>
                  <a:rPr lang="en-US" altLang="zh-CN" sz="1600">
                    <a:solidFill>
                      <a:srgbClr val="333399"/>
                    </a:solidFill>
                    <a:latin typeface="Arial" panose="020B0604020202020204" pitchFamily="34" charset="0"/>
                    <a:ea typeface="黑体" panose="02010609060101010101" pitchFamily="49" charset="-122"/>
                  </a:rPr>
                  <a:t>CH1</a:t>
                </a:r>
                <a:endParaRPr lang="en-US" altLang="zh-CN" sz="1600">
                  <a:solidFill>
                    <a:srgbClr val="333399"/>
                  </a:solidFill>
                  <a:latin typeface="Arial" panose="020B0604020202020204" pitchFamily="34" charset="0"/>
                  <a:ea typeface="黑体" panose="02010609060101010101" pitchFamily="49" charset="-122"/>
                </a:endParaRPr>
              </a:p>
            </p:txBody>
          </p:sp>
          <p:sp>
            <p:nvSpPr>
              <p:cNvPr id="64" name="Rectangle 46"/>
              <p:cNvSpPr>
                <a:spLocks noChangeArrowheads="1"/>
              </p:cNvSpPr>
              <p:nvPr/>
            </p:nvSpPr>
            <p:spPr bwMode="auto">
              <a:xfrm rot="16200000">
                <a:off x="4428" y="1899"/>
                <a:ext cx="292" cy="259"/>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a:solidFill>
                      <a:srgbClr val="333399"/>
                    </a:solidFill>
                  </a:rPr>
                  <a:t>…</a:t>
                </a:r>
                <a:endParaRPr lang="zh-CN" altLang="en-US" sz="2000">
                  <a:solidFill>
                    <a:srgbClr val="333399"/>
                  </a:solidFill>
                </a:endParaRPr>
              </a:p>
            </p:txBody>
          </p:sp>
          <p:sp>
            <p:nvSpPr>
              <p:cNvPr id="65" name="Rectangle 47"/>
              <p:cNvSpPr>
                <a:spLocks noChangeArrowheads="1"/>
              </p:cNvSpPr>
              <p:nvPr/>
            </p:nvSpPr>
            <p:spPr bwMode="auto">
              <a:xfrm rot="16200000">
                <a:off x="4423" y="1447"/>
                <a:ext cx="292" cy="259"/>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a:solidFill>
                      <a:srgbClr val="333399"/>
                    </a:solidFill>
                  </a:rPr>
                  <a:t>…</a:t>
                </a:r>
                <a:endParaRPr lang="zh-CN" altLang="en-US" sz="2000">
                  <a:solidFill>
                    <a:srgbClr val="333399"/>
                  </a:solidFill>
                </a:endParaRPr>
              </a:p>
            </p:txBody>
          </p:sp>
          <p:sp>
            <p:nvSpPr>
              <p:cNvPr id="66" name="Rectangle 48"/>
              <p:cNvSpPr>
                <a:spLocks noChangeArrowheads="1"/>
              </p:cNvSpPr>
              <p:nvPr/>
            </p:nvSpPr>
            <p:spPr bwMode="auto">
              <a:xfrm rot="16200000">
                <a:off x="589" y="1917"/>
                <a:ext cx="292" cy="259"/>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a:solidFill>
                      <a:srgbClr val="333399"/>
                    </a:solidFill>
                  </a:rPr>
                  <a:t>…</a:t>
                </a:r>
                <a:endParaRPr lang="zh-CN" altLang="en-US" sz="2000">
                  <a:solidFill>
                    <a:srgbClr val="333399"/>
                  </a:solidFill>
                </a:endParaRPr>
              </a:p>
            </p:txBody>
          </p:sp>
          <p:sp>
            <p:nvSpPr>
              <p:cNvPr id="67" name="Rectangle 49"/>
              <p:cNvSpPr>
                <a:spLocks noChangeArrowheads="1"/>
              </p:cNvSpPr>
              <p:nvPr/>
            </p:nvSpPr>
            <p:spPr bwMode="auto">
              <a:xfrm rot="16200000">
                <a:off x="615" y="1450"/>
                <a:ext cx="292" cy="259"/>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a:solidFill>
                      <a:srgbClr val="333399"/>
                    </a:solidFill>
                  </a:rPr>
                  <a:t>…</a:t>
                </a:r>
                <a:endParaRPr lang="zh-CN" altLang="en-US" sz="2000">
                  <a:solidFill>
                    <a:srgbClr val="333399"/>
                  </a:solidFill>
                </a:endParaRPr>
              </a:p>
            </p:txBody>
          </p:sp>
          <p:sp>
            <p:nvSpPr>
              <p:cNvPr id="68" name="Oval 50"/>
              <p:cNvSpPr>
                <a:spLocks noChangeArrowheads="1"/>
              </p:cNvSpPr>
              <p:nvPr/>
            </p:nvSpPr>
            <p:spPr bwMode="auto">
              <a:xfrm>
                <a:off x="1046" y="1773"/>
                <a:ext cx="56" cy="45"/>
              </a:xfrm>
              <a:prstGeom prst="ellipse">
                <a:avLst/>
              </a:prstGeom>
              <a:solidFill>
                <a:schemeClr val="tx1"/>
              </a:solidFill>
              <a:ln w="28575">
                <a:solidFill>
                  <a:srgbClr val="333399"/>
                </a:solidFill>
                <a:round/>
              </a:ln>
              <a:effectLst/>
            </p:spPr>
            <p:txBody>
              <a:bodyPr wrap="none" anchor="ctr"/>
              <a:lstStyle/>
              <a:p>
                <a:endParaRPr lang="zh-CN" altLang="en-US"/>
              </a:p>
            </p:txBody>
          </p:sp>
          <p:sp>
            <p:nvSpPr>
              <p:cNvPr id="69" name="Oval 51"/>
              <p:cNvSpPr>
                <a:spLocks noChangeArrowheads="1"/>
              </p:cNvSpPr>
              <p:nvPr/>
            </p:nvSpPr>
            <p:spPr bwMode="auto">
              <a:xfrm>
                <a:off x="4453" y="1866"/>
                <a:ext cx="56"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0" name="Oval 52"/>
              <p:cNvSpPr>
                <a:spLocks noChangeArrowheads="1"/>
              </p:cNvSpPr>
              <p:nvPr/>
            </p:nvSpPr>
            <p:spPr bwMode="auto">
              <a:xfrm>
                <a:off x="3977" y="2205"/>
                <a:ext cx="56"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1" name="Oval 53"/>
              <p:cNvSpPr>
                <a:spLocks noChangeArrowheads="1"/>
              </p:cNvSpPr>
              <p:nvPr/>
            </p:nvSpPr>
            <p:spPr bwMode="auto">
              <a:xfrm>
                <a:off x="4466" y="1773"/>
                <a:ext cx="56"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2" name="Oval 54"/>
              <p:cNvSpPr>
                <a:spLocks noChangeArrowheads="1"/>
              </p:cNvSpPr>
              <p:nvPr/>
            </p:nvSpPr>
            <p:spPr bwMode="auto">
              <a:xfrm>
                <a:off x="4440" y="1691"/>
                <a:ext cx="56"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3" name="Oval 55"/>
              <p:cNvSpPr>
                <a:spLocks noChangeArrowheads="1"/>
              </p:cNvSpPr>
              <p:nvPr/>
            </p:nvSpPr>
            <p:spPr bwMode="auto">
              <a:xfrm>
                <a:off x="4235" y="1465"/>
                <a:ext cx="55"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4" name="Oval 56"/>
              <p:cNvSpPr>
                <a:spLocks noChangeArrowheads="1"/>
              </p:cNvSpPr>
              <p:nvPr/>
            </p:nvSpPr>
            <p:spPr bwMode="auto">
              <a:xfrm>
                <a:off x="1548" y="2215"/>
                <a:ext cx="55"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5" name="Oval 57"/>
              <p:cNvSpPr>
                <a:spLocks noChangeArrowheads="1"/>
              </p:cNvSpPr>
              <p:nvPr/>
            </p:nvSpPr>
            <p:spPr bwMode="auto">
              <a:xfrm>
                <a:off x="3952" y="1372"/>
                <a:ext cx="55"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6" name="Oval 58"/>
              <p:cNvSpPr>
                <a:spLocks noChangeArrowheads="1"/>
              </p:cNvSpPr>
              <p:nvPr/>
            </p:nvSpPr>
            <p:spPr bwMode="auto">
              <a:xfrm>
                <a:off x="1535" y="1372"/>
                <a:ext cx="55" cy="45"/>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7" name="Rectangle 59"/>
              <p:cNvSpPr>
                <a:spLocks noChangeArrowheads="1"/>
              </p:cNvSpPr>
              <p:nvPr/>
            </p:nvSpPr>
            <p:spPr bwMode="auto">
              <a:xfrm>
                <a:off x="657" y="2614"/>
                <a:ext cx="1437" cy="229"/>
              </a:xfrm>
              <a:prstGeom prst="rect">
                <a:avLst/>
              </a:prstGeom>
              <a:solidFill>
                <a:srgbClr val="FFFF99"/>
              </a:solidFill>
              <a:ln w="9525">
                <a:noFill/>
                <a:miter lim="800000"/>
              </a:ln>
              <a:effectLst/>
            </p:spPr>
            <p:txBody>
              <a:bodyPr wrap="none" anchor="ctr"/>
              <a:lstStyle/>
              <a:p>
                <a:endParaRPr lang="zh-CN" altLang="en-US"/>
              </a:p>
            </p:txBody>
          </p:sp>
          <p:sp>
            <p:nvSpPr>
              <p:cNvPr id="78" name="Oval 60"/>
              <p:cNvSpPr>
                <a:spLocks noChangeArrowheads="1"/>
              </p:cNvSpPr>
              <p:nvPr/>
            </p:nvSpPr>
            <p:spPr bwMode="auto">
              <a:xfrm>
                <a:off x="1274" y="1456"/>
                <a:ext cx="56" cy="43"/>
              </a:xfrm>
              <a:prstGeom prst="ellipse">
                <a:avLst/>
              </a:prstGeom>
              <a:solidFill>
                <a:schemeClr val="tx1"/>
              </a:solidFill>
              <a:ln w="12700">
                <a:solidFill>
                  <a:srgbClr val="333399"/>
                </a:solidFill>
                <a:round/>
              </a:ln>
              <a:effectLst/>
            </p:spPr>
            <p:txBody>
              <a:bodyPr wrap="none" anchor="ctr"/>
              <a:lstStyle/>
              <a:p>
                <a:endParaRPr lang="zh-CN" altLang="en-US"/>
              </a:p>
            </p:txBody>
          </p:sp>
          <p:sp>
            <p:nvSpPr>
              <p:cNvPr id="79" name="Rectangle 61"/>
              <p:cNvSpPr>
                <a:spLocks noChangeArrowheads="1"/>
              </p:cNvSpPr>
              <p:nvPr/>
            </p:nvSpPr>
            <p:spPr bwMode="auto">
              <a:xfrm>
                <a:off x="2094" y="2616"/>
                <a:ext cx="1431" cy="220"/>
              </a:xfrm>
              <a:prstGeom prst="rect">
                <a:avLst/>
              </a:prstGeom>
              <a:solidFill>
                <a:schemeClr val="bg1"/>
              </a:solidFill>
              <a:ln w="28575">
                <a:solidFill>
                  <a:srgbClr val="333399"/>
                </a:solidFill>
                <a:miter lim="800000"/>
              </a:ln>
              <a:effectLst/>
            </p:spPr>
            <p:txBody>
              <a:bodyPr wrap="none" anchor="ctr"/>
              <a:lstStyle/>
              <a:p>
                <a:pPr algn="ctr"/>
                <a:endParaRPr lang="zh-CN" altLang="en-US" b="0"/>
              </a:p>
            </p:txBody>
          </p:sp>
          <p:sp>
            <p:nvSpPr>
              <p:cNvPr id="80" name="Rectangle 62"/>
              <p:cNvSpPr>
                <a:spLocks noChangeArrowheads="1"/>
              </p:cNvSpPr>
              <p:nvPr/>
            </p:nvSpPr>
            <p:spPr bwMode="auto">
              <a:xfrm>
                <a:off x="3527" y="2616"/>
                <a:ext cx="1432" cy="220"/>
              </a:xfrm>
              <a:prstGeom prst="rect">
                <a:avLst/>
              </a:prstGeom>
              <a:solidFill>
                <a:schemeClr val="bg1"/>
              </a:solidFill>
              <a:ln w="28575">
                <a:solidFill>
                  <a:srgbClr val="333399"/>
                </a:solidFill>
                <a:miter lim="800000"/>
              </a:ln>
              <a:effectLst/>
            </p:spPr>
            <p:txBody>
              <a:bodyPr wrap="none" anchor="ctr"/>
              <a:lstStyle/>
              <a:p>
                <a:endParaRPr lang="zh-CN" altLang="en-US"/>
              </a:p>
            </p:txBody>
          </p:sp>
          <p:sp>
            <p:nvSpPr>
              <p:cNvPr id="81" name="Rectangle 63"/>
              <p:cNvSpPr>
                <a:spLocks noChangeArrowheads="1"/>
              </p:cNvSpPr>
              <p:nvPr/>
            </p:nvSpPr>
            <p:spPr bwMode="auto">
              <a:xfrm>
                <a:off x="932" y="2591"/>
                <a:ext cx="954"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ea typeface="黑体" panose="02010609060101010101" pitchFamily="49" charset="-122"/>
                  </a:rPr>
                  <a:t>时分复用帧</a:t>
                </a:r>
                <a:endParaRPr lang="zh-CN" altLang="en-US" sz="2000" b="0">
                  <a:solidFill>
                    <a:srgbClr val="333399"/>
                  </a:solidFill>
                  <a:ea typeface="黑体" panose="02010609060101010101" pitchFamily="49" charset="-122"/>
                </a:endParaRPr>
              </a:p>
            </p:txBody>
          </p:sp>
          <p:sp>
            <p:nvSpPr>
              <p:cNvPr id="82" name="Line 64"/>
              <p:cNvSpPr>
                <a:spLocks noChangeShapeType="1"/>
              </p:cNvSpPr>
              <p:nvPr/>
            </p:nvSpPr>
            <p:spPr bwMode="auto">
              <a:xfrm>
                <a:off x="3523" y="2873"/>
                <a:ext cx="0" cy="134"/>
              </a:xfrm>
              <a:prstGeom prst="line">
                <a:avLst/>
              </a:prstGeom>
              <a:noFill/>
              <a:ln w="28575">
                <a:solidFill>
                  <a:srgbClr val="333399"/>
                </a:solidFill>
                <a:round/>
              </a:ln>
              <a:effectLst/>
            </p:spPr>
            <p:txBody>
              <a:bodyPr wrap="none" anchor="ctr"/>
              <a:lstStyle/>
              <a:p>
                <a:endParaRPr lang="zh-CN" altLang="en-US"/>
              </a:p>
            </p:txBody>
          </p:sp>
          <p:sp>
            <p:nvSpPr>
              <p:cNvPr id="83" name="Line 65"/>
              <p:cNvSpPr>
                <a:spLocks noChangeShapeType="1"/>
              </p:cNvSpPr>
              <p:nvPr/>
            </p:nvSpPr>
            <p:spPr bwMode="auto">
              <a:xfrm>
                <a:off x="4963" y="2862"/>
                <a:ext cx="0" cy="138"/>
              </a:xfrm>
              <a:prstGeom prst="line">
                <a:avLst/>
              </a:prstGeom>
              <a:noFill/>
              <a:ln w="28575">
                <a:solidFill>
                  <a:srgbClr val="333399"/>
                </a:solidFill>
                <a:round/>
              </a:ln>
              <a:effectLst/>
            </p:spPr>
            <p:txBody>
              <a:bodyPr wrap="none" anchor="ctr"/>
              <a:lstStyle/>
              <a:p>
                <a:endParaRPr lang="zh-CN" altLang="en-US"/>
              </a:p>
            </p:txBody>
          </p:sp>
          <p:sp>
            <p:nvSpPr>
              <p:cNvPr id="84" name="Line 66"/>
              <p:cNvSpPr>
                <a:spLocks noChangeShapeType="1"/>
              </p:cNvSpPr>
              <p:nvPr/>
            </p:nvSpPr>
            <p:spPr bwMode="auto">
              <a:xfrm>
                <a:off x="3527" y="2946"/>
                <a:ext cx="1445"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grpSp>
            <p:nvGrpSpPr>
              <p:cNvPr id="85" name="Group 67"/>
              <p:cNvGrpSpPr/>
              <p:nvPr/>
            </p:nvGrpSpPr>
            <p:grpSpPr bwMode="auto">
              <a:xfrm>
                <a:off x="4118" y="2836"/>
                <a:ext cx="227" cy="264"/>
                <a:chOff x="4155" y="1893"/>
                <a:chExt cx="212" cy="307"/>
              </a:xfrm>
            </p:grpSpPr>
            <p:sp>
              <p:nvSpPr>
                <p:cNvPr id="134" name="Rectangle 68"/>
                <p:cNvSpPr>
                  <a:spLocks noChangeArrowheads="1"/>
                </p:cNvSpPr>
                <p:nvPr/>
              </p:nvSpPr>
              <p:spPr bwMode="auto">
                <a:xfrm>
                  <a:off x="4176" y="1920"/>
                  <a:ext cx="144" cy="180"/>
                </a:xfrm>
                <a:prstGeom prst="rect">
                  <a:avLst/>
                </a:prstGeom>
                <a:solidFill>
                  <a:schemeClr val="tx2"/>
                </a:solidFill>
                <a:ln w="12700">
                  <a:noFill/>
                  <a:miter lim="800000"/>
                </a:ln>
                <a:effectLst/>
              </p:spPr>
              <p:txBody>
                <a:bodyPr wrap="none" anchor="ctr"/>
                <a:lstStyle/>
                <a:p>
                  <a:endParaRPr lang="zh-CN" altLang="en-US"/>
                </a:p>
              </p:txBody>
            </p:sp>
            <p:grpSp>
              <p:nvGrpSpPr>
                <p:cNvPr id="135" name="Group 69"/>
                <p:cNvGrpSpPr/>
                <p:nvPr/>
              </p:nvGrpSpPr>
              <p:grpSpPr bwMode="auto">
                <a:xfrm>
                  <a:off x="4155" y="1893"/>
                  <a:ext cx="212" cy="307"/>
                  <a:chOff x="4155" y="1893"/>
                  <a:chExt cx="212" cy="307"/>
                </a:xfrm>
              </p:grpSpPr>
              <p:sp>
                <p:nvSpPr>
                  <p:cNvPr id="136" name="Rectangle 70"/>
                  <p:cNvSpPr>
                    <a:spLocks noChangeArrowheads="1"/>
                  </p:cNvSpPr>
                  <p:nvPr/>
                </p:nvSpPr>
                <p:spPr bwMode="auto">
                  <a:xfrm>
                    <a:off x="4176" y="1920"/>
                    <a:ext cx="156" cy="168"/>
                  </a:xfrm>
                  <a:prstGeom prst="rect">
                    <a:avLst/>
                  </a:prstGeom>
                  <a:solidFill>
                    <a:schemeClr val="tx2"/>
                  </a:solidFill>
                  <a:ln w="12700">
                    <a:noFill/>
                    <a:miter lim="800000"/>
                  </a:ln>
                  <a:effectLst/>
                </p:spPr>
                <p:txBody>
                  <a:bodyPr wrap="none" anchor="ctr"/>
                  <a:lstStyle/>
                  <a:p>
                    <a:endParaRPr lang="zh-CN" altLang="en-US"/>
                  </a:p>
                </p:txBody>
              </p:sp>
              <p:sp>
                <p:nvSpPr>
                  <p:cNvPr id="137" name="Rectangle 71"/>
                  <p:cNvSpPr>
                    <a:spLocks noChangeArrowheads="1"/>
                  </p:cNvSpPr>
                  <p:nvPr/>
                </p:nvSpPr>
                <p:spPr bwMode="auto">
                  <a:xfrm>
                    <a:off x="4155" y="1893"/>
                    <a:ext cx="212" cy="307"/>
                  </a:xfrm>
                  <a:prstGeom prst="rect">
                    <a:avLst/>
                  </a:prstGeom>
                  <a:solidFill>
                    <a:schemeClr val="bg1"/>
                  </a:solidFill>
                  <a:ln w="12700">
                    <a:noFill/>
                    <a:miter lim="800000"/>
                  </a:ln>
                  <a:effectLst/>
                </p:spPr>
                <p:txBody>
                  <a:bodyPr lIns="90488" tIns="44450" rIns="90488" bIns="44450">
                    <a:spAutoFit/>
                  </a:bodyPr>
                  <a:lstStyle/>
                  <a:p>
                    <a:pPr defTabSz="762000" eaLnBrk="0" hangingPunct="0"/>
                    <a:r>
                      <a:rPr lang="en-US" altLang="zh-CN" sz="2000" b="0" dirty="0">
                        <a:solidFill>
                          <a:srgbClr val="333399"/>
                        </a:solidFill>
                        <a:latin typeface="Arial" panose="020B0604020202020204" pitchFamily="34" charset="0"/>
                      </a:rPr>
                      <a:t>T</a:t>
                    </a:r>
                    <a:endParaRPr lang="en-US" altLang="zh-CN" sz="2000" b="0" dirty="0">
                      <a:solidFill>
                        <a:srgbClr val="333399"/>
                      </a:solidFill>
                      <a:latin typeface="Arial" panose="020B0604020202020204" pitchFamily="34" charset="0"/>
                    </a:endParaRPr>
                  </a:p>
                </p:txBody>
              </p:sp>
            </p:grpSp>
          </p:grpSp>
          <p:sp>
            <p:nvSpPr>
              <p:cNvPr id="86" name="Rectangle 72"/>
              <p:cNvSpPr>
                <a:spLocks noChangeArrowheads="1"/>
              </p:cNvSpPr>
              <p:nvPr/>
            </p:nvSpPr>
            <p:spPr bwMode="auto">
              <a:xfrm>
                <a:off x="352" y="3314"/>
                <a:ext cx="480" cy="231"/>
              </a:xfrm>
              <a:prstGeom prst="rect">
                <a:avLst/>
              </a:prstGeom>
              <a:noFill/>
              <a:ln w="19050">
                <a:solidFill>
                  <a:srgbClr val="333399"/>
                </a:solidFill>
                <a:miter lim="800000"/>
              </a:ln>
              <a:effectLst/>
            </p:spPr>
            <p:txBody>
              <a:bodyPr wrap="none" anchor="ctr"/>
              <a:lstStyle/>
              <a:p>
                <a:endParaRPr lang="zh-CN" altLang="en-US"/>
              </a:p>
            </p:txBody>
          </p:sp>
          <p:sp>
            <p:nvSpPr>
              <p:cNvPr id="87" name="Rectangle 73"/>
              <p:cNvSpPr>
                <a:spLocks noChangeArrowheads="1"/>
              </p:cNvSpPr>
              <p:nvPr/>
            </p:nvSpPr>
            <p:spPr bwMode="auto">
              <a:xfrm>
                <a:off x="341" y="3317"/>
                <a:ext cx="500" cy="264"/>
              </a:xfrm>
              <a:prstGeom prst="rect">
                <a:avLst/>
              </a:prstGeom>
              <a:noFill/>
              <a:ln w="1905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CH0</a:t>
                </a:r>
                <a:endParaRPr lang="en-US" altLang="zh-CN" sz="2000" b="0">
                  <a:solidFill>
                    <a:srgbClr val="333399"/>
                  </a:solidFill>
                  <a:latin typeface="Arial" panose="020B0604020202020204" pitchFamily="34" charset="0"/>
                </a:endParaRPr>
              </a:p>
            </p:txBody>
          </p:sp>
          <p:sp>
            <p:nvSpPr>
              <p:cNvPr id="88" name="Rectangle 74"/>
              <p:cNvSpPr>
                <a:spLocks noChangeArrowheads="1"/>
              </p:cNvSpPr>
              <p:nvPr/>
            </p:nvSpPr>
            <p:spPr bwMode="auto">
              <a:xfrm>
                <a:off x="834"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89" name="Rectangle 75"/>
              <p:cNvSpPr>
                <a:spLocks noChangeArrowheads="1"/>
              </p:cNvSpPr>
              <p:nvPr/>
            </p:nvSpPr>
            <p:spPr bwMode="auto">
              <a:xfrm>
                <a:off x="833" y="3317"/>
                <a:ext cx="500"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CH1</a:t>
                </a:r>
                <a:endParaRPr lang="en-US" altLang="zh-CN" sz="2000" b="0">
                  <a:solidFill>
                    <a:srgbClr val="333399"/>
                  </a:solidFill>
                  <a:latin typeface="Arial" panose="020B0604020202020204" pitchFamily="34" charset="0"/>
                </a:endParaRPr>
              </a:p>
            </p:txBody>
          </p:sp>
          <p:sp>
            <p:nvSpPr>
              <p:cNvPr id="90" name="Rectangle 76"/>
              <p:cNvSpPr>
                <a:spLocks noChangeArrowheads="1"/>
              </p:cNvSpPr>
              <p:nvPr/>
            </p:nvSpPr>
            <p:spPr bwMode="auto">
              <a:xfrm>
                <a:off x="1316"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91" name="Rectangle 77"/>
              <p:cNvSpPr>
                <a:spLocks noChangeArrowheads="1"/>
              </p:cNvSpPr>
              <p:nvPr/>
            </p:nvSpPr>
            <p:spPr bwMode="auto">
              <a:xfrm>
                <a:off x="1292" y="3317"/>
                <a:ext cx="500"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CH2</a:t>
                </a:r>
                <a:endParaRPr lang="en-US" altLang="zh-CN" sz="2000" b="0">
                  <a:solidFill>
                    <a:srgbClr val="333399"/>
                  </a:solidFill>
                  <a:latin typeface="Arial" panose="020B0604020202020204" pitchFamily="34" charset="0"/>
                </a:endParaRPr>
              </a:p>
            </p:txBody>
          </p:sp>
          <p:sp>
            <p:nvSpPr>
              <p:cNvPr id="92" name="Rectangle 78"/>
              <p:cNvSpPr>
                <a:spLocks noChangeArrowheads="1"/>
              </p:cNvSpPr>
              <p:nvPr/>
            </p:nvSpPr>
            <p:spPr bwMode="auto">
              <a:xfrm>
                <a:off x="1798"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93" name="Rectangle 79"/>
              <p:cNvSpPr>
                <a:spLocks noChangeArrowheads="1"/>
              </p:cNvSpPr>
              <p:nvPr/>
            </p:nvSpPr>
            <p:spPr bwMode="auto">
              <a:xfrm>
                <a:off x="1913" y="3294"/>
                <a:ext cx="252" cy="223"/>
              </a:xfrm>
              <a:prstGeom prst="rect">
                <a:avLst/>
              </a:prstGeom>
              <a:noFill/>
              <a:ln w="12700">
                <a:noFill/>
                <a:miter lim="800000"/>
              </a:ln>
              <a:effectLst/>
            </p:spPr>
            <p:txBody>
              <a:bodyPr wrap="none" lIns="90488" tIns="44450" rIns="90488" bIns="44450">
                <a:spAutoFit/>
              </a:bodyPr>
              <a:lstStyle/>
              <a:p>
                <a:pPr defTabSz="762000" eaLnBrk="0" hangingPunct="0"/>
                <a:r>
                  <a:rPr lang="zh-CN" altLang="en-US" sz="1600">
                    <a:solidFill>
                      <a:schemeClr val="bg1"/>
                    </a:solidFill>
                  </a:rPr>
                  <a:t>…</a:t>
                </a:r>
                <a:endParaRPr lang="zh-CN" altLang="en-US" sz="1600">
                  <a:solidFill>
                    <a:schemeClr val="bg1"/>
                  </a:solidFill>
                </a:endParaRPr>
              </a:p>
            </p:txBody>
          </p:sp>
          <p:sp>
            <p:nvSpPr>
              <p:cNvPr id="94" name="Rectangle 80"/>
              <p:cNvSpPr>
                <a:spLocks noChangeArrowheads="1"/>
              </p:cNvSpPr>
              <p:nvPr/>
            </p:nvSpPr>
            <p:spPr bwMode="auto">
              <a:xfrm>
                <a:off x="2280"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95" name="Rectangle 81"/>
              <p:cNvSpPr>
                <a:spLocks noChangeArrowheads="1"/>
              </p:cNvSpPr>
              <p:nvPr/>
            </p:nvSpPr>
            <p:spPr bwMode="auto">
              <a:xfrm>
                <a:off x="2221" y="3317"/>
                <a:ext cx="592"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CH15</a:t>
                </a:r>
                <a:endParaRPr lang="en-US" altLang="zh-CN" sz="2000" b="0">
                  <a:solidFill>
                    <a:srgbClr val="333399"/>
                  </a:solidFill>
                  <a:latin typeface="Arial" panose="020B0604020202020204" pitchFamily="34" charset="0"/>
                </a:endParaRPr>
              </a:p>
            </p:txBody>
          </p:sp>
          <p:sp>
            <p:nvSpPr>
              <p:cNvPr id="96" name="Rectangle 82"/>
              <p:cNvSpPr>
                <a:spLocks noChangeArrowheads="1"/>
              </p:cNvSpPr>
              <p:nvPr/>
            </p:nvSpPr>
            <p:spPr bwMode="auto">
              <a:xfrm>
                <a:off x="2762"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97" name="Rectangle 83"/>
              <p:cNvSpPr>
                <a:spLocks noChangeArrowheads="1"/>
              </p:cNvSpPr>
              <p:nvPr/>
            </p:nvSpPr>
            <p:spPr bwMode="auto">
              <a:xfrm>
                <a:off x="2699" y="3317"/>
                <a:ext cx="593"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CH16</a:t>
                </a:r>
                <a:endParaRPr lang="en-US" altLang="zh-CN" sz="2000" b="0">
                  <a:solidFill>
                    <a:srgbClr val="333399"/>
                  </a:solidFill>
                  <a:latin typeface="Arial" panose="020B0604020202020204" pitchFamily="34" charset="0"/>
                </a:endParaRPr>
              </a:p>
            </p:txBody>
          </p:sp>
          <p:sp>
            <p:nvSpPr>
              <p:cNvPr id="98" name="Rectangle 84"/>
              <p:cNvSpPr>
                <a:spLocks noChangeArrowheads="1"/>
              </p:cNvSpPr>
              <p:nvPr/>
            </p:nvSpPr>
            <p:spPr bwMode="auto">
              <a:xfrm>
                <a:off x="3245"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99" name="Rectangle 85"/>
              <p:cNvSpPr>
                <a:spLocks noChangeArrowheads="1"/>
              </p:cNvSpPr>
              <p:nvPr/>
            </p:nvSpPr>
            <p:spPr bwMode="auto">
              <a:xfrm>
                <a:off x="3211" y="3317"/>
                <a:ext cx="592"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CH17</a:t>
                </a:r>
                <a:endParaRPr lang="en-US" altLang="zh-CN" sz="2000" b="0">
                  <a:solidFill>
                    <a:srgbClr val="333399"/>
                  </a:solidFill>
                  <a:latin typeface="Arial" panose="020B0604020202020204" pitchFamily="34" charset="0"/>
                </a:endParaRPr>
              </a:p>
            </p:txBody>
          </p:sp>
          <p:sp>
            <p:nvSpPr>
              <p:cNvPr id="100" name="Rectangle 86"/>
              <p:cNvSpPr>
                <a:spLocks noChangeArrowheads="1"/>
              </p:cNvSpPr>
              <p:nvPr/>
            </p:nvSpPr>
            <p:spPr bwMode="auto">
              <a:xfrm>
                <a:off x="3727"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101" name="Rectangle 87"/>
              <p:cNvSpPr>
                <a:spLocks noChangeArrowheads="1"/>
              </p:cNvSpPr>
              <p:nvPr/>
            </p:nvSpPr>
            <p:spPr bwMode="auto">
              <a:xfrm>
                <a:off x="3725" y="3327"/>
                <a:ext cx="447" cy="214"/>
              </a:xfrm>
              <a:prstGeom prst="rect">
                <a:avLst/>
              </a:prstGeom>
              <a:noFill/>
              <a:ln w="12700">
                <a:noFill/>
                <a:miter lim="800000"/>
              </a:ln>
              <a:effectLst/>
            </p:spPr>
            <p:txBody>
              <a:bodyPr wrap="none" anchor="ctr"/>
              <a:lstStyle/>
              <a:p>
                <a:endParaRPr lang="zh-CN" altLang="en-US"/>
              </a:p>
            </p:txBody>
          </p:sp>
          <p:sp>
            <p:nvSpPr>
              <p:cNvPr id="102" name="Rectangle 88"/>
              <p:cNvSpPr>
                <a:spLocks noChangeArrowheads="1"/>
              </p:cNvSpPr>
              <p:nvPr/>
            </p:nvSpPr>
            <p:spPr bwMode="auto">
              <a:xfrm>
                <a:off x="4209"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103" name="Rectangle 89"/>
              <p:cNvSpPr>
                <a:spLocks noChangeArrowheads="1"/>
              </p:cNvSpPr>
              <p:nvPr/>
            </p:nvSpPr>
            <p:spPr bwMode="auto">
              <a:xfrm>
                <a:off x="4150" y="3317"/>
                <a:ext cx="593"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latin typeface="Arial" panose="020B0604020202020204" pitchFamily="34" charset="0"/>
                  </a:rPr>
                  <a:t> </a:t>
                </a:r>
                <a:r>
                  <a:rPr lang="en-US" altLang="zh-CN" sz="2000" b="0">
                    <a:solidFill>
                      <a:srgbClr val="333399"/>
                    </a:solidFill>
                    <a:latin typeface="Arial" panose="020B0604020202020204" pitchFamily="34" charset="0"/>
                  </a:rPr>
                  <a:t>CH30</a:t>
                </a:r>
                <a:endParaRPr lang="en-US" altLang="zh-CN" sz="2000" b="0">
                  <a:solidFill>
                    <a:srgbClr val="333399"/>
                  </a:solidFill>
                  <a:latin typeface="Arial" panose="020B0604020202020204" pitchFamily="34" charset="0"/>
                </a:endParaRPr>
              </a:p>
            </p:txBody>
          </p:sp>
          <p:sp>
            <p:nvSpPr>
              <p:cNvPr id="104" name="Rectangle 90"/>
              <p:cNvSpPr>
                <a:spLocks noChangeArrowheads="1"/>
              </p:cNvSpPr>
              <p:nvPr/>
            </p:nvSpPr>
            <p:spPr bwMode="auto">
              <a:xfrm>
                <a:off x="4691"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105" name="Rectangle 91"/>
              <p:cNvSpPr>
                <a:spLocks noChangeArrowheads="1"/>
              </p:cNvSpPr>
              <p:nvPr/>
            </p:nvSpPr>
            <p:spPr bwMode="auto">
              <a:xfrm>
                <a:off x="4671" y="3317"/>
                <a:ext cx="546" cy="26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2000" b="0">
                    <a:solidFill>
                      <a:srgbClr val="333399"/>
                    </a:solidFill>
                    <a:latin typeface="Arial" panose="020B0604020202020204" pitchFamily="34" charset="0"/>
                  </a:rPr>
                  <a:t>CH31</a:t>
                </a:r>
                <a:endParaRPr lang="en-US" altLang="zh-CN" sz="2000" b="0">
                  <a:solidFill>
                    <a:srgbClr val="333399"/>
                  </a:solidFill>
                  <a:latin typeface="Arial" panose="020B0604020202020204" pitchFamily="34" charset="0"/>
                </a:endParaRPr>
              </a:p>
            </p:txBody>
          </p:sp>
          <p:sp>
            <p:nvSpPr>
              <p:cNvPr id="106" name="Rectangle 92"/>
              <p:cNvSpPr>
                <a:spLocks noChangeArrowheads="1"/>
              </p:cNvSpPr>
              <p:nvPr/>
            </p:nvSpPr>
            <p:spPr bwMode="auto">
              <a:xfrm>
                <a:off x="5173" y="3314"/>
                <a:ext cx="480" cy="231"/>
              </a:xfrm>
              <a:prstGeom prst="rect">
                <a:avLst/>
              </a:prstGeom>
              <a:noFill/>
              <a:ln w="12700">
                <a:solidFill>
                  <a:schemeClr val="tx1"/>
                </a:solidFill>
                <a:miter lim="800000"/>
              </a:ln>
              <a:effectLst/>
            </p:spPr>
            <p:txBody>
              <a:bodyPr wrap="none" anchor="ctr"/>
              <a:lstStyle/>
              <a:p>
                <a:endParaRPr lang="zh-CN" altLang="en-US"/>
              </a:p>
            </p:txBody>
          </p:sp>
          <p:sp>
            <p:nvSpPr>
              <p:cNvPr id="107" name="Rectangle 93"/>
              <p:cNvSpPr>
                <a:spLocks noChangeArrowheads="1"/>
              </p:cNvSpPr>
              <p:nvPr/>
            </p:nvSpPr>
            <p:spPr bwMode="auto">
              <a:xfrm>
                <a:off x="5172" y="3317"/>
                <a:ext cx="114" cy="264"/>
              </a:xfrm>
              <a:prstGeom prst="rect">
                <a:avLst/>
              </a:prstGeom>
              <a:noFill/>
              <a:ln w="12700">
                <a:noFill/>
                <a:miter lim="800000"/>
              </a:ln>
              <a:effectLst/>
            </p:spPr>
            <p:txBody>
              <a:bodyPr wrap="none" lIns="90488" tIns="44450" rIns="90488" bIns="44450">
                <a:spAutoFit/>
              </a:bodyPr>
              <a:lstStyle/>
              <a:p>
                <a:pPr defTabSz="762000" eaLnBrk="0" hangingPunct="0"/>
                <a:endParaRPr lang="en-US" altLang="zh-CN" sz="2000" b="0">
                  <a:solidFill>
                    <a:srgbClr val="333399"/>
                  </a:solidFill>
                  <a:latin typeface="Arial" panose="020B0604020202020204" pitchFamily="34" charset="0"/>
                </a:endParaRPr>
              </a:p>
            </p:txBody>
          </p:sp>
          <p:sp>
            <p:nvSpPr>
              <p:cNvPr id="108" name="Rectangle 94"/>
              <p:cNvSpPr>
                <a:spLocks noChangeArrowheads="1"/>
              </p:cNvSpPr>
              <p:nvPr/>
            </p:nvSpPr>
            <p:spPr bwMode="auto">
              <a:xfrm>
                <a:off x="3816" y="3294"/>
                <a:ext cx="253" cy="223"/>
              </a:xfrm>
              <a:prstGeom prst="rect">
                <a:avLst/>
              </a:prstGeom>
              <a:noFill/>
              <a:ln w="12700">
                <a:noFill/>
                <a:miter lim="800000"/>
              </a:ln>
              <a:effectLst/>
            </p:spPr>
            <p:txBody>
              <a:bodyPr wrap="none" lIns="90488" tIns="44450" rIns="90488" bIns="44450">
                <a:spAutoFit/>
              </a:bodyPr>
              <a:lstStyle/>
              <a:p>
                <a:pPr defTabSz="762000" eaLnBrk="0" hangingPunct="0"/>
                <a:r>
                  <a:rPr lang="zh-CN" altLang="en-US" sz="1600">
                    <a:solidFill>
                      <a:schemeClr val="bg1"/>
                    </a:solidFill>
                  </a:rPr>
                  <a:t>…</a:t>
                </a:r>
                <a:endParaRPr lang="zh-CN" altLang="en-US" sz="1600">
                  <a:solidFill>
                    <a:schemeClr val="bg1"/>
                  </a:solidFill>
                </a:endParaRPr>
              </a:p>
            </p:txBody>
          </p:sp>
          <p:sp>
            <p:nvSpPr>
              <p:cNvPr id="109" name="Line 95"/>
              <p:cNvSpPr>
                <a:spLocks noChangeShapeType="1"/>
              </p:cNvSpPr>
              <p:nvPr/>
            </p:nvSpPr>
            <p:spPr bwMode="auto">
              <a:xfrm flipV="1">
                <a:off x="352" y="2836"/>
                <a:ext cx="300" cy="478"/>
              </a:xfrm>
              <a:prstGeom prst="line">
                <a:avLst/>
              </a:prstGeom>
              <a:noFill/>
              <a:ln w="12700" cap="rnd">
                <a:solidFill>
                  <a:schemeClr val="tx1"/>
                </a:solidFill>
                <a:prstDash val="sysDot"/>
                <a:round/>
              </a:ln>
              <a:effectLst/>
            </p:spPr>
            <p:txBody>
              <a:bodyPr wrap="none" anchor="ctr"/>
              <a:lstStyle/>
              <a:p>
                <a:endParaRPr lang="zh-CN" altLang="en-US"/>
              </a:p>
            </p:txBody>
          </p:sp>
          <p:sp>
            <p:nvSpPr>
              <p:cNvPr id="110" name="Line 96"/>
              <p:cNvSpPr>
                <a:spLocks noChangeShapeType="1"/>
              </p:cNvSpPr>
              <p:nvPr/>
            </p:nvSpPr>
            <p:spPr bwMode="auto">
              <a:xfrm>
                <a:off x="2087" y="2842"/>
                <a:ext cx="3077" cy="466"/>
              </a:xfrm>
              <a:prstGeom prst="line">
                <a:avLst/>
              </a:prstGeom>
              <a:noFill/>
              <a:ln w="12700" cap="rnd">
                <a:solidFill>
                  <a:schemeClr val="tx1"/>
                </a:solidFill>
                <a:prstDash val="sysDot"/>
                <a:round/>
              </a:ln>
              <a:effectLst/>
            </p:spPr>
            <p:txBody>
              <a:bodyPr wrap="none" anchor="ctr"/>
              <a:lstStyle/>
              <a:p>
                <a:endParaRPr lang="zh-CN" altLang="en-US"/>
              </a:p>
            </p:txBody>
          </p:sp>
          <p:sp>
            <p:nvSpPr>
              <p:cNvPr id="111" name="Line 97"/>
              <p:cNvSpPr>
                <a:spLocks noChangeShapeType="1"/>
              </p:cNvSpPr>
              <p:nvPr/>
            </p:nvSpPr>
            <p:spPr bwMode="auto">
              <a:xfrm flipV="1">
                <a:off x="1312" y="3175"/>
                <a:ext cx="0" cy="108"/>
              </a:xfrm>
              <a:prstGeom prst="line">
                <a:avLst/>
              </a:prstGeom>
              <a:noFill/>
              <a:ln w="19050">
                <a:solidFill>
                  <a:srgbClr val="333399"/>
                </a:solidFill>
                <a:round/>
              </a:ln>
              <a:effectLst/>
            </p:spPr>
            <p:txBody>
              <a:bodyPr wrap="none" anchor="ctr"/>
              <a:lstStyle/>
              <a:p>
                <a:endParaRPr lang="zh-CN" altLang="en-US"/>
              </a:p>
            </p:txBody>
          </p:sp>
          <p:sp>
            <p:nvSpPr>
              <p:cNvPr id="112" name="Line 98"/>
              <p:cNvSpPr>
                <a:spLocks noChangeShapeType="1"/>
              </p:cNvSpPr>
              <p:nvPr/>
            </p:nvSpPr>
            <p:spPr bwMode="auto">
              <a:xfrm flipV="1">
                <a:off x="1794" y="3179"/>
                <a:ext cx="0" cy="110"/>
              </a:xfrm>
              <a:prstGeom prst="line">
                <a:avLst/>
              </a:prstGeom>
              <a:noFill/>
              <a:ln w="19050">
                <a:solidFill>
                  <a:srgbClr val="333399"/>
                </a:solidFill>
                <a:round/>
              </a:ln>
              <a:effectLst/>
            </p:spPr>
            <p:txBody>
              <a:bodyPr wrap="none" anchor="ctr"/>
              <a:lstStyle/>
              <a:p>
                <a:endParaRPr lang="zh-CN" altLang="en-US"/>
              </a:p>
            </p:txBody>
          </p:sp>
          <p:sp>
            <p:nvSpPr>
              <p:cNvPr id="113" name="Line 99"/>
              <p:cNvSpPr>
                <a:spLocks noChangeShapeType="1"/>
              </p:cNvSpPr>
              <p:nvPr/>
            </p:nvSpPr>
            <p:spPr bwMode="auto">
              <a:xfrm>
                <a:off x="866" y="3249"/>
                <a:ext cx="429" cy="0"/>
              </a:xfrm>
              <a:prstGeom prst="line">
                <a:avLst/>
              </a:prstGeom>
              <a:noFill/>
              <a:ln w="19050">
                <a:solidFill>
                  <a:srgbClr val="333399"/>
                </a:solidFill>
                <a:round/>
                <a:tailEnd type="triangle" w="med" len="lg"/>
              </a:ln>
              <a:effectLst/>
            </p:spPr>
            <p:txBody>
              <a:bodyPr wrap="none" anchor="ctr"/>
              <a:lstStyle/>
              <a:p>
                <a:endParaRPr lang="zh-CN" altLang="en-US"/>
              </a:p>
            </p:txBody>
          </p:sp>
          <p:sp>
            <p:nvSpPr>
              <p:cNvPr id="114" name="Line 100"/>
              <p:cNvSpPr>
                <a:spLocks noChangeShapeType="1"/>
              </p:cNvSpPr>
              <p:nvPr/>
            </p:nvSpPr>
            <p:spPr bwMode="auto">
              <a:xfrm flipH="1">
                <a:off x="1796" y="3240"/>
                <a:ext cx="446" cy="0"/>
              </a:xfrm>
              <a:prstGeom prst="line">
                <a:avLst/>
              </a:prstGeom>
              <a:noFill/>
              <a:ln w="19050">
                <a:solidFill>
                  <a:srgbClr val="333399"/>
                </a:solidFill>
                <a:round/>
                <a:tailEnd type="triangle" w="med" len="lg"/>
              </a:ln>
              <a:effectLst/>
            </p:spPr>
            <p:txBody>
              <a:bodyPr wrap="none" anchor="ctr"/>
              <a:lstStyle/>
              <a:p>
                <a:endParaRPr lang="zh-CN" altLang="en-US"/>
              </a:p>
            </p:txBody>
          </p:sp>
          <p:sp>
            <p:nvSpPr>
              <p:cNvPr id="115" name="Rectangle 101"/>
              <p:cNvSpPr>
                <a:spLocks noChangeArrowheads="1"/>
              </p:cNvSpPr>
              <p:nvPr/>
            </p:nvSpPr>
            <p:spPr bwMode="auto">
              <a:xfrm>
                <a:off x="1375" y="3113"/>
                <a:ext cx="428" cy="24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1800">
                    <a:solidFill>
                      <a:srgbClr val="333399"/>
                    </a:solidFill>
                    <a:latin typeface="Arial" panose="020B0604020202020204" pitchFamily="34" charset="0"/>
                  </a:rPr>
                  <a:t>8 </a:t>
                </a:r>
                <a:r>
                  <a:rPr lang="en-US" altLang="zh-CN" sz="1800">
                    <a:solidFill>
                      <a:srgbClr val="333399"/>
                    </a:solidFill>
                    <a:latin typeface="Arial" panose="020B0604020202020204" pitchFamily="34" charset="0"/>
                  </a:rPr>
                  <a:t>bit</a:t>
                </a:r>
                <a:endParaRPr lang="en-US" altLang="zh-CN" sz="1800">
                  <a:solidFill>
                    <a:srgbClr val="333399"/>
                  </a:solidFill>
                  <a:latin typeface="Arial" panose="020B0604020202020204" pitchFamily="34" charset="0"/>
                </a:endParaRPr>
              </a:p>
            </p:txBody>
          </p:sp>
          <p:sp>
            <p:nvSpPr>
              <p:cNvPr id="116" name="Rectangle 102"/>
              <p:cNvSpPr>
                <a:spLocks noChangeArrowheads="1"/>
              </p:cNvSpPr>
              <p:nvPr/>
            </p:nvSpPr>
            <p:spPr bwMode="auto">
              <a:xfrm>
                <a:off x="5323" y="2727"/>
                <a:ext cx="165" cy="264"/>
              </a:xfrm>
              <a:prstGeom prst="rect">
                <a:avLst/>
              </a:prstGeom>
              <a:noFill/>
              <a:ln w="12700">
                <a:noFill/>
                <a:miter lim="800000"/>
              </a:ln>
              <a:effectLst/>
            </p:spPr>
            <p:txBody>
              <a:bodyPr wrap="none" lIns="90488" tIns="44450" rIns="90488" bIns="44450">
                <a:spAutoFit/>
              </a:bodyPr>
              <a:lstStyle/>
              <a:p>
                <a:pPr defTabSz="762000" eaLnBrk="0" hangingPunct="0"/>
                <a:r>
                  <a:rPr lang="en-US" altLang="zh-CN" sz="2000" b="0">
                    <a:solidFill>
                      <a:srgbClr val="333399"/>
                    </a:solidFill>
                    <a:latin typeface="Arial" panose="020B0604020202020204" pitchFamily="34" charset="0"/>
                  </a:rPr>
                  <a:t>t</a:t>
                </a:r>
                <a:endParaRPr lang="en-US" altLang="zh-CN" sz="2000" b="0">
                  <a:solidFill>
                    <a:srgbClr val="333399"/>
                  </a:solidFill>
                  <a:latin typeface="Arial" panose="020B0604020202020204" pitchFamily="34" charset="0"/>
                </a:endParaRPr>
              </a:p>
            </p:txBody>
          </p:sp>
          <p:sp>
            <p:nvSpPr>
              <p:cNvPr id="117" name="Rectangle 103"/>
              <p:cNvSpPr>
                <a:spLocks noChangeArrowheads="1"/>
              </p:cNvSpPr>
              <p:nvPr/>
            </p:nvSpPr>
            <p:spPr bwMode="auto">
              <a:xfrm>
                <a:off x="2372" y="2591"/>
                <a:ext cx="954"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dirty="0">
                    <a:solidFill>
                      <a:srgbClr val="333399"/>
                    </a:solidFill>
                    <a:ea typeface="黑体" panose="02010609060101010101" pitchFamily="49" charset="-122"/>
                  </a:rPr>
                  <a:t>时分复用帧</a:t>
                </a:r>
                <a:endParaRPr lang="zh-CN" altLang="en-US" sz="2000" b="0" dirty="0">
                  <a:solidFill>
                    <a:srgbClr val="333399"/>
                  </a:solidFill>
                  <a:ea typeface="黑体" panose="02010609060101010101" pitchFamily="49" charset="-122"/>
                </a:endParaRPr>
              </a:p>
            </p:txBody>
          </p:sp>
          <p:sp>
            <p:nvSpPr>
              <p:cNvPr id="118" name="Rectangle 104"/>
              <p:cNvSpPr>
                <a:spLocks noChangeArrowheads="1"/>
              </p:cNvSpPr>
              <p:nvPr/>
            </p:nvSpPr>
            <p:spPr bwMode="auto">
              <a:xfrm>
                <a:off x="3796" y="2591"/>
                <a:ext cx="954" cy="264"/>
              </a:xfrm>
              <a:prstGeom prst="rect">
                <a:avLst/>
              </a:prstGeom>
              <a:noFill/>
              <a:ln w="12700">
                <a:noFill/>
                <a:miter lim="800000"/>
              </a:ln>
              <a:effectLst/>
            </p:spPr>
            <p:txBody>
              <a:bodyPr wrap="none" lIns="90488" tIns="44450" rIns="90488" bIns="44450">
                <a:spAutoFit/>
              </a:bodyPr>
              <a:lstStyle/>
              <a:p>
                <a:pPr defTabSz="762000" eaLnBrk="0" hangingPunct="0"/>
                <a:r>
                  <a:rPr lang="zh-CN" altLang="en-US" sz="2000" b="0">
                    <a:solidFill>
                      <a:srgbClr val="333399"/>
                    </a:solidFill>
                    <a:ea typeface="黑体" panose="02010609060101010101" pitchFamily="49" charset="-122"/>
                  </a:rPr>
                  <a:t>时分复用帧</a:t>
                </a:r>
                <a:endParaRPr lang="zh-CN" altLang="en-US" sz="2000" b="0">
                  <a:solidFill>
                    <a:srgbClr val="333399"/>
                  </a:solidFill>
                  <a:ea typeface="黑体" panose="02010609060101010101" pitchFamily="49" charset="-122"/>
                </a:endParaRPr>
              </a:p>
            </p:txBody>
          </p:sp>
          <p:sp>
            <p:nvSpPr>
              <p:cNvPr id="119" name="Line 105"/>
              <p:cNvSpPr>
                <a:spLocks noChangeShapeType="1"/>
              </p:cNvSpPr>
              <p:nvPr/>
            </p:nvSpPr>
            <p:spPr bwMode="auto">
              <a:xfrm flipH="1">
                <a:off x="5169" y="3575"/>
                <a:ext cx="3" cy="394"/>
              </a:xfrm>
              <a:prstGeom prst="line">
                <a:avLst/>
              </a:prstGeom>
              <a:noFill/>
              <a:ln w="28575">
                <a:solidFill>
                  <a:srgbClr val="333399"/>
                </a:solidFill>
                <a:round/>
              </a:ln>
              <a:effectLst/>
            </p:spPr>
            <p:txBody>
              <a:bodyPr wrap="none" anchor="ctr"/>
              <a:lstStyle/>
              <a:p>
                <a:endParaRPr lang="zh-CN" altLang="en-US"/>
              </a:p>
            </p:txBody>
          </p:sp>
          <p:sp>
            <p:nvSpPr>
              <p:cNvPr id="120" name="Line 106"/>
              <p:cNvSpPr>
                <a:spLocks noChangeShapeType="1"/>
              </p:cNvSpPr>
              <p:nvPr/>
            </p:nvSpPr>
            <p:spPr bwMode="auto">
              <a:xfrm>
                <a:off x="351" y="3566"/>
                <a:ext cx="0" cy="388"/>
              </a:xfrm>
              <a:prstGeom prst="line">
                <a:avLst/>
              </a:prstGeom>
              <a:noFill/>
              <a:ln w="28575">
                <a:solidFill>
                  <a:srgbClr val="333399"/>
                </a:solidFill>
                <a:round/>
              </a:ln>
              <a:effectLst/>
            </p:spPr>
            <p:txBody>
              <a:bodyPr wrap="none" anchor="ctr"/>
              <a:lstStyle/>
              <a:p>
                <a:endParaRPr lang="zh-CN" altLang="en-US"/>
              </a:p>
            </p:txBody>
          </p:sp>
          <p:sp>
            <p:nvSpPr>
              <p:cNvPr id="121" name="Line 107"/>
              <p:cNvSpPr>
                <a:spLocks noChangeShapeType="1"/>
              </p:cNvSpPr>
              <p:nvPr/>
            </p:nvSpPr>
            <p:spPr bwMode="auto">
              <a:xfrm>
                <a:off x="352" y="3924"/>
                <a:ext cx="4817"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22" name="Rectangle 108"/>
              <p:cNvSpPr>
                <a:spLocks noChangeArrowheads="1"/>
              </p:cNvSpPr>
              <p:nvPr/>
            </p:nvSpPr>
            <p:spPr bwMode="auto">
              <a:xfrm>
                <a:off x="2486" y="3797"/>
                <a:ext cx="908" cy="244"/>
              </a:xfrm>
              <a:prstGeom prst="rect">
                <a:avLst/>
              </a:prstGeom>
              <a:solidFill>
                <a:schemeClr val="bg1"/>
              </a:solidFill>
              <a:ln w="12700">
                <a:noFill/>
                <a:miter lim="800000"/>
              </a:ln>
              <a:effectLst/>
            </p:spPr>
            <p:txBody>
              <a:bodyPr wrap="none" lIns="90488" tIns="44450" rIns="90488" bIns="44450">
                <a:spAutoFit/>
              </a:bodyPr>
              <a:lstStyle/>
              <a:p>
                <a:pPr defTabSz="762000" eaLnBrk="0" hangingPunct="0"/>
                <a:r>
                  <a:rPr lang="en-US" altLang="zh-CN" sz="1800">
                    <a:solidFill>
                      <a:srgbClr val="333399"/>
                    </a:solidFill>
                    <a:latin typeface="Arial" panose="020B0604020202020204" pitchFamily="34" charset="0"/>
                    <a:ea typeface="黑体" panose="02010609060101010101" pitchFamily="49" charset="-122"/>
                  </a:rPr>
                  <a:t>T = 125 μs</a:t>
                </a:r>
                <a:endParaRPr lang="en-US" altLang="zh-CN" sz="1800">
                  <a:solidFill>
                    <a:srgbClr val="333399"/>
                  </a:solidFill>
                  <a:latin typeface="Arial" panose="020B0604020202020204" pitchFamily="34" charset="0"/>
                  <a:ea typeface="黑体" panose="02010609060101010101" pitchFamily="49" charset="-122"/>
                </a:endParaRPr>
              </a:p>
            </p:txBody>
          </p:sp>
          <p:sp>
            <p:nvSpPr>
              <p:cNvPr id="123" name="Oval 109"/>
              <p:cNvSpPr>
                <a:spLocks noChangeArrowheads="1"/>
              </p:cNvSpPr>
              <p:nvPr/>
            </p:nvSpPr>
            <p:spPr bwMode="auto">
              <a:xfrm>
                <a:off x="1062" y="1683"/>
                <a:ext cx="56" cy="44"/>
              </a:xfrm>
              <a:prstGeom prst="ellipse">
                <a:avLst/>
              </a:prstGeom>
              <a:solidFill>
                <a:schemeClr val="tx1"/>
              </a:solidFill>
              <a:ln w="28575">
                <a:solidFill>
                  <a:srgbClr val="333399"/>
                </a:solidFill>
                <a:round/>
              </a:ln>
              <a:effectLst/>
            </p:spPr>
            <p:txBody>
              <a:bodyPr wrap="none" anchor="ctr"/>
              <a:lstStyle/>
              <a:p>
                <a:endParaRPr lang="zh-CN" altLang="en-US"/>
              </a:p>
            </p:txBody>
          </p:sp>
          <p:sp>
            <p:nvSpPr>
              <p:cNvPr id="124" name="Line 110"/>
              <p:cNvSpPr>
                <a:spLocks noChangeShapeType="1"/>
              </p:cNvSpPr>
              <p:nvPr/>
            </p:nvSpPr>
            <p:spPr bwMode="auto">
              <a:xfrm>
                <a:off x="326" y="2834"/>
                <a:ext cx="5006" cy="0"/>
              </a:xfrm>
              <a:prstGeom prst="line">
                <a:avLst/>
              </a:prstGeom>
              <a:noFill/>
              <a:ln w="28575">
                <a:solidFill>
                  <a:srgbClr val="333399"/>
                </a:solidFill>
                <a:round/>
                <a:tailEnd type="triangle" w="med" len="lg"/>
              </a:ln>
              <a:effectLst/>
            </p:spPr>
            <p:txBody>
              <a:bodyPr wrap="none" anchor="ctr"/>
              <a:lstStyle/>
              <a:p>
                <a:endParaRPr lang="zh-CN" altLang="en-US"/>
              </a:p>
            </p:txBody>
          </p:sp>
          <p:sp>
            <p:nvSpPr>
              <p:cNvPr id="125" name="Line 111"/>
              <p:cNvSpPr>
                <a:spLocks noChangeShapeType="1"/>
              </p:cNvSpPr>
              <p:nvPr/>
            </p:nvSpPr>
            <p:spPr bwMode="auto">
              <a:xfrm>
                <a:off x="830" y="3566"/>
                <a:ext cx="0" cy="204"/>
              </a:xfrm>
              <a:prstGeom prst="line">
                <a:avLst/>
              </a:prstGeom>
              <a:noFill/>
              <a:ln w="28575">
                <a:solidFill>
                  <a:srgbClr val="333399"/>
                </a:solidFill>
                <a:round/>
              </a:ln>
              <a:effectLst/>
            </p:spPr>
            <p:txBody>
              <a:bodyPr/>
              <a:lstStyle/>
              <a:p>
                <a:endParaRPr lang="zh-CN" altLang="en-US"/>
              </a:p>
            </p:txBody>
          </p:sp>
          <p:sp>
            <p:nvSpPr>
              <p:cNvPr id="126" name="Line 112"/>
              <p:cNvSpPr>
                <a:spLocks noChangeShapeType="1"/>
              </p:cNvSpPr>
              <p:nvPr/>
            </p:nvSpPr>
            <p:spPr bwMode="auto">
              <a:xfrm>
                <a:off x="2758" y="3572"/>
                <a:ext cx="0" cy="205"/>
              </a:xfrm>
              <a:prstGeom prst="line">
                <a:avLst/>
              </a:prstGeom>
              <a:noFill/>
              <a:ln w="28575">
                <a:solidFill>
                  <a:srgbClr val="333399"/>
                </a:solidFill>
                <a:round/>
              </a:ln>
              <a:effectLst/>
            </p:spPr>
            <p:txBody>
              <a:bodyPr/>
              <a:lstStyle/>
              <a:p>
                <a:endParaRPr lang="zh-CN" altLang="en-US"/>
              </a:p>
            </p:txBody>
          </p:sp>
          <p:sp>
            <p:nvSpPr>
              <p:cNvPr id="127" name="Line 113"/>
              <p:cNvSpPr>
                <a:spLocks noChangeShapeType="1"/>
              </p:cNvSpPr>
              <p:nvPr/>
            </p:nvSpPr>
            <p:spPr bwMode="auto">
              <a:xfrm>
                <a:off x="3247" y="3559"/>
                <a:ext cx="0" cy="205"/>
              </a:xfrm>
              <a:prstGeom prst="line">
                <a:avLst/>
              </a:prstGeom>
              <a:noFill/>
              <a:ln w="28575">
                <a:solidFill>
                  <a:srgbClr val="333399"/>
                </a:solidFill>
                <a:round/>
              </a:ln>
              <a:effectLst/>
            </p:spPr>
            <p:txBody>
              <a:bodyPr/>
              <a:lstStyle/>
              <a:p>
                <a:endParaRPr lang="zh-CN" altLang="en-US"/>
              </a:p>
            </p:txBody>
          </p:sp>
          <p:sp>
            <p:nvSpPr>
              <p:cNvPr id="128" name="Line 114"/>
              <p:cNvSpPr>
                <a:spLocks noChangeShapeType="1"/>
              </p:cNvSpPr>
              <p:nvPr/>
            </p:nvSpPr>
            <p:spPr bwMode="auto">
              <a:xfrm flipV="1">
                <a:off x="836" y="3721"/>
                <a:ext cx="1922"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29" name="Rectangle 115"/>
              <p:cNvSpPr>
                <a:spLocks noChangeArrowheads="1"/>
              </p:cNvSpPr>
              <p:nvPr/>
            </p:nvSpPr>
            <p:spPr bwMode="auto">
              <a:xfrm>
                <a:off x="1453" y="3591"/>
                <a:ext cx="778" cy="244"/>
              </a:xfrm>
              <a:prstGeom prst="rect">
                <a:avLst/>
              </a:prstGeom>
              <a:solidFill>
                <a:schemeClr val="bg1"/>
              </a:solidFill>
              <a:ln w="12700">
                <a:noFill/>
                <a:miter lim="800000"/>
              </a:ln>
              <a:effectLst/>
            </p:spPr>
            <p:txBody>
              <a:bodyPr wrap="none" lIns="90488" tIns="44450" rIns="90488" bIns="44450">
                <a:spAutoFit/>
              </a:bodyPr>
              <a:lstStyle/>
              <a:p>
                <a:pPr defTabSz="762000" eaLnBrk="0" hangingPunct="0"/>
                <a:r>
                  <a:rPr lang="zh-CN" altLang="en-US" sz="1800" dirty="0">
                    <a:solidFill>
                      <a:srgbClr val="333399"/>
                    </a:solidFill>
                    <a:latin typeface="Arial" panose="020B0604020202020204" pitchFamily="34" charset="0"/>
                    <a:ea typeface="黑体" panose="02010609060101010101" pitchFamily="49" charset="-122"/>
                  </a:rPr>
                  <a:t>15 </a:t>
                </a:r>
                <a:r>
                  <a:rPr lang="zh-CN" altLang="en-US" sz="1800" b="0" dirty="0">
                    <a:solidFill>
                      <a:srgbClr val="333399"/>
                    </a:solidFill>
                    <a:latin typeface="Arial" panose="020B0604020202020204" pitchFamily="34" charset="0"/>
                    <a:ea typeface="黑体" panose="02010609060101010101" pitchFamily="49" charset="-122"/>
                  </a:rPr>
                  <a:t>个话路</a:t>
                </a:r>
                <a:endParaRPr lang="zh-CN" altLang="en-US" sz="1800" b="0" dirty="0">
                  <a:solidFill>
                    <a:srgbClr val="333399"/>
                  </a:solidFill>
                  <a:latin typeface="Arial" panose="020B0604020202020204" pitchFamily="34" charset="0"/>
                  <a:ea typeface="黑体" panose="02010609060101010101" pitchFamily="49" charset="-122"/>
                </a:endParaRPr>
              </a:p>
            </p:txBody>
          </p:sp>
          <p:sp>
            <p:nvSpPr>
              <p:cNvPr id="130" name="Line 116"/>
              <p:cNvSpPr>
                <a:spLocks noChangeShapeType="1"/>
              </p:cNvSpPr>
              <p:nvPr/>
            </p:nvSpPr>
            <p:spPr bwMode="auto">
              <a:xfrm flipV="1">
                <a:off x="3247" y="3713"/>
                <a:ext cx="1922"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31" name="Rectangle 117"/>
              <p:cNvSpPr>
                <a:spLocks noChangeArrowheads="1"/>
              </p:cNvSpPr>
              <p:nvPr/>
            </p:nvSpPr>
            <p:spPr bwMode="auto">
              <a:xfrm>
                <a:off x="3848" y="3591"/>
                <a:ext cx="779" cy="244"/>
              </a:xfrm>
              <a:prstGeom prst="rect">
                <a:avLst/>
              </a:prstGeom>
              <a:solidFill>
                <a:schemeClr val="bg1"/>
              </a:solidFill>
              <a:ln w="12700">
                <a:noFill/>
                <a:miter lim="800000"/>
              </a:ln>
              <a:effectLst/>
            </p:spPr>
            <p:txBody>
              <a:bodyPr wrap="none" lIns="90488" tIns="44450" rIns="90488" bIns="44450">
                <a:spAutoFit/>
              </a:bodyPr>
              <a:lstStyle/>
              <a:p>
                <a:pPr defTabSz="762000" eaLnBrk="0" hangingPunct="0"/>
                <a:r>
                  <a:rPr lang="zh-CN" altLang="en-US" sz="1800">
                    <a:solidFill>
                      <a:srgbClr val="333399"/>
                    </a:solidFill>
                    <a:latin typeface="Arial" panose="020B0604020202020204" pitchFamily="34" charset="0"/>
                    <a:ea typeface="黑体" panose="02010609060101010101" pitchFamily="49" charset="-122"/>
                  </a:rPr>
                  <a:t>15</a:t>
                </a:r>
                <a:r>
                  <a:rPr lang="zh-CN" altLang="en-US" sz="1800" b="0">
                    <a:solidFill>
                      <a:srgbClr val="333399"/>
                    </a:solidFill>
                    <a:latin typeface="Arial" panose="020B0604020202020204" pitchFamily="34" charset="0"/>
                    <a:ea typeface="黑体" panose="02010609060101010101" pitchFamily="49" charset="-122"/>
                  </a:rPr>
                  <a:t> 个话路</a:t>
                </a:r>
                <a:endParaRPr lang="zh-CN" altLang="en-US" sz="1800" b="0">
                  <a:solidFill>
                    <a:srgbClr val="333399"/>
                  </a:solidFill>
                  <a:latin typeface="Arial" panose="020B0604020202020204" pitchFamily="34" charset="0"/>
                  <a:ea typeface="黑体" panose="02010609060101010101" pitchFamily="49" charset="-122"/>
                </a:endParaRPr>
              </a:p>
            </p:txBody>
          </p:sp>
          <p:sp>
            <p:nvSpPr>
              <p:cNvPr id="132" name="Rectangle 118"/>
              <p:cNvSpPr>
                <a:spLocks noChangeArrowheads="1"/>
              </p:cNvSpPr>
              <p:nvPr/>
            </p:nvSpPr>
            <p:spPr bwMode="auto">
              <a:xfrm>
                <a:off x="660" y="2616"/>
                <a:ext cx="1432" cy="220"/>
              </a:xfrm>
              <a:prstGeom prst="rect">
                <a:avLst/>
              </a:prstGeom>
              <a:noFill/>
              <a:ln w="28575">
                <a:solidFill>
                  <a:srgbClr val="333399"/>
                </a:solidFill>
                <a:miter lim="800000"/>
              </a:ln>
              <a:effectLst/>
            </p:spPr>
            <p:txBody>
              <a:bodyPr wrap="none" anchor="ctr"/>
              <a:lstStyle/>
              <a:p>
                <a:endParaRPr lang="zh-CN" altLang="en-US"/>
              </a:p>
            </p:txBody>
          </p:sp>
          <p:sp>
            <p:nvSpPr>
              <p:cNvPr id="133" name="Rectangle 119"/>
              <p:cNvSpPr>
                <a:spLocks noChangeArrowheads="1"/>
              </p:cNvSpPr>
              <p:nvPr/>
            </p:nvSpPr>
            <p:spPr bwMode="auto">
              <a:xfrm>
                <a:off x="340" y="3310"/>
                <a:ext cx="4836" cy="234"/>
              </a:xfrm>
              <a:prstGeom prst="rect">
                <a:avLst/>
              </a:prstGeom>
              <a:noFill/>
              <a:ln w="28575">
                <a:solidFill>
                  <a:srgbClr val="333399"/>
                </a:solidFill>
                <a:miter lim="800000"/>
              </a:ln>
              <a:effectLst/>
            </p:spPr>
            <p:txBody>
              <a:bodyPr wrap="none" anchor="ctr"/>
              <a:lstStyle/>
              <a:p>
                <a:endParaRPr lang="zh-CN" altLang="en-US"/>
              </a:p>
            </p:txBody>
          </p:sp>
        </p:grpSp>
        <p:sp>
          <p:nvSpPr>
            <p:cNvPr id="142" name="Rectangle 71"/>
            <p:cNvSpPr>
              <a:spLocks noChangeArrowheads="1"/>
            </p:cNvSpPr>
            <p:nvPr/>
          </p:nvSpPr>
          <p:spPr bwMode="auto">
            <a:xfrm>
              <a:off x="683568" y="4286369"/>
              <a:ext cx="936104" cy="366767"/>
            </a:xfrm>
            <a:prstGeom prst="rect">
              <a:avLst/>
            </a:prstGeom>
            <a:noFill/>
            <a:ln w="12700">
              <a:noFill/>
              <a:miter lim="800000"/>
            </a:ln>
            <a:effectLst/>
          </p:spPr>
          <p:txBody>
            <a:bodyPr wrap="square" lIns="90488" tIns="44450" rIns="90488" bIns="44450">
              <a:spAutoFit/>
            </a:bodyPr>
            <a:lstStyle/>
            <a:p>
              <a:pPr defTabSz="762000" eaLnBrk="0" hangingPunct="0"/>
              <a:r>
                <a:rPr lang="zh-CN" altLang="en-US" sz="1800" b="0" dirty="0" smtClean="0">
                  <a:solidFill>
                    <a:srgbClr val="333399"/>
                  </a:solidFill>
                  <a:latin typeface="黑体" panose="02010609060101010101" pitchFamily="49" charset="-122"/>
                  <a:ea typeface="黑体" panose="02010609060101010101" pitchFamily="49" charset="-122"/>
                </a:rPr>
                <a:t>同步帧</a:t>
              </a:r>
              <a:endParaRPr lang="en-US" altLang="zh-CN" sz="1800" b="0" dirty="0">
                <a:solidFill>
                  <a:srgbClr val="333399"/>
                </a:solidFill>
                <a:latin typeface="黑体" panose="02010609060101010101" pitchFamily="49" charset="-122"/>
                <a:ea typeface="黑体" panose="02010609060101010101" pitchFamily="49" charset="-122"/>
              </a:endParaRPr>
            </a:p>
          </p:txBody>
        </p:sp>
        <p:sp>
          <p:nvSpPr>
            <p:cNvPr id="143" name="Rectangle 71"/>
            <p:cNvSpPr>
              <a:spLocks noChangeArrowheads="1"/>
            </p:cNvSpPr>
            <p:nvPr/>
          </p:nvSpPr>
          <p:spPr bwMode="auto">
            <a:xfrm>
              <a:off x="4211960" y="4286369"/>
              <a:ext cx="1296144" cy="366767"/>
            </a:xfrm>
            <a:prstGeom prst="rect">
              <a:avLst/>
            </a:prstGeom>
            <a:noFill/>
            <a:ln w="12700">
              <a:noFill/>
              <a:miter lim="800000"/>
            </a:ln>
            <a:effectLst/>
          </p:spPr>
          <p:txBody>
            <a:bodyPr wrap="square" lIns="90488" tIns="44450" rIns="90488" bIns="44450">
              <a:spAutoFit/>
            </a:bodyPr>
            <a:lstStyle/>
            <a:p>
              <a:pPr defTabSz="762000" eaLnBrk="0" hangingPunct="0"/>
              <a:r>
                <a:rPr lang="zh-CN" altLang="en-US" sz="1800" b="0" dirty="0" smtClean="0">
                  <a:solidFill>
                    <a:srgbClr val="333399"/>
                  </a:solidFill>
                  <a:latin typeface="黑体" panose="02010609060101010101" pitchFamily="49" charset="-122"/>
                  <a:ea typeface="黑体" panose="02010609060101010101" pitchFamily="49" charset="-122"/>
                </a:rPr>
                <a:t>传送信令</a:t>
              </a:r>
              <a:endParaRPr lang="en-US" altLang="zh-CN" sz="1800" b="0" dirty="0">
                <a:solidFill>
                  <a:srgbClr val="333399"/>
                </a:solidFill>
                <a:latin typeface="黑体" panose="02010609060101010101" pitchFamily="49" charset="-122"/>
                <a:ea typeface="黑体" panose="02010609060101010101" pitchFamily="49" charset="-122"/>
              </a:endParaRPr>
            </a:p>
          </p:txBody>
        </p:sp>
      </p:gr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多次复用的数据传输率</a:t>
            </a:r>
            <a:endParaRPr lang="zh-CN" altLang="en-US" dirty="0"/>
          </a:p>
        </p:txBody>
      </p:sp>
      <p:sp>
        <p:nvSpPr>
          <p:cNvPr id="3" name="内容占位符 2"/>
          <p:cNvSpPr>
            <a:spLocks noGrp="1"/>
          </p:cNvSpPr>
          <p:nvPr>
            <p:ph idx="1"/>
          </p:nvPr>
        </p:nvSpPr>
        <p:spPr>
          <a:xfrm>
            <a:off x="755576" y="4323928"/>
            <a:ext cx="7931224" cy="1985392"/>
          </a:xfrm>
        </p:spPr>
        <p:txBody>
          <a:bodyPr/>
          <a:lstStyle/>
          <a:p>
            <a:r>
              <a:rPr lang="zh-CN" altLang="zh-CN" sz="2000" dirty="0" smtClean="0"/>
              <a:t>无论</a:t>
            </a:r>
            <a:r>
              <a:rPr lang="en-US" altLang="zh-CN" sz="2000" dirty="0" smtClean="0"/>
              <a:t>N</a:t>
            </a:r>
            <a:r>
              <a:rPr lang="zh-CN" altLang="zh-CN" sz="2000" dirty="0" smtClean="0"/>
              <a:t>＝</a:t>
            </a:r>
            <a:r>
              <a:rPr lang="en-US" altLang="zh-CN" sz="2000" dirty="0" smtClean="0"/>
              <a:t>30</a:t>
            </a:r>
            <a:r>
              <a:rPr lang="zh-CN" altLang="zh-CN" sz="2000" dirty="0" smtClean="0"/>
              <a:t>还是</a:t>
            </a:r>
            <a:r>
              <a:rPr lang="en-US" altLang="zh-CN" sz="2000" dirty="0" smtClean="0"/>
              <a:t>N</a:t>
            </a:r>
            <a:r>
              <a:rPr lang="zh-CN" altLang="zh-CN" sz="2000" dirty="0" smtClean="0"/>
              <a:t>＝</a:t>
            </a:r>
            <a:r>
              <a:rPr lang="en-US" altLang="zh-CN" sz="2000" dirty="0" smtClean="0"/>
              <a:t>24</a:t>
            </a:r>
            <a:r>
              <a:rPr lang="zh-CN" altLang="zh-CN" sz="2000" dirty="0" smtClean="0"/>
              <a:t>，每个信道的数据率都是</a:t>
            </a:r>
            <a:r>
              <a:rPr lang="en-US" altLang="zh-CN" sz="2000" dirty="0" smtClean="0"/>
              <a:t>64kb/s</a:t>
            </a:r>
            <a:r>
              <a:rPr lang="zh-CN" altLang="zh-CN" sz="2000" dirty="0" smtClean="0"/>
              <a:t>，经过一次复用后的数据率就变成</a:t>
            </a:r>
            <a:r>
              <a:rPr lang="en-US" altLang="zh-CN" sz="2000" dirty="0" smtClean="0"/>
              <a:t>2048kb/s(N</a:t>
            </a:r>
            <a:r>
              <a:rPr lang="zh-CN" altLang="zh-CN" sz="2000" dirty="0" smtClean="0"/>
              <a:t>＝</a:t>
            </a:r>
            <a:r>
              <a:rPr lang="en-US" altLang="zh-CN" sz="2000" dirty="0" smtClean="0"/>
              <a:t>30)</a:t>
            </a:r>
            <a:r>
              <a:rPr lang="zh-CN" altLang="zh-CN" sz="2000" dirty="0" smtClean="0"/>
              <a:t>或者</a:t>
            </a:r>
            <a:r>
              <a:rPr lang="en-US" altLang="zh-CN" sz="2000" dirty="0" smtClean="0"/>
              <a:t>1544kb/s (N</a:t>
            </a:r>
            <a:r>
              <a:rPr lang="zh-CN" altLang="zh-CN" sz="2000" dirty="0" smtClean="0"/>
              <a:t>＝</a:t>
            </a:r>
            <a:r>
              <a:rPr lang="en-US" altLang="zh-CN" sz="2000" dirty="0" smtClean="0"/>
              <a:t>24)</a:t>
            </a:r>
            <a:endParaRPr lang="en-US" altLang="zh-CN" sz="2000" dirty="0" smtClean="0"/>
          </a:p>
          <a:p>
            <a:r>
              <a:rPr lang="en-US" altLang="zh-CN" sz="2000" dirty="0" smtClean="0"/>
              <a:t>T1</a:t>
            </a:r>
            <a:r>
              <a:rPr lang="zh-CN" altLang="en-US" sz="2000" dirty="0" smtClean="0"/>
              <a:t>：美国、加拿大、日本，</a:t>
            </a:r>
            <a:r>
              <a:rPr lang="en-US" altLang="zh-CN" sz="2000" dirty="0" smtClean="0"/>
              <a:t>PCM24</a:t>
            </a:r>
            <a:r>
              <a:rPr lang="zh-CN" altLang="en-US" sz="2000" dirty="0" smtClean="0"/>
              <a:t>路基群，量化采用</a:t>
            </a:r>
            <a:r>
              <a:rPr lang="en-US" altLang="zh-CN" sz="2000" dirty="0" smtClean="0"/>
              <a:t>μ</a:t>
            </a:r>
            <a:r>
              <a:rPr lang="zh-CN" altLang="en-US" sz="2000" dirty="0" smtClean="0"/>
              <a:t>律</a:t>
            </a:r>
            <a:endParaRPr lang="en-US" altLang="zh-CN" sz="2000" dirty="0" smtClean="0"/>
          </a:p>
          <a:p>
            <a:r>
              <a:rPr lang="en-US" altLang="zh-CN" sz="2000" dirty="0" smtClean="0"/>
              <a:t>E1</a:t>
            </a:r>
            <a:r>
              <a:rPr lang="zh-CN" altLang="en-US" sz="2000" dirty="0" smtClean="0"/>
              <a:t>：欧洲、中国，</a:t>
            </a:r>
            <a:r>
              <a:rPr lang="en-US" altLang="zh-CN" sz="2000" dirty="0" smtClean="0"/>
              <a:t>PCM30/32</a:t>
            </a:r>
            <a:r>
              <a:rPr lang="zh-CN" altLang="en-US" sz="2000" dirty="0" smtClean="0"/>
              <a:t>路基群，量化采用</a:t>
            </a:r>
            <a:r>
              <a:rPr lang="en-US" altLang="zh-CN" sz="2000" dirty="0" smtClean="0"/>
              <a:t>A</a:t>
            </a:r>
            <a:r>
              <a:rPr lang="zh-CN" altLang="en-US" sz="2000" dirty="0" smtClean="0"/>
              <a:t>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11560" y="1340768"/>
          <a:ext cx="8136903" cy="2808316"/>
        </p:xfrm>
        <a:graphic>
          <a:graphicData uri="http://schemas.openxmlformats.org/drawingml/2006/table">
            <a:tbl>
              <a:tblPr/>
              <a:tblGrid>
                <a:gridCol w="792088"/>
                <a:gridCol w="2088232"/>
                <a:gridCol w="1008112"/>
                <a:gridCol w="1008112"/>
                <a:gridCol w="1008112"/>
                <a:gridCol w="1152128"/>
                <a:gridCol w="1080119"/>
              </a:tblGrid>
              <a:tr h="401188">
                <a:tc>
                  <a:txBody>
                    <a:bodyPr/>
                    <a:lstStyle/>
                    <a:p>
                      <a:pPr marL="139065" algn="ctr">
                        <a:lnSpc>
                          <a:spcPct val="100000"/>
                        </a:lnSpc>
                        <a:spcAft>
                          <a:spcPts val="0"/>
                        </a:spcAft>
                      </a:pPr>
                      <a:r>
                        <a:rPr lang="zh-CN" sz="1800" b="1" kern="100" dirty="0">
                          <a:latin typeface="Times New Roman" panose="02020603050405020304"/>
                          <a:ea typeface="宋体" panose="02010600030101010101" pitchFamily="2" charset="-122"/>
                          <a:cs typeface="Times New Roman" panose="02020603050405020304"/>
                        </a:rPr>
                        <a:t>地区</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1800" b="1" kern="100" dirty="0">
                          <a:latin typeface="Times New Roman" panose="02020603050405020304"/>
                          <a:ea typeface="宋体" panose="02010600030101010101" pitchFamily="2" charset="-122"/>
                          <a:cs typeface="Times New Roman" panose="02020603050405020304"/>
                        </a:rPr>
                        <a:t>数字网络等级</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dirty="0">
                          <a:latin typeface="Times New Roman" panose="02020603050405020304"/>
                          <a:ea typeface="宋体" panose="02010600030101010101" pitchFamily="2" charset="-122"/>
                          <a:cs typeface="Times New Roman" panose="02020603050405020304"/>
                        </a:rPr>
                        <a:t>T1/E1</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panose="02020603050405020304"/>
                          <a:ea typeface="宋体" panose="02010600030101010101" pitchFamily="2" charset="-122"/>
                          <a:cs typeface="Times New Roman" panose="02020603050405020304"/>
                        </a:rPr>
                        <a:t>T2/E2</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panose="02020603050405020304"/>
                          <a:ea typeface="宋体" panose="02010600030101010101" pitchFamily="2" charset="-122"/>
                          <a:cs typeface="Times New Roman" panose="02020603050405020304"/>
                        </a:rPr>
                        <a:t>T3/E3</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panose="02020603050405020304"/>
                          <a:ea typeface="宋体" panose="02010600030101010101" pitchFamily="2" charset="-122"/>
                          <a:cs typeface="Times New Roman" panose="02020603050405020304"/>
                        </a:rPr>
                        <a:t>T4/E4</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panose="02020603050405020304"/>
                          <a:ea typeface="宋体" panose="02010600030101010101" pitchFamily="2" charset="-122"/>
                          <a:cs typeface="Times New Roman" panose="02020603050405020304"/>
                        </a:rPr>
                        <a:t>T5/E5</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美国</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64 kb/s</a:t>
                      </a:r>
                      <a:r>
                        <a:rPr lang="zh-CN" sz="1800" kern="100">
                          <a:latin typeface="Times New Roman" panose="02020603050405020304"/>
                          <a:ea typeface="宋体" panose="02010600030101010101" pitchFamily="2" charset="-122"/>
                          <a:cs typeface="Times New Roman" panose="02020603050405020304"/>
                        </a:rPr>
                        <a:t>话路数</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24</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96</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672</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4032</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cPr/>
                </a:tc>
                <a:tc>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总传输率</a:t>
                      </a:r>
                      <a:r>
                        <a:rPr lang="en-US" sz="1800" kern="100">
                          <a:latin typeface="Times New Roman" panose="02020603050405020304"/>
                          <a:ea typeface="宋体" panose="02010600030101010101" pitchFamily="2" charset="-122"/>
                          <a:cs typeface="Times New Roman" panose="02020603050405020304"/>
                        </a:rPr>
                        <a:t>(Mb/s)</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1.544</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6.312</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44.736</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274.176</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欧洲</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64 kb/s</a:t>
                      </a:r>
                      <a:r>
                        <a:rPr lang="zh-CN" sz="1800" kern="100">
                          <a:latin typeface="Times New Roman" panose="02020603050405020304"/>
                          <a:ea typeface="宋体" panose="02010600030101010101" pitchFamily="2" charset="-122"/>
                          <a:cs typeface="Times New Roman" panose="02020603050405020304"/>
                        </a:rPr>
                        <a:t>话路数</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30</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120</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480</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1920</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7680</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cPr/>
                </a:tc>
                <a:tc>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总传输率</a:t>
                      </a:r>
                      <a:r>
                        <a:rPr lang="en-US" sz="1800" kern="100">
                          <a:latin typeface="Times New Roman" panose="02020603050405020304"/>
                          <a:ea typeface="宋体" panose="02010600030101010101" pitchFamily="2" charset="-122"/>
                          <a:cs typeface="Times New Roman" panose="02020603050405020304"/>
                        </a:rPr>
                        <a:t>(Mb/s)</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2.048</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8.448</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34.368</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139.264</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560.000</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日本</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64 kb/s</a:t>
                      </a:r>
                      <a:r>
                        <a:rPr lang="zh-CN" sz="1800" kern="100">
                          <a:latin typeface="Times New Roman" panose="02020603050405020304"/>
                          <a:ea typeface="宋体" panose="02010600030101010101" pitchFamily="2" charset="-122"/>
                          <a:cs typeface="Times New Roman" panose="02020603050405020304"/>
                        </a:rPr>
                        <a:t>话路数</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24</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96</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480</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panose="02020603050405020304"/>
                          <a:ea typeface="宋体" panose="02010600030101010101" pitchFamily="2" charset="-122"/>
                          <a:cs typeface="Times New Roman" panose="02020603050405020304"/>
                        </a:rPr>
                        <a:t>1440</a:t>
                      </a:r>
                      <a:endParaRPr lang="zh-CN"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cPr/>
                </a:tc>
                <a:tc>
                  <a:txBody>
                    <a:bodyPr/>
                    <a:lstStyle/>
                    <a:p>
                      <a:pPr marL="139065" algn="ctr">
                        <a:lnSpc>
                          <a:spcPct val="100000"/>
                        </a:lnSpc>
                        <a:spcAft>
                          <a:spcPts val="0"/>
                        </a:spcAft>
                      </a:pPr>
                      <a:r>
                        <a:rPr lang="zh-CN" sz="1800" kern="100">
                          <a:latin typeface="Times New Roman" panose="02020603050405020304"/>
                          <a:ea typeface="宋体" panose="02010600030101010101" pitchFamily="2" charset="-122"/>
                          <a:cs typeface="Times New Roman" panose="02020603050405020304"/>
                        </a:rPr>
                        <a:t>总传输率</a:t>
                      </a:r>
                      <a:r>
                        <a:rPr lang="en-US" sz="1800" kern="100">
                          <a:latin typeface="Times New Roman" panose="02020603050405020304"/>
                          <a:ea typeface="宋体" panose="02010600030101010101" pitchFamily="2" charset="-122"/>
                          <a:cs typeface="Times New Roman" panose="02020603050405020304"/>
                        </a:rPr>
                        <a:t>(Mb/s)</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1.544</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6.312</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32.064</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panose="02020603050405020304"/>
                          <a:ea typeface="宋体" panose="02010600030101010101" pitchFamily="2" charset="-122"/>
                          <a:cs typeface="Times New Roman" panose="02020603050405020304"/>
                        </a:rPr>
                        <a:t>97.728</a:t>
                      </a:r>
                      <a:endParaRPr lang="zh-CN" sz="1800" kern="10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dirty="0">
                        <a:latin typeface="Times New Roman" panose="02020603050405020304"/>
                        <a:ea typeface="宋体" panose="02010600030101010101" pitchFamily="2" charset="-122"/>
                        <a:cs typeface="Times New Roman" panose="02020603050405020304"/>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周期信号的频谱特点</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Box 3"/>
          <p:cNvSpPr txBox="1"/>
          <p:nvPr/>
        </p:nvSpPr>
        <p:spPr>
          <a:xfrm>
            <a:off x="1043607" y="1346801"/>
            <a:ext cx="7056785" cy="4530471"/>
          </a:xfrm>
          <a:prstGeom prst="rect">
            <a:avLst/>
          </a:prstGeom>
          <a:noFill/>
        </p:spPr>
        <p:txBody>
          <a:bodyPr wrap="square" rtlCol="0">
            <a:spAutoFit/>
          </a:bodyPr>
          <a:lstStyle/>
          <a:p>
            <a:pPr marL="342900" indent="-342900">
              <a:lnSpc>
                <a:spcPct val="110000"/>
              </a:lnSpc>
              <a:spcBef>
                <a:spcPct val="20000"/>
              </a:spcBef>
              <a:buClr>
                <a:schemeClr val="tx2"/>
              </a:buClr>
              <a:buFont typeface="Wingdings" panose="05000000000000000000" pitchFamily="2" charset="2"/>
              <a:buChar char="v"/>
            </a:pPr>
            <a:r>
              <a:rPr lang="zh-CN" altLang="en-US" sz="2800" dirty="0" smtClean="0">
                <a:solidFill>
                  <a:srgbClr val="FF0000"/>
                </a:solidFill>
              </a:rPr>
              <a:t>离散性</a:t>
            </a:r>
            <a:r>
              <a:rPr lang="zh-CN" altLang="en-US" sz="2800" dirty="0" smtClean="0"/>
              <a:t>：周期信号的频谱由不连续的线条组成，每一条线代表一个正弦量，故称为离散频谱</a:t>
            </a:r>
            <a:endParaRPr lang="en-US" altLang="zh-CN" sz="2800" dirty="0" smtClean="0"/>
          </a:p>
          <a:p>
            <a:pPr marL="342900" indent="-342900">
              <a:lnSpc>
                <a:spcPct val="110000"/>
              </a:lnSpc>
              <a:spcBef>
                <a:spcPct val="20000"/>
              </a:spcBef>
              <a:buClr>
                <a:schemeClr val="tx2"/>
              </a:buClr>
              <a:buFont typeface="Wingdings" panose="05000000000000000000" pitchFamily="2" charset="2"/>
              <a:buChar char="v"/>
            </a:pPr>
            <a:r>
              <a:rPr lang="zh-CN" altLang="en-US" sz="2800" dirty="0" smtClean="0">
                <a:solidFill>
                  <a:srgbClr val="FF0000"/>
                </a:solidFill>
              </a:rPr>
              <a:t>谐波性</a:t>
            </a:r>
            <a:r>
              <a:rPr lang="zh-CN" altLang="en-US" sz="2800" dirty="0" smtClean="0"/>
              <a:t>：周期信号频谱的每条谱线只能出现在基波频率的整数倍频率上。这就是</a:t>
            </a:r>
            <a:r>
              <a:rPr lang="zh-CN" altLang="en-US" sz="2800" dirty="0" smtClean="0">
                <a:solidFill>
                  <a:srgbClr val="FF0000"/>
                </a:solidFill>
              </a:rPr>
              <a:t>周期信号频谱的谐波性</a:t>
            </a:r>
            <a:endParaRPr lang="en-US" altLang="zh-CN" sz="2800" dirty="0" smtClean="0">
              <a:solidFill>
                <a:srgbClr val="FF0000"/>
              </a:solidFill>
            </a:endParaRPr>
          </a:p>
          <a:p>
            <a:pPr marL="342900" indent="-342900">
              <a:lnSpc>
                <a:spcPct val="110000"/>
              </a:lnSpc>
              <a:spcBef>
                <a:spcPct val="20000"/>
              </a:spcBef>
              <a:buClr>
                <a:schemeClr val="tx2"/>
              </a:buClr>
              <a:buFont typeface="Wingdings" panose="05000000000000000000" pitchFamily="2" charset="2"/>
              <a:buChar char="v"/>
            </a:pPr>
            <a:r>
              <a:rPr lang="zh-CN" altLang="en-US" sz="2800" dirty="0" smtClean="0">
                <a:solidFill>
                  <a:srgbClr val="FF0000"/>
                </a:solidFill>
              </a:rPr>
              <a:t>收敛性</a:t>
            </a:r>
            <a:r>
              <a:rPr lang="zh-CN" altLang="en-US" sz="2800" dirty="0" smtClean="0"/>
              <a:t>：各次谐波的振幅，总的趋势是随着谐波次数的增高而逐渐减小。所以，周期信号的频谱具有收敛性</a:t>
            </a:r>
            <a:endParaRPr lang="en-US" altLang="zh-CN" sz="2800"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295400" y="260648"/>
            <a:ext cx="7086600" cy="563563"/>
          </a:xfrm>
        </p:spPr>
        <p:txBody>
          <a:bodyPr/>
          <a:lstStyle/>
          <a:p>
            <a:r>
              <a:rPr lang="en-US" altLang="zh-CN" dirty="0" smtClean="0">
                <a:ea typeface="宋体" panose="02010600030101010101" pitchFamily="2" charset="-122"/>
              </a:rPr>
              <a:t>DM</a:t>
            </a:r>
            <a:r>
              <a:rPr lang="zh-CN" altLang="en-US" dirty="0" smtClean="0">
                <a:ea typeface="宋体" panose="02010600030101010101" pitchFamily="2" charset="-122"/>
              </a:rPr>
              <a:t>（增量调制）</a:t>
            </a:r>
            <a:endParaRPr lang="zh-CN" altLang="en-US" dirty="0" smtClean="0">
              <a:ea typeface="宋体" panose="02010600030101010101" pitchFamily="2" charset="-122"/>
            </a:endParaRPr>
          </a:p>
        </p:txBody>
      </p:sp>
      <p:sp>
        <p:nvSpPr>
          <p:cNvPr id="30723" name="内容占位符 2"/>
          <p:cNvSpPr>
            <a:spLocks noGrp="1"/>
          </p:cNvSpPr>
          <p:nvPr>
            <p:ph idx="1"/>
          </p:nvPr>
        </p:nvSpPr>
        <p:spPr>
          <a:xfrm>
            <a:off x="467544" y="836712"/>
            <a:ext cx="8424936" cy="5400600"/>
          </a:xfrm>
        </p:spPr>
        <p:txBody>
          <a:bodyPr/>
          <a:lstStyle/>
          <a:p>
            <a:r>
              <a:rPr lang="zh-CN" altLang="en-US" sz="2800" dirty="0" smtClean="0"/>
              <a:t>用一个阶梯函数来近似模拟输入</a:t>
            </a:r>
            <a:endParaRPr lang="en-US" altLang="zh-CN" sz="2800" dirty="0" smtClean="0"/>
          </a:p>
          <a:p>
            <a:pPr lvl="1"/>
            <a:r>
              <a:rPr lang="en-US" altLang="zh-CN" sz="2400" dirty="0" smtClean="0"/>
              <a:t>f(t)——</a:t>
            </a:r>
            <a:r>
              <a:rPr lang="zh-CN" altLang="en-US" sz="2400" dirty="0" smtClean="0"/>
              <a:t>时间连续变化的模拟信号</a:t>
            </a:r>
            <a:endParaRPr lang="en-US" altLang="zh-CN" sz="2400" dirty="0" smtClean="0"/>
          </a:p>
          <a:p>
            <a:pPr lvl="1"/>
            <a:r>
              <a:rPr lang="en-US" altLang="zh-CN" sz="2400" dirty="0" smtClean="0"/>
              <a:t>f′(t)——</a:t>
            </a:r>
            <a:r>
              <a:rPr lang="zh-CN" altLang="en-US" sz="2400" dirty="0" smtClean="0"/>
              <a:t>时间间隔为</a:t>
            </a:r>
            <a:r>
              <a:rPr lang="en-US" altLang="zh-CN" sz="2400" dirty="0" err="1" smtClean="0"/>
              <a:t>Δt</a:t>
            </a:r>
            <a:r>
              <a:rPr lang="zh-CN" altLang="en-US" sz="2400" dirty="0" smtClean="0"/>
              <a:t>，相邻幅度差为</a:t>
            </a:r>
            <a:r>
              <a:rPr lang="en-US" altLang="zh-CN" sz="2400" dirty="0" smtClean="0"/>
              <a:t>+σ</a:t>
            </a:r>
            <a:r>
              <a:rPr lang="zh-CN" altLang="en-US" sz="2400" dirty="0" smtClean="0"/>
              <a:t>或</a:t>
            </a:r>
            <a:r>
              <a:rPr lang="en-US" altLang="zh-CN" sz="2400" dirty="0" smtClean="0"/>
              <a:t>-σ</a:t>
            </a:r>
            <a:r>
              <a:rPr lang="zh-CN" altLang="en-US" sz="2400" dirty="0" smtClean="0"/>
              <a:t>的阶梯波形</a:t>
            </a:r>
            <a:endParaRPr lang="en-US" altLang="zh-CN" sz="2400" dirty="0" smtClean="0"/>
          </a:p>
          <a:p>
            <a:pPr lvl="1"/>
            <a:r>
              <a:rPr lang="en-US" altLang="zh-CN" sz="2400" dirty="0" err="1" smtClean="0"/>
              <a:t>Δt</a:t>
            </a:r>
            <a:r>
              <a:rPr lang="zh-CN" altLang="en-US" sz="2400" dirty="0" smtClean="0"/>
              <a:t>（抽样间隔）和</a:t>
            </a:r>
            <a:r>
              <a:rPr lang="en-US" altLang="zh-CN" sz="2400" dirty="0" smtClean="0"/>
              <a:t>σ</a:t>
            </a:r>
            <a:r>
              <a:rPr lang="zh-CN" altLang="en-US" sz="2400" dirty="0" smtClean="0"/>
              <a:t>（量化台阶）足够小</a:t>
            </a:r>
            <a:endParaRPr lang="en-US" altLang="zh-CN" sz="2400" dirty="0" smtClean="0">
              <a:ea typeface="宋体" panose="02010600030101010101" pitchFamily="2" charset="-122"/>
            </a:endParaRPr>
          </a:p>
          <a:p>
            <a:r>
              <a:rPr lang="zh-CN" altLang="en-US" sz="2800" dirty="0" smtClean="0">
                <a:ea typeface="宋体" panose="02010600030101010101" pitchFamily="2" charset="-122"/>
              </a:rPr>
              <a:t>在每个样本间隔上移或下移一个电平</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当</a:t>
            </a:r>
            <a:r>
              <a:rPr lang="en-US" altLang="zh-CN" sz="2400" dirty="0" smtClean="0">
                <a:ea typeface="宋体" panose="02010600030101010101" pitchFamily="2" charset="-122"/>
              </a:rPr>
              <a:t>f(</a:t>
            </a:r>
            <a:r>
              <a:rPr lang="en-US" altLang="zh-CN" sz="2400" dirty="0" err="1" smtClean="0">
                <a:ea typeface="宋体" panose="02010600030101010101" pitchFamily="2" charset="-122"/>
              </a:rPr>
              <a:t>i</a:t>
            </a:r>
            <a:r>
              <a:rPr lang="en-US" altLang="zh-CN" sz="2400" dirty="0" smtClean="0"/>
              <a:t> </a:t>
            </a:r>
            <a:r>
              <a:rPr lang="en-US" altLang="zh-CN" sz="2400" dirty="0" err="1" smtClean="0"/>
              <a:t>Δt</a:t>
            </a:r>
            <a:r>
              <a:rPr lang="en-US" altLang="zh-CN" sz="2400" dirty="0" smtClean="0"/>
              <a:t>)&gt;f′(</a:t>
            </a:r>
            <a:r>
              <a:rPr lang="en-US" altLang="zh-CN" sz="2400" dirty="0" err="1" smtClean="0">
                <a:ea typeface="宋体" panose="02010600030101010101" pitchFamily="2" charset="-122"/>
              </a:rPr>
              <a:t>i</a:t>
            </a:r>
            <a:r>
              <a:rPr lang="en-US" altLang="zh-CN" sz="2400" dirty="0" smtClean="0"/>
              <a:t> </a:t>
            </a:r>
            <a:r>
              <a:rPr lang="en-US" altLang="zh-CN" sz="2400" dirty="0" err="1" smtClean="0"/>
              <a:t>Δt</a:t>
            </a:r>
            <a:r>
              <a:rPr lang="en-US" altLang="zh-CN" sz="2400" dirty="0" smtClean="0"/>
              <a:t>_)</a:t>
            </a:r>
            <a:r>
              <a:rPr lang="zh-CN" altLang="en-US" sz="2400" dirty="0" smtClean="0"/>
              <a:t>时，上升一个</a:t>
            </a:r>
            <a:r>
              <a:rPr lang="en-US" altLang="zh-CN" sz="2400" dirty="0" smtClean="0"/>
              <a:t>σ</a:t>
            </a:r>
            <a:r>
              <a:rPr lang="zh-CN" altLang="en-US" sz="2400" dirty="0" smtClean="0"/>
              <a:t>，发“</a:t>
            </a:r>
            <a:r>
              <a:rPr lang="en-US" altLang="zh-CN" sz="2400" dirty="0" smtClean="0"/>
              <a:t>1</a:t>
            </a:r>
            <a:r>
              <a:rPr lang="zh-CN" altLang="en-US" sz="2400" dirty="0" smtClean="0"/>
              <a:t>”</a:t>
            </a:r>
            <a:endParaRPr lang="en-US" altLang="zh-CN" sz="2400" dirty="0" smtClean="0"/>
          </a:p>
          <a:p>
            <a:pPr lvl="1"/>
            <a:r>
              <a:rPr lang="zh-CN" altLang="en-US" sz="2400" dirty="0" smtClean="0">
                <a:ea typeface="宋体" panose="02010600030101010101" pitchFamily="2" charset="-122"/>
              </a:rPr>
              <a:t>当</a:t>
            </a:r>
            <a:r>
              <a:rPr lang="en-US" altLang="zh-CN" sz="2400" dirty="0" smtClean="0">
                <a:ea typeface="宋体" panose="02010600030101010101" pitchFamily="2" charset="-122"/>
              </a:rPr>
              <a:t>f(</a:t>
            </a:r>
            <a:r>
              <a:rPr lang="en-US" altLang="zh-CN" sz="2400" dirty="0" err="1" smtClean="0">
                <a:ea typeface="宋体" panose="02010600030101010101" pitchFamily="2" charset="-122"/>
              </a:rPr>
              <a:t>i</a:t>
            </a:r>
            <a:r>
              <a:rPr lang="en-US" altLang="zh-CN" sz="2400" dirty="0" smtClean="0"/>
              <a:t> </a:t>
            </a:r>
            <a:r>
              <a:rPr lang="en-US" altLang="zh-CN" sz="2400" dirty="0" err="1" smtClean="0"/>
              <a:t>Δt</a:t>
            </a:r>
            <a:r>
              <a:rPr lang="en-US" altLang="zh-CN" sz="2400" dirty="0" smtClean="0"/>
              <a:t>)&lt;f′(</a:t>
            </a:r>
            <a:r>
              <a:rPr lang="en-US" altLang="zh-CN" sz="2400" dirty="0" err="1" smtClean="0">
                <a:ea typeface="宋体" panose="02010600030101010101" pitchFamily="2" charset="-122"/>
              </a:rPr>
              <a:t>i</a:t>
            </a:r>
            <a:r>
              <a:rPr lang="en-US" altLang="zh-CN" sz="2400" dirty="0" smtClean="0"/>
              <a:t> </a:t>
            </a:r>
            <a:r>
              <a:rPr lang="en-US" altLang="zh-CN" sz="2400" dirty="0" err="1" smtClean="0"/>
              <a:t>Δt</a:t>
            </a:r>
            <a:r>
              <a:rPr lang="en-US" altLang="zh-CN" sz="2400" dirty="0" smtClean="0"/>
              <a:t>_)</a:t>
            </a:r>
            <a:r>
              <a:rPr lang="zh-CN" altLang="en-US" sz="2400" dirty="0" smtClean="0"/>
              <a:t>时，下降一个</a:t>
            </a:r>
            <a:r>
              <a:rPr lang="en-US" altLang="zh-CN" sz="2400" dirty="0" smtClean="0"/>
              <a:t>σ</a:t>
            </a:r>
            <a:r>
              <a:rPr lang="zh-CN" altLang="en-US" sz="2400" dirty="0" smtClean="0"/>
              <a:t>，发“</a:t>
            </a:r>
            <a:r>
              <a:rPr lang="en-US" altLang="zh-CN" sz="2400" dirty="0" smtClean="0"/>
              <a:t>0</a:t>
            </a:r>
            <a:r>
              <a:rPr lang="zh-CN" altLang="en-US" sz="2400" smtClean="0"/>
              <a:t>”</a:t>
            </a:r>
            <a:endParaRPr lang="en-US" altLang="zh-CN" sz="2400" dirty="0" smtClean="0"/>
          </a:p>
          <a:p>
            <a:r>
              <a:rPr lang="zh-CN" altLang="en-US" sz="2800" dirty="0" smtClean="0">
                <a:ea typeface="宋体" panose="02010600030101010101" pitchFamily="2" charset="-122"/>
              </a:rPr>
              <a:t>阶梯波的特点</a:t>
            </a:r>
            <a:endParaRPr lang="en-US" altLang="zh-CN" sz="2800" dirty="0" smtClean="0">
              <a:ea typeface="宋体" panose="02010600030101010101" pitchFamily="2" charset="-122"/>
            </a:endParaRPr>
          </a:p>
          <a:p>
            <a:pPr lvl="1"/>
            <a:r>
              <a:rPr lang="zh-CN" altLang="en-US" sz="2400" dirty="0" smtClean="0"/>
              <a:t>在每个</a:t>
            </a:r>
            <a:r>
              <a:rPr lang="en-US" altLang="zh-CN" sz="2400" dirty="0" err="1" smtClean="0"/>
              <a:t>Δt</a:t>
            </a:r>
            <a:r>
              <a:rPr lang="zh-CN" altLang="en-US" sz="2400" dirty="0" smtClean="0"/>
              <a:t>间隔内，</a:t>
            </a:r>
            <a:r>
              <a:rPr lang="en-US" altLang="zh-CN" sz="2400" dirty="0" smtClean="0"/>
              <a:t>f’(t)</a:t>
            </a:r>
            <a:r>
              <a:rPr lang="zh-CN" altLang="en-US" sz="2400" dirty="0" smtClean="0"/>
              <a:t>的幅值不变</a:t>
            </a:r>
            <a:endParaRPr lang="zh-CN" altLang="en-US" sz="2400" dirty="0" smtClean="0"/>
          </a:p>
          <a:p>
            <a:pPr lvl="1"/>
            <a:r>
              <a:rPr lang="zh-CN" altLang="en-US" sz="2400" dirty="0" smtClean="0"/>
              <a:t>相邻间隔的幅值差不是</a:t>
            </a:r>
            <a:r>
              <a:rPr lang="en-US" altLang="zh-CN" sz="2400" dirty="0" smtClean="0"/>
              <a:t>+σ</a:t>
            </a:r>
            <a:r>
              <a:rPr lang="zh-CN" altLang="en-US" sz="2400" dirty="0" smtClean="0"/>
              <a:t>（上升一个量化阶），就是</a:t>
            </a:r>
            <a:r>
              <a:rPr lang="en-US" altLang="zh-CN" sz="2400" dirty="0" smtClean="0"/>
              <a:t>-σ</a:t>
            </a:r>
            <a:r>
              <a:rPr lang="zh-CN" altLang="en-US" sz="2400" dirty="0" smtClean="0"/>
              <a:t>（下降一个量化阶）</a:t>
            </a:r>
            <a:endParaRPr lang="en-US" altLang="zh-CN" sz="2400" dirty="0" smtClean="0"/>
          </a:p>
          <a:p>
            <a:r>
              <a:rPr lang="zh-CN" altLang="en-US" sz="2800" dirty="0" smtClean="0"/>
              <a:t>利用了什么特性？</a:t>
            </a:r>
            <a:endParaRPr lang="zh-CN" altLang="en-US" sz="2800" dirty="0" smtClean="0"/>
          </a:p>
          <a:p>
            <a:endParaRPr lang="en-US" altLang="zh-CN" sz="2800" dirty="0" smtClean="0">
              <a:ea typeface="宋体" panose="02010600030101010101" pitchFamily="2" charset="-122"/>
            </a:endParaRPr>
          </a:p>
          <a:p>
            <a:endParaRPr lang="zh-CN" altLang="en-US" sz="2800" dirty="0" smtClean="0">
              <a:ea typeface="宋体" panose="02010600030101010101" pitchFamily="2" charset="-122"/>
            </a:endParaRPr>
          </a:p>
          <a:p>
            <a:endParaRPr lang="en-US" altLang="zh-CN" sz="2800" dirty="0" smtClean="0">
              <a:ea typeface="宋体" panose="02010600030101010101" pitchFamily="2" charset="-122"/>
            </a:endParaRPr>
          </a:p>
        </p:txBody>
      </p:sp>
      <p:sp>
        <p:nvSpPr>
          <p:cNvPr id="46084"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
        <p:nvSpPr>
          <p:cNvPr id="6" name="TextBox 5"/>
          <p:cNvSpPr txBox="1">
            <a:spLocks noChangeArrowheads="1"/>
          </p:cNvSpPr>
          <p:nvPr/>
        </p:nvSpPr>
        <p:spPr bwMode="auto">
          <a:xfrm>
            <a:off x="4644008" y="5733256"/>
            <a:ext cx="3429000" cy="523875"/>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sz="2800" dirty="0"/>
              <a:t>样本之间的相关性</a:t>
            </a: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box(in)">
                                      <p:cBhvr>
                                        <p:cTn id="7" dur="500"/>
                                        <p:tgtEl>
                                          <p:spTgt spid="3072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0723">
                                            <p:txEl>
                                              <p:pRg st="0" end="0"/>
                                            </p:txEl>
                                          </p:spTgt>
                                        </p:tgtEl>
                                        <p:attrNameLst>
                                          <p:attrName>style.visibility</p:attrName>
                                        </p:attrNameLst>
                                      </p:cBhvr>
                                      <p:to>
                                        <p:strVal val="visible"/>
                                      </p:to>
                                    </p:set>
                                    <p:animEffect transition="in" filter="box(in)">
                                      <p:cBhvr>
                                        <p:cTn id="10" dur="500"/>
                                        <p:tgtEl>
                                          <p:spTgt spid="30723">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Effect transition="in" filter="box(in)">
                                      <p:cBhvr>
                                        <p:cTn id="13" dur="500"/>
                                        <p:tgtEl>
                                          <p:spTgt spid="30723">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box(in)">
                                      <p:cBhvr>
                                        <p:cTn id="16" dur="500"/>
                                        <p:tgtEl>
                                          <p:spTgt spid="30723">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box(in)">
                                      <p:cBhvr>
                                        <p:cTn id="19" dur="500"/>
                                        <p:tgtEl>
                                          <p:spTgt spid="3072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box(in)">
                                      <p:cBhvr>
                                        <p:cTn id="24" dur="500"/>
                                        <p:tgtEl>
                                          <p:spTgt spid="30723">
                                            <p:txEl>
                                              <p:pRg st="4" end="4"/>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animEffect transition="in" filter="box(in)">
                                      <p:cBhvr>
                                        <p:cTn id="27" dur="500"/>
                                        <p:tgtEl>
                                          <p:spTgt spid="30723">
                                            <p:txEl>
                                              <p:pRg st="5" end="5"/>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30723">
                                            <p:txEl>
                                              <p:pRg st="6" end="6"/>
                                            </p:txEl>
                                          </p:spTgt>
                                        </p:tgtEl>
                                        <p:attrNameLst>
                                          <p:attrName>style.visibility</p:attrName>
                                        </p:attrNameLst>
                                      </p:cBhvr>
                                      <p:to>
                                        <p:strVal val="visible"/>
                                      </p:to>
                                    </p:set>
                                    <p:animEffect transition="in" filter="box(in)">
                                      <p:cBhvr>
                                        <p:cTn id="30" dur="500"/>
                                        <p:tgtEl>
                                          <p:spTgt spid="30723">
                                            <p:txEl>
                                              <p:pRg st="6" end="6"/>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grpId="0" nodeType="click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animEffect transition="in" filter="box(in)">
                                      <p:cBhvr>
                                        <p:cTn id="35" dur="500"/>
                                        <p:tgtEl>
                                          <p:spTgt spid="30723">
                                            <p:txEl>
                                              <p:pRg st="7" end="7"/>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0723">
                                            <p:txEl>
                                              <p:pRg st="8" end="8"/>
                                            </p:txEl>
                                          </p:spTgt>
                                        </p:tgtEl>
                                        <p:attrNameLst>
                                          <p:attrName>style.visibility</p:attrName>
                                        </p:attrNameLst>
                                      </p:cBhvr>
                                      <p:to>
                                        <p:strVal val="visible"/>
                                      </p:to>
                                    </p:set>
                                    <p:animEffect transition="in" filter="box(in)">
                                      <p:cBhvr>
                                        <p:cTn id="38" dur="500"/>
                                        <p:tgtEl>
                                          <p:spTgt spid="30723">
                                            <p:txEl>
                                              <p:pRg st="8" end="8"/>
                                            </p:txEl>
                                          </p:spTgt>
                                        </p:tgtEl>
                                      </p:cBhvr>
                                    </p:animEffect>
                                  </p:childTnLst>
                                </p:cTn>
                              </p:par>
                              <p:par>
                                <p:cTn id="39" presetID="4" presetClass="entr" presetSubtype="16" fill="hold" grpId="0" nodeType="withEffect">
                                  <p:stCondLst>
                                    <p:cond delay="0"/>
                                  </p:stCondLst>
                                  <p:childTnLst>
                                    <p:set>
                                      <p:cBhvr>
                                        <p:cTn id="40" dur="1" fill="hold">
                                          <p:stCondLst>
                                            <p:cond delay="0"/>
                                          </p:stCondLst>
                                        </p:cTn>
                                        <p:tgtEl>
                                          <p:spTgt spid="30723">
                                            <p:txEl>
                                              <p:pRg st="9" end="9"/>
                                            </p:txEl>
                                          </p:spTgt>
                                        </p:tgtEl>
                                        <p:attrNameLst>
                                          <p:attrName>style.visibility</p:attrName>
                                        </p:attrNameLst>
                                      </p:cBhvr>
                                      <p:to>
                                        <p:strVal val="visible"/>
                                      </p:to>
                                    </p:set>
                                    <p:animEffect transition="in" filter="box(in)">
                                      <p:cBhvr>
                                        <p:cTn id="41" dur="500"/>
                                        <p:tgtEl>
                                          <p:spTgt spid="30723">
                                            <p:txEl>
                                              <p:pRg st="9" end="9"/>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4" presetClass="entr" presetSubtype="16" fill="hold" grpId="0" nodeType="clickEffect">
                                  <p:stCondLst>
                                    <p:cond delay="0"/>
                                  </p:stCondLst>
                                  <p:childTnLst>
                                    <p:set>
                                      <p:cBhvr>
                                        <p:cTn id="45" dur="1" fill="hold">
                                          <p:stCondLst>
                                            <p:cond delay="0"/>
                                          </p:stCondLst>
                                        </p:cTn>
                                        <p:tgtEl>
                                          <p:spTgt spid="30723">
                                            <p:txEl>
                                              <p:pRg st="10" end="10"/>
                                            </p:txEl>
                                          </p:spTgt>
                                        </p:tgtEl>
                                        <p:attrNameLst>
                                          <p:attrName>style.visibility</p:attrName>
                                        </p:attrNameLst>
                                      </p:cBhvr>
                                      <p:to>
                                        <p:strVal val="visible"/>
                                      </p:to>
                                    </p:set>
                                    <p:animEffect transition="in" filter="box(in)">
                                      <p:cBhvr>
                                        <p:cTn id="46" dur="500"/>
                                        <p:tgtEl>
                                          <p:spTgt spid="30723">
                                            <p:txEl>
                                              <p:pRg st="10" end="1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 presetClass="entr" presetSubtype="16" fill="hold" grpId="0"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box(in)">
                                      <p:cBhvr>
                                        <p:cTn id="5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build="p"/>
      <p:bldP spid="6"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增量调制的工作过程（</a:t>
            </a:r>
            <a:r>
              <a:rPr lang="en-US" altLang="zh-CN" dirty="0" smtClean="0"/>
              <a:t>1</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1667" name="Object 3"/>
          <p:cNvGraphicFramePr>
            <a:graphicFrameLocks noChangeAspect="1"/>
          </p:cNvGraphicFramePr>
          <p:nvPr/>
        </p:nvGraphicFramePr>
        <p:xfrm>
          <a:off x="1211460" y="1130523"/>
          <a:ext cx="7392988" cy="4530725"/>
        </p:xfrm>
        <a:graphic>
          <a:graphicData uri="http://schemas.openxmlformats.org/presentationml/2006/ole">
            <mc:AlternateContent xmlns:mc="http://schemas.openxmlformats.org/markup-compatibility/2006">
              <mc:Choice xmlns:v="urn:schemas-microsoft-com:vml" Requires="v">
                <p:oleObj spid="_x0000_s48129" name="Visio" r:id="rId1" imgW="3971925" imgH="2562225" progId="Visio.Drawing.11">
                  <p:embed/>
                </p:oleObj>
              </mc:Choice>
              <mc:Fallback>
                <p:oleObj name="Visio" r:id="rId1" imgW="3971925" imgH="2562225" progId="Visio.Drawing.11">
                  <p:embed/>
                  <p:pic>
                    <p:nvPicPr>
                      <p:cNvPr id="0" name="图片 48128"/>
                      <p:cNvPicPr>
                        <a:picLocks noChangeAspect="1"/>
                      </p:cNvPicPr>
                      <p:nvPr/>
                    </p:nvPicPr>
                    <p:blipFill>
                      <a:blip r:embed="rId2"/>
                      <a:stretch>
                        <a:fillRect/>
                      </a:stretch>
                    </p:blipFill>
                    <p:spPr>
                      <a:xfrm>
                        <a:off x="1211460" y="1130523"/>
                        <a:ext cx="7392988" cy="4530725"/>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增量调制的工作过程（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sz="2800" dirty="0" smtClean="0"/>
              <a:t>量化编码可以用一个双稳判决器来执行，并生成双极性二进制码序列</a:t>
            </a:r>
            <a:endParaRPr lang="en-US" altLang="zh-CN" sz="2800" dirty="0" smtClean="0"/>
          </a:p>
          <a:p>
            <a:r>
              <a:rPr lang="zh-CN" altLang="en-US" sz="2800" dirty="0" smtClean="0"/>
              <a:t>设</a:t>
            </a:r>
            <a:r>
              <a:rPr lang="en-US" altLang="zh-CN" sz="2800" i="1" dirty="0" smtClean="0"/>
              <a:t>f</a:t>
            </a:r>
            <a:r>
              <a:rPr lang="en-US" altLang="zh-CN" sz="2800" dirty="0" smtClean="0"/>
              <a:t>′(0-)=0</a:t>
            </a:r>
            <a:r>
              <a:rPr lang="zh-CN" altLang="en-US" sz="2800" dirty="0" smtClean="0"/>
              <a:t>（即</a:t>
            </a:r>
            <a:r>
              <a:rPr lang="en-US" altLang="zh-CN" sz="2800" i="1" dirty="0" smtClean="0"/>
              <a:t>t</a:t>
            </a:r>
            <a:r>
              <a:rPr lang="en-US" altLang="zh-CN" sz="2800" dirty="0" smtClean="0"/>
              <a:t>=0</a:t>
            </a:r>
            <a:r>
              <a:rPr lang="zh-CN" altLang="en-US" sz="2800" dirty="0" smtClean="0"/>
              <a:t>时刻前一瞬间的量化值为零），因此有</a:t>
            </a:r>
            <a:endParaRPr lang="en-US" altLang="zh-CN" sz="2800" dirty="0" smtClean="0"/>
          </a:p>
          <a:p>
            <a:pPr lvl="1" algn="just"/>
            <a:r>
              <a:rPr lang="en-US" altLang="zh-CN" sz="2400" i="1" dirty="0" smtClean="0"/>
              <a:t>t</a:t>
            </a:r>
            <a:r>
              <a:rPr lang="en-US" altLang="zh-CN" sz="2400" dirty="0" smtClean="0"/>
              <a:t>=0</a:t>
            </a:r>
            <a:r>
              <a:rPr lang="zh-CN" altLang="en-US" sz="2400" dirty="0" smtClean="0"/>
              <a:t>时，</a:t>
            </a:r>
            <a:r>
              <a:rPr lang="en-US" altLang="zh-CN" sz="2400" i="1" dirty="0" smtClean="0"/>
              <a:t>e</a:t>
            </a:r>
            <a:r>
              <a:rPr lang="en-US" altLang="zh-CN" sz="2400" dirty="0" smtClean="0"/>
              <a:t>(0)=</a:t>
            </a:r>
            <a:r>
              <a:rPr lang="en-US" altLang="zh-CN" sz="2400" i="1" dirty="0" smtClean="0"/>
              <a:t>f</a:t>
            </a:r>
            <a:r>
              <a:rPr lang="en-US" altLang="zh-CN" sz="2400" dirty="0" smtClean="0"/>
              <a:t>(0)-</a:t>
            </a:r>
            <a:r>
              <a:rPr lang="en-US" altLang="zh-CN" sz="2400" i="1" dirty="0" smtClean="0"/>
              <a:t>f</a:t>
            </a:r>
            <a:r>
              <a:rPr lang="en-US" altLang="zh-CN" sz="2400" dirty="0" smtClean="0"/>
              <a:t>′(0-)&gt;0</a:t>
            </a:r>
            <a:r>
              <a:rPr lang="zh-CN" altLang="en-US" sz="2400" dirty="0" smtClean="0"/>
              <a:t>，则</a:t>
            </a:r>
            <a:r>
              <a:rPr lang="en-US" altLang="zh-CN" sz="2400" i="1" dirty="0" smtClean="0"/>
              <a:t>P</a:t>
            </a:r>
            <a:r>
              <a:rPr lang="en-US" altLang="zh-CN" sz="2400" baseline="-25000" dirty="0" smtClean="0"/>
              <a:t>o</a:t>
            </a:r>
            <a:r>
              <a:rPr lang="en-US" altLang="zh-CN" sz="2400" dirty="0" smtClean="0"/>
              <a:t>(0)=1</a:t>
            </a:r>
            <a:endParaRPr lang="en-US" altLang="zh-CN" sz="2400" dirty="0" smtClean="0"/>
          </a:p>
          <a:p>
            <a:pPr lvl="1" algn="just"/>
            <a:r>
              <a:rPr lang="en-US" altLang="zh-CN" sz="2400" i="1" dirty="0" smtClean="0"/>
              <a:t>t</a:t>
            </a:r>
            <a:r>
              <a:rPr lang="en-US" altLang="zh-CN" sz="2400" dirty="0" smtClean="0"/>
              <a:t>=</a:t>
            </a:r>
            <a:r>
              <a:rPr lang="en-US" altLang="zh-CN" sz="2400" dirty="0" err="1" smtClean="0"/>
              <a:t>Δ</a:t>
            </a:r>
            <a:r>
              <a:rPr lang="en-US" altLang="zh-CN" sz="2400" i="1" dirty="0" err="1" smtClean="0"/>
              <a:t>t</a:t>
            </a:r>
            <a:r>
              <a:rPr lang="zh-CN" altLang="en-US" sz="2400" dirty="0" smtClean="0"/>
              <a:t>时， </a:t>
            </a:r>
            <a:r>
              <a:rPr lang="en-US" altLang="zh-CN" sz="2400" i="1" dirty="0" smtClean="0"/>
              <a:t>e</a:t>
            </a:r>
            <a:r>
              <a:rPr lang="en-US" altLang="zh-CN" sz="2400" dirty="0" smtClean="0"/>
              <a:t>(</a:t>
            </a:r>
            <a:r>
              <a:rPr lang="en-US" altLang="zh-CN" sz="2400" dirty="0" err="1" smtClean="0"/>
              <a:t>Δ</a:t>
            </a:r>
            <a:r>
              <a:rPr lang="en-US" altLang="zh-CN" sz="2400" i="1" dirty="0" err="1" smtClean="0"/>
              <a:t>t</a:t>
            </a:r>
            <a:r>
              <a:rPr lang="en-US" altLang="zh-CN" sz="2400" dirty="0" smtClean="0"/>
              <a:t>)=</a:t>
            </a:r>
            <a:r>
              <a:rPr lang="en-US" altLang="zh-CN" sz="2400" i="1" dirty="0" smtClean="0"/>
              <a:t>f</a:t>
            </a:r>
            <a:r>
              <a:rPr lang="en-US" altLang="zh-CN" sz="2400" dirty="0" smtClean="0"/>
              <a:t>(</a:t>
            </a:r>
            <a:r>
              <a:rPr lang="en-US" altLang="zh-CN" sz="2400" dirty="0" err="1" smtClean="0"/>
              <a:t>Δ</a:t>
            </a:r>
            <a:r>
              <a:rPr lang="en-US" altLang="zh-CN" sz="2400" i="1" dirty="0" err="1" smtClean="0"/>
              <a:t>t</a:t>
            </a:r>
            <a:r>
              <a:rPr lang="en-US" altLang="zh-CN" sz="2400" dirty="0" smtClean="0"/>
              <a:t>)-</a:t>
            </a:r>
            <a:r>
              <a:rPr lang="en-US" altLang="zh-CN" sz="2400" i="1" dirty="0" smtClean="0"/>
              <a:t>f</a:t>
            </a:r>
            <a:r>
              <a:rPr lang="en-US" altLang="zh-CN" sz="2400" dirty="0" smtClean="0"/>
              <a:t>′(</a:t>
            </a:r>
            <a:r>
              <a:rPr lang="en-US" altLang="zh-CN" sz="2400" dirty="0" err="1" smtClean="0"/>
              <a:t>Δ</a:t>
            </a:r>
            <a:r>
              <a:rPr lang="en-US" altLang="zh-CN" sz="2400" i="1" dirty="0" err="1" smtClean="0"/>
              <a:t>t</a:t>
            </a:r>
            <a:r>
              <a:rPr lang="en-US" altLang="zh-CN" sz="2400" i="1" dirty="0" smtClean="0"/>
              <a:t>_</a:t>
            </a:r>
            <a:r>
              <a:rPr lang="en-US" altLang="zh-CN" sz="2400" dirty="0" smtClean="0"/>
              <a:t>)&gt;0</a:t>
            </a:r>
            <a:r>
              <a:rPr lang="zh-CN" altLang="en-US" sz="2400" dirty="0" smtClean="0"/>
              <a:t>，则</a:t>
            </a:r>
            <a:r>
              <a:rPr lang="en-US" altLang="zh-CN" sz="2400" i="1" dirty="0" smtClean="0"/>
              <a:t>P</a:t>
            </a:r>
            <a:r>
              <a:rPr lang="en-US" altLang="zh-CN" sz="2400" baseline="-25000" dirty="0" smtClean="0"/>
              <a:t>o</a:t>
            </a:r>
            <a:r>
              <a:rPr lang="en-US" altLang="zh-CN" sz="2400" dirty="0" smtClean="0"/>
              <a:t>(</a:t>
            </a:r>
            <a:r>
              <a:rPr lang="en-US" altLang="zh-CN" sz="2400" dirty="0" err="1" smtClean="0"/>
              <a:t>Δ</a:t>
            </a:r>
            <a:r>
              <a:rPr lang="en-US" altLang="zh-CN" sz="2400" i="1" dirty="0" err="1" smtClean="0"/>
              <a:t>t</a:t>
            </a:r>
            <a:r>
              <a:rPr lang="en-US" altLang="zh-CN" sz="2400" dirty="0" smtClean="0"/>
              <a:t>)=1</a:t>
            </a:r>
            <a:endParaRPr lang="en-US" altLang="zh-CN" sz="2400" dirty="0" smtClean="0"/>
          </a:p>
          <a:p>
            <a:pPr lvl="1" algn="just"/>
            <a:r>
              <a:rPr lang="en-US" altLang="zh-CN" sz="2400" i="1" dirty="0" smtClean="0"/>
              <a:t>t</a:t>
            </a:r>
            <a:r>
              <a:rPr lang="en-US" altLang="zh-CN" sz="2400" dirty="0" smtClean="0"/>
              <a:t>=2Δ</a:t>
            </a:r>
            <a:r>
              <a:rPr lang="en-US" altLang="zh-CN" sz="2400" i="1" dirty="0" smtClean="0"/>
              <a:t>t</a:t>
            </a:r>
            <a:r>
              <a:rPr lang="zh-CN" altLang="en-US" sz="2400" dirty="0" smtClean="0"/>
              <a:t>时，</a:t>
            </a:r>
            <a:r>
              <a:rPr lang="en-US" altLang="zh-CN" sz="2400" i="1" dirty="0" smtClean="0"/>
              <a:t>e</a:t>
            </a:r>
            <a:r>
              <a:rPr lang="en-US" altLang="zh-CN" sz="2400" dirty="0" smtClean="0"/>
              <a:t>(2Δ</a:t>
            </a:r>
            <a:r>
              <a:rPr lang="en-US" altLang="zh-CN" sz="2400" i="1" dirty="0" smtClean="0"/>
              <a:t>t</a:t>
            </a:r>
            <a:r>
              <a:rPr lang="en-US" altLang="zh-CN" sz="2400" dirty="0" smtClean="0"/>
              <a:t>)=</a:t>
            </a:r>
            <a:r>
              <a:rPr lang="en-US" altLang="zh-CN" sz="2400" i="1" dirty="0" smtClean="0"/>
              <a:t>f</a:t>
            </a:r>
            <a:r>
              <a:rPr lang="en-US" altLang="zh-CN" sz="2400" dirty="0" smtClean="0"/>
              <a:t>(2Δ</a:t>
            </a:r>
            <a:r>
              <a:rPr lang="en-US" altLang="zh-CN" sz="2400" i="1" dirty="0" smtClean="0"/>
              <a:t>t</a:t>
            </a:r>
            <a:r>
              <a:rPr lang="en-US" altLang="zh-CN" sz="2400" dirty="0" smtClean="0"/>
              <a:t>)-</a:t>
            </a:r>
            <a:r>
              <a:rPr lang="en-US" altLang="zh-CN" sz="2400" i="1" dirty="0" smtClean="0"/>
              <a:t>f</a:t>
            </a:r>
            <a:r>
              <a:rPr lang="en-US" altLang="zh-CN" sz="2400" dirty="0" smtClean="0"/>
              <a:t>′(2Δ</a:t>
            </a:r>
            <a:r>
              <a:rPr lang="en-US" altLang="zh-CN" sz="2400" i="1" dirty="0" smtClean="0"/>
              <a:t>t_</a:t>
            </a:r>
            <a:r>
              <a:rPr lang="en-US" altLang="zh-CN" sz="2400" dirty="0" smtClean="0"/>
              <a:t>)&lt;0</a:t>
            </a:r>
            <a:r>
              <a:rPr lang="zh-CN" altLang="en-US" sz="2400" dirty="0" smtClean="0"/>
              <a:t>，则</a:t>
            </a:r>
            <a:r>
              <a:rPr lang="en-US" altLang="zh-CN" sz="2400" i="1" dirty="0" smtClean="0"/>
              <a:t>P</a:t>
            </a:r>
            <a:r>
              <a:rPr lang="en-US" altLang="zh-CN" sz="2400" baseline="-25000" dirty="0" smtClean="0"/>
              <a:t>o</a:t>
            </a:r>
            <a:r>
              <a:rPr lang="en-US" altLang="zh-CN" sz="2400" dirty="0" smtClean="0"/>
              <a:t>(2Δ</a:t>
            </a:r>
            <a:r>
              <a:rPr lang="en-US" altLang="zh-CN" sz="2400" i="1" dirty="0" smtClean="0"/>
              <a:t>t</a:t>
            </a:r>
            <a:r>
              <a:rPr lang="en-US" altLang="zh-CN" sz="2400" dirty="0" smtClean="0"/>
              <a:t>)=0;</a:t>
            </a:r>
            <a:endParaRPr lang="en-US" altLang="zh-CN" sz="2400" dirty="0" smtClean="0"/>
          </a:p>
          <a:p>
            <a:pPr lvl="1" algn="just"/>
            <a:r>
              <a:rPr lang="en-US" altLang="zh-CN" sz="2400" i="1" dirty="0" smtClean="0"/>
              <a:t>t</a:t>
            </a:r>
            <a:r>
              <a:rPr lang="en-US" altLang="zh-CN" sz="2400" dirty="0" smtClean="0"/>
              <a:t>=3Δ</a:t>
            </a:r>
            <a:r>
              <a:rPr lang="en-US" altLang="zh-CN" sz="2400" i="1" dirty="0" smtClean="0"/>
              <a:t>t</a:t>
            </a:r>
            <a:r>
              <a:rPr lang="zh-CN" altLang="en-US" sz="2400" dirty="0" smtClean="0"/>
              <a:t>时，</a:t>
            </a:r>
            <a:r>
              <a:rPr lang="en-US" altLang="zh-CN" sz="2400" i="1" dirty="0" smtClean="0"/>
              <a:t>e</a:t>
            </a:r>
            <a:r>
              <a:rPr lang="en-US" altLang="zh-CN" sz="2400" dirty="0" smtClean="0"/>
              <a:t>(3Δ</a:t>
            </a:r>
            <a:r>
              <a:rPr lang="en-US" altLang="zh-CN" sz="2400" i="1" dirty="0" smtClean="0"/>
              <a:t>t</a:t>
            </a:r>
            <a:r>
              <a:rPr lang="en-US" altLang="zh-CN" sz="2400" dirty="0" smtClean="0"/>
              <a:t>)=</a:t>
            </a:r>
            <a:r>
              <a:rPr lang="en-US" altLang="zh-CN" sz="2400" i="1" dirty="0" smtClean="0"/>
              <a:t>f</a:t>
            </a:r>
            <a:r>
              <a:rPr lang="en-US" altLang="zh-CN" sz="2400" dirty="0" smtClean="0"/>
              <a:t>(3Δ</a:t>
            </a:r>
            <a:r>
              <a:rPr lang="en-US" altLang="zh-CN" sz="2400" i="1" dirty="0" smtClean="0"/>
              <a:t>t</a:t>
            </a:r>
            <a:r>
              <a:rPr lang="en-US" altLang="zh-CN" sz="2400" dirty="0" smtClean="0"/>
              <a:t>)-</a:t>
            </a:r>
            <a:r>
              <a:rPr lang="en-US" altLang="zh-CN" sz="2400" i="1" dirty="0" smtClean="0"/>
              <a:t>f</a:t>
            </a:r>
            <a:r>
              <a:rPr lang="en-US" altLang="zh-CN" sz="2400" dirty="0" smtClean="0"/>
              <a:t>′(3Δ</a:t>
            </a:r>
            <a:r>
              <a:rPr lang="en-US" altLang="zh-CN" sz="2400" i="1" dirty="0" smtClean="0"/>
              <a:t>t_</a:t>
            </a:r>
            <a:r>
              <a:rPr lang="en-US" altLang="zh-CN" sz="2400" dirty="0" smtClean="0"/>
              <a:t>)&gt;0</a:t>
            </a:r>
            <a:r>
              <a:rPr lang="zh-CN" altLang="en-US" sz="2400" dirty="0" smtClean="0"/>
              <a:t>，则</a:t>
            </a:r>
            <a:r>
              <a:rPr lang="en-US" altLang="zh-CN" sz="2400" i="1" dirty="0" smtClean="0"/>
              <a:t>P</a:t>
            </a:r>
            <a:r>
              <a:rPr lang="en-US" altLang="zh-CN" sz="2400" baseline="-25000" dirty="0" smtClean="0"/>
              <a:t>o</a:t>
            </a:r>
            <a:r>
              <a:rPr lang="en-US" altLang="zh-CN" sz="2400" dirty="0" smtClean="0"/>
              <a:t>(3Δ</a:t>
            </a:r>
            <a:r>
              <a:rPr lang="en-US" altLang="zh-CN" sz="2400" i="1" dirty="0" smtClean="0"/>
              <a:t>t</a:t>
            </a:r>
            <a:r>
              <a:rPr lang="en-US" altLang="zh-CN" sz="2400" dirty="0" smtClean="0"/>
              <a:t>)=1;</a:t>
            </a:r>
            <a:endParaRPr lang="en-US" altLang="zh-CN" sz="2400" dirty="0" smtClean="0"/>
          </a:p>
          <a:p>
            <a:pPr lvl="1" algn="just"/>
            <a:r>
              <a:rPr lang="en-US" altLang="zh-CN" sz="2400" i="1" dirty="0" smtClean="0"/>
              <a:t>t</a:t>
            </a:r>
            <a:r>
              <a:rPr lang="en-US" altLang="zh-CN" sz="2400" dirty="0" smtClean="0"/>
              <a:t>=4Δ</a:t>
            </a:r>
            <a:r>
              <a:rPr lang="en-US" altLang="zh-CN" sz="2400" i="1" dirty="0" smtClean="0"/>
              <a:t>t</a:t>
            </a:r>
            <a:r>
              <a:rPr lang="zh-CN" altLang="en-US" sz="2400" dirty="0" smtClean="0"/>
              <a:t>时，</a:t>
            </a:r>
            <a:r>
              <a:rPr lang="en-US" altLang="zh-CN" sz="2400" i="1" dirty="0" smtClean="0"/>
              <a:t>e</a:t>
            </a:r>
            <a:r>
              <a:rPr lang="en-US" altLang="zh-CN" sz="2400" dirty="0" smtClean="0"/>
              <a:t>(4Δ</a:t>
            </a:r>
            <a:r>
              <a:rPr lang="en-US" altLang="zh-CN" sz="2400" i="1" dirty="0" smtClean="0"/>
              <a:t>t</a:t>
            </a:r>
            <a:r>
              <a:rPr lang="en-US" altLang="zh-CN" sz="2400" dirty="0" smtClean="0"/>
              <a:t>)=</a:t>
            </a:r>
            <a:r>
              <a:rPr lang="en-US" altLang="zh-CN" sz="2400" i="1" dirty="0" smtClean="0"/>
              <a:t>f</a:t>
            </a:r>
            <a:r>
              <a:rPr lang="en-US" altLang="zh-CN" sz="2400" dirty="0" smtClean="0"/>
              <a:t>(4Δ</a:t>
            </a:r>
            <a:r>
              <a:rPr lang="en-US" altLang="zh-CN" sz="2400" i="1" dirty="0" smtClean="0"/>
              <a:t>t</a:t>
            </a:r>
            <a:r>
              <a:rPr lang="en-US" altLang="zh-CN" sz="2400" dirty="0" smtClean="0"/>
              <a:t>)-</a:t>
            </a:r>
            <a:r>
              <a:rPr lang="en-US" altLang="zh-CN" sz="2400" i="1" dirty="0" smtClean="0"/>
              <a:t>f</a:t>
            </a:r>
            <a:r>
              <a:rPr lang="en-US" altLang="zh-CN" sz="2400" dirty="0" smtClean="0"/>
              <a:t>′(4Δ</a:t>
            </a:r>
            <a:r>
              <a:rPr lang="en-US" altLang="zh-CN" sz="2400" i="1" dirty="0" smtClean="0"/>
              <a:t>t_</a:t>
            </a:r>
            <a:r>
              <a:rPr lang="en-US" altLang="zh-CN" sz="2400" dirty="0" smtClean="0"/>
              <a:t>)&lt;0</a:t>
            </a:r>
            <a:r>
              <a:rPr lang="zh-CN" altLang="en-US" sz="2400" dirty="0" smtClean="0"/>
              <a:t>，则</a:t>
            </a:r>
            <a:r>
              <a:rPr lang="en-US" altLang="zh-CN" sz="2400" i="1" dirty="0" smtClean="0"/>
              <a:t>P</a:t>
            </a:r>
            <a:r>
              <a:rPr lang="en-US" altLang="zh-CN" sz="2400" baseline="-25000" dirty="0" smtClean="0"/>
              <a:t>o</a:t>
            </a:r>
            <a:r>
              <a:rPr lang="en-US" altLang="zh-CN" sz="2400" dirty="0" smtClean="0"/>
              <a:t>(4Δ</a:t>
            </a:r>
            <a:r>
              <a:rPr lang="en-US" altLang="zh-CN" sz="2400" i="1" dirty="0" smtClean="0"/>
              <a:t>t</a:t>
            </a:r>
            <a:r>
              <a:rPr lang="en-US" altLang="zh-CN" sz="2400" dirty="0" smtClean="0"/>
              <a:t>)=0;</a:t>
            </a:r>
            <a:endParaRPr lang="en-US" altLang="zh-CN" sz="2400" dirty="0" smtClean="0"/>
          </a:p>
          <a:p>
            <a:pPr lvl="1" algn="just"/>
            <a:r>
              <a:rPr lang="en-US" altLang="zh-CN" sz="2400" i="1" dirty="0" smtClean="0"/>
              <a:t>t</a:t>
            </a:r>
            <a:r>
              <a:rPr lang="en-US" altLang="zh-CN" sz="2400" dirty="0" smtClean="0"/>
              <a:t>=5Δ</a:t>
            </a:r>
            <a:r>
              <a:rPr lang="en-US" altLang="zh-CN" sz="2400" i="1" dirty="0" smtClean="0"/>
              <a:t>t</a:t>
            </a:r>
            <a:r>
              <a:rPr lang="zh-CN" altLang="en-US" sz="2400" dirty="0" smtClean="0"/>
              <a:t>时，</a:t>
            </a:r>
            <a:r>
              <a:rPr lang="en-US" altLang="zh-CN" sz="2400" i="1" dirty="0" smtClean="0"/>
              <a:t>e</a:t>
            </a:r>
            <a:r>
              <a:rPr lang="en-US" altLang="zh-CN" sz="2400" dirty="0" smtClean="0"/>
              <a:t>(5Δ</a:t>
            </a:r>
            <a:r>
              <a:rPr lang="en-US" altLang="zh-CN" sz="2400" i="1" dirty="0" smtClean="0"/>
              <a:t>t</a:t>
            </a:r>
            <a:r>
              <a:rPr lang="en-US" altLang="zh-CN" sz="2400" dirty="0" smtClean="0"/>
              <a:t>)=</a:t>
            </a:r>
            <a:r>
              <a:rPr lang="en-US" altLang="zh-CN" sz="2400" i="1" dirty="0" smtClean="0"/>
              <a:t>f</a:t>
            </a:r>
            <a:r>
              <a:rPr lang="en-US" altLang="zh-CN" sz="2400" dirty="0" smtClean="0"/>
              <a:t>(5Δ</a:t>
            </a:r>
            <a:r>
              <a:rPr lang="en-US" altLang="zh-CN" sz="2400" i="1" dirty="0" smtClean="0"/>
              <a:t>t</a:t>
            </a:r>
            <a:r>
              <a:rPr lang="en-US" altLang="zh-CN" sz="2400" dirty="0" smtClean="0"/>
              <a:t>)-</a:t>
            </a:r>
            <a:r>
              <a:rPr lang="en-US" altLang="zh-CN" sz="2400" i="1" dirty="0" smtClean="0"/>
              <a:t>f</a:t>
            </a:r>
            <a:r>
              <a:rPr lang="en-US" altLang="zh-CN" sz="2400" dirty="0" smtClean="0"/>
              <a:t>′(5Δ</a:t>
            </a:r>
            <a:r>
              <a:rPr lang="en-US" altLang="zh-CN" sz="2400" i="1" dirty="0" smtClean="0"/>
              <a:t>t_</a:t>
            </a:r>
            <a:r>
              <a:rPr lang="en-US" altLang="zh-CN" sz="2400" dirty="0" smtClean="0"/>
              <a:t>)&gt;0</a:t>
            </a:r>
            <a:r>
              <a:rPr lang="zh-CN" altLang="en-US" sz="2400" dirty="0" smtClean="0"/>
              <a:t>，则</a:t>
            </a:r>
            <a:r>
              <a:rPr lang="en-US" altLang="zh-CN" sz="2400" i="1" dirty="0" smtClean="0"/>
              <a:t>P</a:t>
            </a:r>
            <a:r>
              <a:rPr lang="en-US" altLang="zh-CN" sz="2400" baseline="-25000" dirty="0" smtClean="0"/>
              <a:t>o</a:t>
            </a:r>
            <a:r>
              <a:rPr lang="en-US" altLang="zh-CN" sz="2400" dirty="0" smtClean="0"/>
              <a:t>(5Δ</a:t>
            </a:r>
            <a:r>
              <a:rPr lang="en-US" altLang="zh-CN" sz="2400" i="1" dirty="0" smtClean="0"/>
              <a:t>t</a:t>
            </a:r>
            <a:r>
              <a:rPr lang="en-US" altLang="zh-CN" sz="2400" dirty="0" smtClean="0"/>
              <a:t>)=1;</a:t>
            </a:r>
            <a:endParaRPr lang="en-US" altLang="zh-CN" sz="2400" dirty="0" smtClean="0"/>
          </a:p>
          <a:p>
            <a:pPr lvl="1" algn="just"/>
            <a:r>
              <a:rPr lang="en-US" altLang="zh-CN" sz="2400" i="1" dirty="0" smtClean="0"/>
              <a:t>t</a:t>
            </a:r>
            <a:r>
              <a:rPr lang="en-US" altLang="zh-CN" sz="2400" dirty="0" smtClean="0"/>
              <a:t>=6Δ</a:t>
            </a:r>
            <a:r>
              <a:rPr lang="en-US" altLang="zh-CN" sz="2400" i="1" dirty="0" smtClean="0"/>
              <a:t>t</a:t>
            </a:r>
            <a:r>
              <a:rPr lang="zh-CN" altLang="en-US" sz="2400" dirty="0" smtClean="0"/>
              <a:t>时，</a:t>
            </a:r>
            <a:r>
              <a:rPr lang="en-US" altLang="zh-CN" sz="2400" i="1" dirty="0" smtClean="0"/>
              <a:t>e</a:t>
            </a:r>
            <a:r>
              <a:rPr lang="en-US" altLang="zh-CN" sz="2400" dirty="0" smtClean="0"/>
              <a:t>(6Δ</a:t>
            </a:r>
            <a:r>
              <a:rPr lang="en-US" altLang="zh-CN" sz="2400" i="1" dirty="0" smtClean="0"/>
              <a:t>t</a:t>
            </a:r>
            <a:r>
              <a:rPr lang="en-US" altLang="zh-CN" sz="2400" dirty="0" smtClean="0"/>
              <a:t>)=</a:t>
            </a:r>
            <a:r>
              <a:rPr lang="en-US" altLang="zh-CN" sz="2400" i="1" dirty="0" smtClean="0"/>
              <a:t>f</a:t>
            </a:r>
            <a:r>
              <a:rPr lang="en-US" altLang="zh-CN" sz="2400" dirty="0" smtClean="0"/>
              <a:t>(6Δ</a:t>
            </a:r>
            <a:r>
              <a:rPr lang="en-US" altLang="zh-CN" sz="2400" i="1" dirty="0" smtClean="0"/>
              <a:t>t</a:t>
            </a:r>
            <a:r>
              <a:rPr lang="en-US" altLang="zh-CN" sz="2400" dirty="0" smtClean="0"/>
              <a:t>)-</a:t>
            </a:r>
            <a:r>
              <a:rPr lang="en-US" altLang="zh-CN" sz="2400" i="1" dirty="0" smtClean="0"/>
              <a:t>f</a:t>
            </a:r>
            <a:r>
              <a:rPr lang="en-US" altLang="zh-CN" sz="2400" dirty="0" smtClean="0"/>
              <a:t>′(6Δ</a:t>
            </a:r>
            <a:r>
              <a:rPr lang="en-US" altLang="zh-CN" sz="2400" i="1" dirty="0" smtClean="0"/>
              <a:t>t_</a:t>
            </a:r>
            <a:r>
              <a:rPr lang="en-US" altLang="zh-CN" sz="2400" dirty="0" smtClean="0"/>
              <a:t>)&gt;0</a:t>
            </a:r>
            <a:r>
              <a:rPr lang="zh-CN" altLang="en-US" sz="2400" dirty="0" smtClean="0"/>
              <a:t>，则</a:t>
            </a:r>
            <a:r>
              <a:rPr lang="en-US" altLang="zh-CN" sz="2400" i="1" dirty="0" smtClean="0"/>
              <a:t>P</a:t>
            </a:r>
            <a:r>
              <a:rPr lang="en-US" altLang="zh-CN" sz="2400" baseline="-25000" dirty="0" smtClean="0"/>
              <a:t>o</a:t>
            </a:r>
            <a:r>
              <a:rPr lang="en-US" altLang="zh-CN" sz="2400" dirty="0" smtClean="0"/>
              <a:t>(6Δ</a:t>
            </a:r>
            <a:r>
              <a:rPr lang="en-US" altLang="zh-CN" sz="2400" i="1" dirty="0" smtClean="0"/>
              <a:t>t</a:t>
            </a:r>
            <a:r>
              <a:rPr lang="en-US" altLang="zh-CN" sz="2400" dirty="0" smtClean="0"/>
              <a:t>)=1;</a:t>
            </a:r>
            <a:endParaRPr lang="en-US" altLang="zh-CN" sz="2400" dirty="0" smtClean="0"/>
          </a:p>
          <a:p>
            <a:pPr lvl="1"/>
            <a:r>
              <a:rPr lang="zh-CN" altLang="en-US"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增量调制的具体实现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061890" name="Picture 2"/>
          <p:cNvPicPr>
            <a:picLocks noChangeAspect="1" noChangeArrowheads="1"/>
          </p:cNvPicPr>
          <p:nvPr/>
        </p:nvPicPr>
        <p:blipFill>
          <a:blip r:embed="rId1" cstate="print"/>
          <a:srcRect/>
          <a:stretch>
            <a:fillRect/>
          </a:stretch>
        </p:blipFill>
        <p:spPr bwMode="auto">
          <a:xfrm>
            <a:off x="1187624" y="1052736"/>
            <a:ext cx="6365379" cy="4553888"/>
          </a:xfrm>
          <a:prstGeom prst="rect">
            <a:avLst/>
          </a:prstGeom>
          <a:noFill/>
          <a:ln w="9525">
            <a:noFill/>
            <a:miter lim="800000"/>
            <a:headEnd/>
            <a:tailEnd/>
          </a:ln>
        </p:spPr>
      </p:pic>
      <p:sp>
        <p:nvSpPr>
          <p:cNvPr id="6" name="TextBox 5"/>
          <p:cNvSpPr txBox="1"/>
          <p:nvPr/>
        </p:nvSpPr>
        <p:spPr>
          <a:xfrm>
            <a:off x="683568" y="5517232"/>
            <a:ext cx="8064896" cy="830997"/>
          </a:xfrm>
          <a:prstGeom prst="rect">
            <a:avLst/>
          </a:prstGeom>
          <a:noFill/>
        </p:spPr>
        <p:txBody>
          <a:bodyPr wrap="square" rtlCol="0">
            <a:spAutoFit/>
          </a:bodyPr>
          <a:lstStyle/>
          <a:p>
            <a:r>
              <a:rPr lang="zh-CN" altLang="en-US" dirty="0" smtClean="0"/>
              <a:t>为了实现方便，可以用类似</a:t>
            </a:r>
            <a:r>
              <a:rPr lang="en-US" altLang="zh-CN" dirty="0" smtClean="0"/>
              <a:t>m</a:t>
            </a:r>
            <a:r>
              <a:rPr lang="en-US" altLang="zh-CN" baseline="-25000" dirty="0" smtClean="0"/>
              <a:t>1</a:t>
            </a:r>
            <a:r>
              <a:rPr lang="en-US" altLang="zh-CN" dirty="0" smtClean="0"/>
              <a:t>(t)</a:t>
            </a:r>
            <a:r>
              <a:rPr lang="zh-CN" altLang="en-US" dirty="0" smtClean="0"/>
              <a:t>的斜变坡来近似代替阶阶梯坡</a:t>
            </a:r>
            <a:r>
              <a:rPr lang="en-US" altLang="zh-CN" dirty="0" smtClean="0"/>
              <a:t>m’(t)</a:t>
            </a:r>
            <a:r>
              <a:rPr lang="zh-CN" altLang="en-US" dirty="0" smtClean="0"/>
              <a:t>，可以用</a:t>
            </a:r>
            <a:r>
              <a:rPr lang="en-US" altLang="zh-CN" dirty="0" smtClean="0"/>
              <a:t>RC</a:t>
            </a:r>
            <a:r>
              <a:rPr lang="zh-CN" altLang="en-US" dirty="0" smtClean="0"/>
              <a:t>积分电路实现</a:t>
            </a:r>
            <a:endParaRPr lang="zh-CN" altLang="en-US"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增量调制器原理框图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0866" name="Object 2"/>
          <p:cNvGraphicFramePr>
            <a:graphicFrameLocks noChangeAspect="1"/>
          </p:cNvGraphicFramePr>
          <p:nvPr/>
        </p:nvGraphicFramePr>
        <p:xfrm>
          <a:off x="251520" y="1327894"/>
          <a:ext cx="8763000" cy="3397250"/>
        </p:xfrm>
        <a:graphic>
          <a:graphicData uri="http://schemas.openxmlformats.org/presentationml/2006/ole">
            <mc:AlternateContent xmlns:mc="http://schemas.openxmlformats.org/markup-compatibility/2006">
              <mc:Choice xmlns:v="urn:schemas-microsoft-com:vml" Requires="v">
                <p:oleObj spid="_x0000_s49153" name="Visio" r:id="rId1" imgW="4848225" imgH="1885950" progId="Visio.Drawing.11">
                  <p:embed/>
                </p:oleObj>
              </mc:Choice>
              <mc:Fallback>
                <p:oleObj name="Visio" r:id="rId1" imgW="4848225" imgH="1885950" progId="Visio.Drawing.11">
                  <p:embed/>
                  <p:pic>
                    <p:nvPicPr>
                      <p:cNvPr id="0" name="图片 49152"/>
                      <p:cNvPicPr>
                        <a:picLocks noChangeAspect="1"/>
                      </p:cNvPicPr>
                      <p:nvPr/>
                    </p:nvPicPr>
                    <p:blipFill>
                      <a:blip r:embed="rId2"/>
                      <a:stretch>
                        <a:fillRect/>
                      </a:stretch>
                    </p:blipFill>
                    <p:spPr>
                      <a:xfrm>
                        <a:off x="251520" y="1327894"/>
                        <a:ext cx="8763000" cy="3397250"/>
                      </a:xfrm>
                      <a:prstGeom prst="rect">
                        <a:avLst/>
                      </a:prstGeom>
                      <a:noFill/>
                      <a:ln w="9525">
                        <a:noFill/>
                      </a:ln>
                    </p:spPr>
                  </p:pic>
                </p:oleObj>
              </mc:Fallback>
            </mc:AlternateContent>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457200"/>
            <a:ext cx="8244408" cy="563563"/>
          </a:xfrm>
        </p:spPr>
        <p:txBody>
          <a:bodyPr/>
          <a:lstStyle/>
          <a:p>
            <a:r>
              <a:rPr lang="zh-CN" altLang="en-US" dirty="0" smtClean="0"/>
              <a:t>增量调制器各处波形示意图（</a:t>
            </a:r>
            <a:r>
              <a:rPr lang="en-US" altLang="zh-CN" dirty="0" smtClean="0"/>
              <a:t>1</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2914" name="Object 2"/>
          <p:cNvGraphicFramePr>
            <a:graphicFrameLocks noChangeAspect="1"/>
          </p:cNvGraphicFramePr>
          <p:nvPr/>
        </p:nvGraphicFramePr>
        <p:xfrm>
          <a:off x="31576" y="1009426"/>
          <a:ext cx="7924800" cy="4795838"/>
        </p:xfrm>
        <a:graphic>
          <a:graphicData uri="http://schemas.openxmlformats.org/presentationml/2006/ole">
            <mc:AlternateContent xmlns:mc="http://schemas.openxmlformats.org/markup-compatibility/2006">
              <mc:Choice xmlns:v="urn:schemas-microsoft-com:vml" Requires="v">
                <p:oleObj spid="_x0000_s50177" name="VISIO" r:id="rId1" imgW="4943475" imgH="2990850" progId="Visio.Drawing.11">
                  <p:embed/>
                </p:oleObj>
              </mc:Choice>
              <mc:Fallback>
                <p:oleObj name="VISIO" r:id="rId1" imgW="4943475" imgH="2990850" progId="Visio.Drawing.11">
                  <p:embed/>
                  <p:pic>
                    <p:nvPicPr>
                      <p:cNvPr id="0" name="图片 50176"/>
                      <p:cNvPicPr>
                        <a:picLocks noChangeAspect="1"/>
                      </p:cNvPicPr>
                      <p:nvPr/>
                    </p:nvPicPr>
                    <p:blipFill>
                      <a:blip r:embed="rId2"/>
                      <a:stretch>
                        <a:fillRect/>
                      </a:stretch>
                    </p:blipFill>
                    <p:spPr>
                      <a:xfrm>
                        <a:off x="31576" y="1009426"/>
                        <a:ext cx="7924800" cy="4795838"/>
                      </a:xfrm>
                      <a:prstGeom prst="rect">
                        <a:avLst/>
                      </a:prstGeom>
                      <a:noFill/>
                      <a:ln w="9525">
                        <a:noFill/>
                      </a:ln>
                    </p:spPr>
                  </p:pic>
                </p:oleObj>
              </mc:Fallback>
            </mc:AlternateContent>
          </a:graphicData>
        </a:graphic>
      </p:graphicFrame>
      <p:sp>
        <p:nvSpPr>
          <p:cNvPr id="6" name="TextBox 5"/>
          <p:cNvSpPr txBox="1"/>
          <p:nvPr/>
        </p:nvSpPr>
        <p:spPr>
          <a:xfrm>
            <a:off x="1080063" y="5775647"/>
            <a:ext cx="6372257" cy="461665"/>
          </a:xfrm>
          <a:prstGeom prst="rect">
            <a:avLst/>
          </a:prstGeom>
          <a:noFill/>
        </p:spPr>
        <p:txBody>
          <a:bodyPr wrap="none" rtlCol="0">
            <a:spAutoFit/>
          </a:bodyPr>
          <a:lstStyle/>
          <a:p>
            <a:r>
              <a:rPr lang="zh-CN" altLang="en-US" dirty="0" smtClean="0"/>
              <a:t>抽样时刻上的斜变坡与阶梯坡的取值完全相同</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8100392" cy="563563"/>
          </a:xfrm>
        </p:spPr>
        <p:txBody>
          <a:bodyPr/>
          <a:lstStyle/>
          <a:p>
            <a:r>
              <a:rPr lang="zh-CN" altLang="en-US" dirty="0" smtClean="0"/>
              <a:t>增量调制器各处波形示意图（</a:t>
            </a:r>
            <a:r>
              <a:rPr lang="en-US" altLang="zh-CN" dirty="0" smtClean="0"/>
              <a:t>2</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3938" name="Object 2"/>
          <p:cNvGraphicFramePr>
            <a:graphicFrameLocks noChangeAspect="1"/>
          </p:cNvGraphicFramePr>
          <p:nvPr/>
        </p:nvGraphicFramePr>
        <p:xfrm>
          <a:off x="383232" y="1127596"/>
          <a:ext cx="8077200" cy="4965700"/>
        </p:xfrm>
        <a:graphic>
          <a:graphicData uri="http://schemas.openxmlformats.org/presentationml/2006/ole">
            <mc:AlternateContent xmlns:mc="http://schemas.openxmlformats.org/markup-compatibility/2006">
              <mc:Choice xmlns:v="urn:schemas-microsoft-com:vml" Requires="v">
                <p:oleObj spid="_x0000_s51201" name="VISIO" r:id="rId1" imgW="4838700" imgH="2971800" progId="Visio.Drawing.11">
                  <p:embed/>
                </p:oleObj>
              </mc:Choice>
              <mc:Fallback>
                <p:oleObj name="VISIO" r:id="rId1" imgW="4838700" imgH="2971800" progId="Visio.Drawing.11">
                  <p:embed/>
                  <p:pic>
                    <p:nvPicPr>
                      <p:cNvPr id="0" name="图片 51200"/>
                      <p:cNvPicPr>
                        <a:picLocks noChangeAspect="1"/>
                      </p:cNvPicPr>
                      <p:nvPr/>
                    </p:nvPicPr>
                    <p:blipFill>
                      <a:blip r:embed="rId2"/>
                      <a:stretch>
                        <a:fillRect/>
                      </a:stretch>
                    </p:blipFill>
                    <p:spPr>
                      <a:xfrm>
                        <a:off x="383232" y="1127596"/>
                        <a:ext cx="8077200" cy="4965700"/>
                      </a:xfrm>
                      <a:prstGeom prst="rect">
                        <a:avLst/>
                      </a:prstGeom>
                      <a:noFill/>
                      <a:ln w="9525">
                        <a:noFill/>
                      </a:ln>
                    </p:spPr>
                  </p:pic>
                </p:oleObj>
              </mc:Fallback>
            </mc:AlternateContent>
          </a:graphicData>
        </a:graphic>
      </p:graphicFrame>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7776864" cy="563563"/>
          </a:xfrm>
        </p:spPr>
        <p:txBody>
          <a:bodyPr/>
          <a:lstStyle/>
          <a:p>
            <a:r>
              <a:rPr lang="zh-CN" altLang="en-US" dirty="0" smtClean="0"/>
              <a:t>增量调制解调器原理框图及各处波形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4962" name="Object 2"/>
          <p:cNvGraphicFramePr>
            <a:graphicFrameLocks noChangeAspect="1"/>
          </p:cNvGraphicFramePr>
          <p:nvPr/>
        </p:nvGraphicFramePr>
        <p:xfrm>
          <a:off x="179512" y="1447800"/>
          <a:ext cx="8839200" cy="2743200"/>
        </p:xfrm>
        <a:graphic>
          <a:graphicData uri="http://schemas.openxmlformats.org/presentationml/2006/ole">
            <mc:AlternateContent xmlns:mc="http://schemas.openxmlformats.org/markup-compatibility/2006">
              <mc:Choice xmlns:v="urn:schemas-microsoft-com:vml" Requires="v">
                <p:oleObj spid="_x0000_s52225" name="VISIO" r:id="rId1" imgW="5886450" imgH="1828800" progId="Visio.Drawing.11">
                  <p:embed/>
                </p:oleObj>
              </mc:Choice>
              <mc:Fallback>
                <p:oleObj name="VISIO" r:id="rId1" imgW="5886450" imgH="1828800" progId="Visio.Drawing.11">
                  <p:embed/>
                  <p:pic>
                    <p:nvPicPr>
                      <p:cNvPr id="0" name="图片 52224"/>
                      <p:cNvPicPr>
                        <a:picLocks noChangeAspect="1"/>
                      </p:cNvPicPr>
                      <p:nvPr/>
                    </p:nvPicPr>
                    <p:blipFill>
                      <a:blip r:embed="rId2"/>
                      <a:stretch>
                        <a:fillRect/>
                      </a:stretch>
                    </p:blipFill>
                    <p:spPr>
                      <a:xfrm>
                        <a:off x="179512" y="1447800"/>
                        <a:ext cx="8839200" cy="2743200"/>
                      </a:xfrm>
                      <a:prstGeom prst="rect">
                        <a:avLst/>
                      </a:prstGeom>
                      <a:noFill/>
                      <a:ln w="9525">
                        <a:noFill/>
                      </a:ln>
                    </p:spPr>
                  </p:pic>
                </p:oleObj>
              </mc:Fallback>
            </mc:AlternateContent>
          </a:graphicData>
        </a:graphic>
      </p:graphicFrame>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dirty="0" smtClean="0">
                <a:ea typeface="宋体" panose="02010600030101010101" pitchFamily="2" charset="-122"/>
              </a:rPr>
              <a:t>增量调制中存在的问题</a:t>
            </a:r>
            <a:r>
              <a:rPr lang="en-US" altLang="zh-CN" dirty="0" smtClean="0">
                <a:ea typeface="宋体" panose="02010600030101010101" pitchFamily="2" charset="-122"/>
              </a:rPr>
              <a:t>—</a:t>
            </a:r>
            <a:r>
              <a:rPr lang="zh-CN" altLang="en-US" dirty="0" smtClean="0">
                <a:ea typeface="宋体" panose="02010600030101010101" pitchFamily="2" charset="-122"/>
              </a:rPr>
              <a:t>斜率过载</a:t>
            </a:r>
            <a:endParaRPr lang="zh-CN" altLang="en-US" dirty="0" smtClean="0">
              <a:ea typeface="宋体" panose="02010600030101010101" pitchFamily="2" charset="-122"/>
            </a:endParaRPr>
          </a:p>
        </p:txBody>
      </p:sp>
      <p:sp>
        <p:nvSpPr>
          <p:cNvPr id="47107" name="内容占位符 2"/>
          <p:cNvSpPr>
            <a:spLocks noGrp="1"/>
          </p:cNvSpPr>
          <p:nvPr>
            <p:ph idx="1"/>
          </p:nvPr>
        </p:nvSpPr>
        <p:spPr>
          <a:xfrm>
            <a:off x="611560" y="5085184"/>
            <a:ext cx="7937128" cy="936104"/>
          </a:xfrm>
        </p:spPr>
        <p:txBody>
          <a:bodyPr/>
          <a:lstStyle/>
          <a:p>
            <a:r>
              <a:rPr lang="zh-CN" altLang="en-US" sz="2400" dirty="0" smtClean="0">
                <a:ea typeface="宋体" panose="02010600030101010101" pitchFamily="2" charset="-122"/>
              </a:rPr>
              <a:t>斜率过载：</a:t>
            </a:r>
            <a:r>
              <a:rPr lang="zh-CN" altLang="en-US" sz="2400" dirty="0" smtClean="0">
                <a:latin typeface="宋体" panose="02010600030101010101" pitchFamily="2" charset="-122"/>
                <a:ea typeface="宋体" panose="02010600030101010101" pitchFamily="2" charset="-122"/>
              </a:rPr>
              <a:t>开始阶段增量调制器的输出不能保持跟踪输入信号的快速变化</a:t>
            </a:r>
            <a:endParaRPr lang="zh-CN" altLang="en-US" sz="2000" dirty="0" smtClean="0">
              <a:latin typeface="宋体" panose="02010600030101010101" pitchFamily="2" charset="-122"/>
              <a:ea typeface="宋体" panose="02010600030101010101"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descr="C:\Documents and Settings\fym\桌面\500M《多媒体技术基础》02-18\多媒体技术及教育应用网络课程\多媒体技术基础\img\Image49.gif"/>
          <p:cNvPicPr>
            <a:picLocks noChangeAspect="1" noChangeArrowheads="1"/>
          </p:cNvPicPr>
          <p:nvPr/>
        </p:nvPicPr>
        <p:blipFill>
          <a:blip r:embed="rId1" r:link="rId2" cstate="print"/>
          <a:srcRect/>
          <a:stretch>
            <a:fillRect/>
          </a:stretch>
        </p:blipFill>
        <p:spPr bwMode="auto">
          <a:xfrm>
            <a:off x="1547664" y="2006095"/>
            <a:ext cx="6120680" cy="3007081"/>
          </a:xfrm>
          <a:prstGeom prst="rect">
            <a:avLst/>
          </a:prstGeom>
          <a:noFill/>
          <a:ln w="9525">
            <a:noFill/>
            <a:miter lim="800000"/>
            <a:headEnd/>
            <a:tailEnd/>
          </a:ln>
        </p:spPr>
      </p:pic>
      <p:sp>
        <p:nvSpPr>
          <p:cNvPr id="6" name="TextBox 5"/>
          <p:cNvSpPr txBox="1"/>
          <p:nvPr/>
        </p:nvSpPr>
        <p:spPr>
          <a:xfrm>
            <a:off x="1115616" y="1052736"/>
            <a:ext cx="7632848" cy="830997"/>
          </a:xfrm>
          <a:prstGeom prst="rect">
            <a:avLst/>
          </a:prstGeom>
          <a:noFill/>
        </p:spPr>
        <p:txBody>
          <a:bodyPr wrap="square" rtlCol="0">
            <a:spAutoFit/>
          </a:bodyPr>
          <a:lstStyle/>
          <a:p>
            <a:r>
              <a:rPr lang="zh-CN" altLang="en-US" dirty="0" smtClean="0"/>
              <a:t>每一位码值反映的是曲线向上或向下的变化趋势，并不代表某一时刻的抽样值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增量调制中存在的问题</a:t>
            </a:r>
            <a:r>
              <a:rPr lang="en-US" altLang="zh-CN" dirty="0" smtClean="0">
                <a:ea typeface="宋体" panose="02010600030101010101" pitchFamily="2" charset="-122"/>
              </a:rPr>
              <a:t>—</a:t>
            </a:r>
            <a:r>
              <a:rPr lang="zh-CN" altLang="en-US" dirty="0" smtClean="0"/>
              <a:t>粒状噪声</a:t>
            </a:r>
            <a:endParaRPr lang="zh-CN" altLang="en-US" dirty="0"/>
          </a:p>
        </p:txBody>
      </p:sp>
      <p:sp>
        <p:nvSpPr>
          <p:cNvPr id="3" name="内容占位符 2"/>
          <p:cNvSpPr>
            <a:spLocks noGrp="1"/>
          </p:cNvSpPr>
          <p:nvPr>
            <p:ph idx="1"/>
          </p:nvPr>
        </p:nvSpPr>
        <p:spPr>
          <a:xfrm>
            <a:off x="899592" y="1268760"/>
            <a:ext cx="7632848" cy="4803428"/>
          </a:xfrm>
        </p:spPr>
        <p:txBody>
          <a:bodyPr/>
          <a:lstStyle/>
          <a:p>
            <a:r>
              <a:rPr lang="zh-CN" altLang="en-US" sz="2800" dirty="0" smtClean="0"/>
              <a:t>粒状噪声</a:t>
            </a:r>
            <a:r>
              <a:rPr lang="zh-CN" altLang="en-US" sz="2400" dirty="0" smtClean="0">
                <a:ea typeface="宋体" panose="02010600030101010101" pitchFamily="2" charset="-122"/>
              </a:rPr>
              <a:t>：</a:t>
            </a:r>
            <a:r>
              <a:rPr lang="zh-CN" altLang="en-US" sz="2800" dirty="0" smtClean="0"/>
              <a:t>输入信号与预测信号的差值接近零的区域出现随机交变的“</a:t>
            </a:r>
            <a:r>
              <a:rPr lang="en-US" altLang="zh-CN" sz="2800" dirty="0" smtClean="0"/>
              <a:t>0”</a:t>
            </a:r>
            <a:r>
              <a:rPr lang="zh-CN" altLang="en-US" sz="2800" dirty="0" smtClean="0"/>
              <a:t>和“</a:t>
            </a:r>
            <a:r>
              <a:rPr lang="en-US" altLang="zh-CN" sz="2800" dirty="0" smtClean="0"/>
              <a:t>1”</a:t>
            </a:r>
            <a:endParaRPr lang="en-US" altLang="zh-CN" sz="2800" dirty="0" smtClean="0"/>
          </a:p>
          <a:p>
            <a:r>
              <a:rPr lang="zh-CN" altLang="en-US" sz="2800" dirty="0" smtClean="0"/>
              <a:t>粒状噪声引起的起始编码电平</a:t>
            </a:r>
            <a:endParaRPr lang="en-US" altLang="zh-CN" sz="2800" dirty="0" smtClean="0"/>
          </a:p>
          <a:p>
            <a:pPr lvl="1"/>
            <a:r>
              <a:rPr lang="zh-CN" altLang="en-US" sz="2400" dirty="0" smtClean="0"/>
              <a:t>如果模拟信号为交流信号，且信号峰</a:t>
            </a:r>
            <a:r>
              <a:rPr lang="en-US" altLang="zh-CN" sz="2400" dirty="0" smtClean="0"/>
              <a:t>-</a:t>
            </a:r>
            <a:r>
              <a:rPr lang="zh-CN" altLang="en-US" sz="2400" dirty="0" smtClean="0"/>
              <a:t>峰值小于</a:t>
            </a:r>
            <a:r>
              <a:rPr lang="en-US" altLang="zh-CN" sz="2400" i="1" dirty="0" smtClean="0"/>
              <a:t>σ</a:t>
            </a:r>
            <a:r>
              <a:rPr lang="zh-CN" altLang="en-US" sz="2400" dirty="0" smtClean="0"/>
              <a:t>时，增量调制器的输出将不随信号的变化而变化，只输出</a:t>
            </a:r>
            <a:r>
              <a:rPr lang="zh-CN" altLang="en-US" sz="2400" dirty="0" smtClean="0">
                <a:latin typeface="Courier New" panose="02070309020205020404"/>
              </a:rPr>
              <a:t>“</a:t>
            </a:r>
            <a:r>
              <a:rPr lang="en-US" altLang="zh-CN" sz="2400" dirty="0" smtClean="0"/>
              <a:t>1</a:t>
            </a:r>
            <a:r>
              <a:rPr lang="en-US" altLang="zh-CN" sz="2400" dirty="0" smtClean="0">
                <a:latin typeface="Courier New" panose="02070309020205020404"/>
              </a:rPr>
              <a:t>”</a:t>
            </a:r>
            <a:r>
              <a:rPr lang="zh-CN" altLang="en-US" sz="2400" dirty="0" smtClean="0"/>
              <a:t>和</a:t>
            </a:r>
            <a:r>
              <a:rPr lang="zh-CN" altLang="en-US" sz="2400" dirty="0" smtClean="0">
                <a:latin typeface="Courier New" panose="02070309020205020404"/>
              </a:rPr>
              <a:t>“</a:t>
            </a:r>
            <a:r>
              <a:rPr lang="en-US" altLang="zh-CN" sz="2400" dirty="0" smtClean="0"/>
              <a:t>0</a:t>
            </a:r>
            <a:r>
              <a:rPr lang="en-US" altLang="zh-CN" sz="2400" dirty="0" smtClean="0">
                <a:latin typeface="Courier New" panose="02070309020205020404"/>
              </a:rPr>
              <a:t>”</a:t>
            </a:r>
            <a:r>
              <a:rPr lang="zh-CN" altLang="en-US" sz="2400" dirty="0" smtClean="0"/>
              <a:t>交替出现的数字序列。</a:t>
            </a:r>
            <a:endParaRPr lang="en-US" altLang="zh-CN" sz="2400" dirty="0" smtClean="0"/>
          </a:p>
          <a:p>
            <a:pPr lvl="1"/>
            <a:r>
              <a:rPr lang="zh-CN" altLang="en-US" sz="2400" dirty="0" smtClean="0"/>
              <a:t>只有当信号峰值大于</a:t>
            </a:r>
            <a:r>
              <a:rPr lang="en-US" altLang="zh-CN" sz="2400" i="1" dirty="0" smtClean="0"/>
              <a:t>σ</a:t>
            </a:r>
            <a:r>
              <a:rPr lang="en-US" altLang="zh-CN" sz="2400" dirty="0" smtClean="0"/>
              <a:t>/2</a:t>
            </a:r>
            <a:r>
              <a:rPr lang="zh-CN" altLang="en-US" sz="2400" dirty="0" smtClean="0"/>
              <a:t>时，调制器才输出随交流信号的变化而变化的数字序列</a:t>
            </a:r>
            <a:r>
              <a:rPr lang="en-US" altLang="zh-CN" sz="2400" dirty="0" smtClean="0"/>
              <a:t>,</a:t>
            </a:r>
            <a:r>
              <a:rPr lang="zh-CN" altLang="en-US" sz="2400" dirty="0" smtClean="0"/>
              <a:t>因此，把</a:t>
            </a:r>
            <a:r>
              <a:rPr lang="en-US" altLang="zh-CN" sz="2400" i="1" dirty="0" smtClean="0"/>
              <a:t>σ</a:t>
            </a:r>
            <a:r>
              <a:rPr lang="en-US" altLang="zh-CN" sz="2400" dirty="0" smtClean="0"/>
              <a:t>/2</a:t>
            </a:r>
            <a:r>
              <a:rPr lang="zh-CN" altLang="en-US" sz="2400" dirty="0" smtClean="0"/>
              <a:t>电平称为增量调制器的起始编码电平</a:t>
            </a:r>
            <a:endParaRPr lang="en-US" altLang="zh-CN" sz="2400" dirty="0" smtClean="0"/>
          </a:p>
          <a:p>
            <a:pPr lvl="1"/>
            <a:r>
              <a:rPr lang="en-US" altLang="zh-CN" sz="2400" dirty="0" err="1" smtClean="0"/>
              <a:t>A</a:t>
            </a:r>
            <a:r>
              <a:rPr lang="en-US" altLang="zh-CN" sz="2400" baseline="-25000" dirty="0" err="1" smtClean="0"/>
              <a:t>min</a:t>
            </a:r>
            <a:r>
              <a:rPr lang="en-US" altLang="zh-CN" sz="2400" dirty="0" smtClean="0"/>
              <a:t>=</a:t>
            </a:r>
            <a:r>
              <a:rPr lang="en-US" altLang="zh-CN" sz="2400" i="1" dirty="0" smtClean="0"/>
              <a:t> σ</a:t>
            </a:r>
            <a:r>
              <a:rPr lang="en-US" altLang="zh-CN" sz="2400" dirty="0" smtClean="0"/>
              <a:t>/2</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频谱分析举例</a:t>
            </a:r>
            <a:endParaRPr lang="zh-CN" altLang="en-US" dirty="0"/>
          </a:p>
        </p:txBody>
      </p:sp>
      <p:sp>
        <p:nvSpPr>
          <p:cNvPr id="3" name="日期占位符 2"/>
          <p:cNvSpPr>
            <a:spLocks noGrp="1"/>
          </p:cNvSpPr>
          <p:nvPr>
            <p:ph type="dt" sz="half" idx="10"/>
          </p:nvPr>
        </p:nvSpPr>
        <p:spPr>
          <a:xfrm>
            <a:off x="3438525" y="6473651"/>
            <a:ext cx="2133600" cy="339725"/>
          </a:xfrm>
        </p:spPr>
        <p:txBody>
          <a:bodyPr/>
          <a:lstStyle/>
          <a:p>
            <a:pPr>
              <a:defRPr/>
            </a:pPr>
            <a:r>
              <a:rPr lang="zh-CN" altLang="en-US" smtClean="0"/>
              <a:t>多媒体技术基础</a:t>
            </a:r>
            <a:endParaRPr lang="en-US" altLang="zh-CN"/>
          </a:p>
        </p:txBody>
      </p:sp>
      <p:graphicFrame>
        <p:nvGraphicFramePr>
          <p:cNvPr id="4" name="Object 2"/>
          <p:cNvGraphicFramePr>
            <a:graphicFrameLocks noChangeAspect="1"/>
          </p:cNvGraphicFramePr>
          <p:nvPr/>
        </p:nvGraphicFramePr>
        <p:xfrm>
          <a:off x="355600" y="3009265"/>
          <a:ext cx="7889240" cy="1318895"/>
        </p:xfrm>
        <a:graphic>
          <a:graphicData uri="http://schemas.openxmlformats.org/presentationml/2006/ole">
            <mc:AlternateContent xmlns:mc="http://schemas.openxmlformats.org/markup-compatibility/2006">
              <mc:Choice xmlns:v="urn:schemas-microsoft-com:vml" Requires="v">
                <p:oleObj spid="_x0000_s9217" name="Equation" r:id="rId1" imgW="5562600" imgH="939800" progId="Equation.3">
                  <p:embed/>
                </p:oleObj>
              </mc:Choice>
              <mc:Fallback>
                <p:oleObj name="Equation" r:id="rId1" imgW="5562600" imgH="939800" progId="Equation.3">
                  <p:embed/>
                  <p:pic>
                    <p:nvPicPr>
                      <p:cNvPr id="0" name="图片 9216"/>
                      <p:cNvPicPr>
                        <a:picLocks noChangeAspect="1"/>
                      </p:cNvPicPr>
                      <p:nvPr/>
                    </p:nvPicPr>
                    <p:blipFill>
                      <a:blip r:embed="rId2"/>
                      <a:stretch>
                        <a:fillRect/>
                      </a:stretch>
                    </p:blipFill>
                    <p:spPr>
                      <a:xfrm>
                        <a:off x="355600" y="3009265"/>
                        <a:ext cx="7889240" cy="1318895"/>
                      </a:xfrm>
                      <a:prstGeom prst="rect">
                        <a:avLst/>
                      </a:prstGeom>
                      <a:noFill/>
                      <a:ln w="9525">
                        <a:noFill/>
                      </a:ln>
                    </p:spPr>
                  </p:pic>
                </p:oleObj>
              </mc:Fallback>
            </mc:AlternateContent>
          </a:graphicData>
        </a:graphic>
      </p:graphicFrame>
      <p:grpSp>
        <p:nvGrpSpPr>
          <p:cNvPr id="5" name="Group 3"/>
          <p:cNvGrpSpPr/>
          <p:nvPr/>
        </p:nvGrpSpPr>
        <p:grpSpPr bwMode="auto">
          <a:xfrm>
            <a:off x="355278" y="4310779"/>
            <a:ext cx="7637463" cy="400050"/>
            <a:chOff x="226" y="2301"/>
            <a:chExt cx="4811" cy="252"/>
          </a:xfrm>
        </p:grpSpPr>
        <p:sp>
          <p:nvSpPr>
            <p:cNvPr id="6" name="Rectangle 4"/>
            <p:cNvSpPr>
              <a:spLocks noChangeArrowheads="1"/>
            </p:cNvSpPr>
            <p:nvPr/>
          </p:nvSpPr>
          <p:spPr bwMode="auto">
            <a:xfrm>
              <a:off x="226" y="2301"/>
              <a:ext cx="4811" cy="252"/>
            </a:xfrm>
            <a:prstGeom prst="rect">
              <a:avLst/>
            </a:prstGeom>
            <a:noFill/>
            <a:ln w="12700" cap="sq">
              <a:noFill/>
              <a:miter lim="800000"/>
              <a:headEnd type="none" w="sm" len="sm"/>
              <a:tailEnd type="none" w="sm" len="lg"/>
            </a:ln>
            <a:effectLst/>
          </p:spPr>
          <p:txBody>
            <a:bodyPr wrap="none" anchor="ctr">
              <a:spAutoFit/>
            </a:bodyPr>
            <a:lstStyle/>
            <a:p>
              <a:pPr algn="l" eaLnBrk="1" hangingPunct="1"/>
              <a:r>
                <a:rPr lang="zh-CN" altLang="en-US" sz="2000" b="0" dirty="0"/>
                <a:t>令　　　　　 </a:t>
              </a:r>
              <a:r>
                <a:rPr lang="zh-CN" altLang="en-US" sz="2000" b="0" dirty="0" smtClean="0"/>
                <a:t>称为</a:t>
              </a:r>
              <a:r>
                <a:rPr lang="zh-CN" altLang="en-US" sz="2000" b="0" dirty="0">
                  <a:solidFill>
                    <a:srgbClr val="FF0000"/>
                  </a:solidFill>
                </a:rPr>
                <a:t>抽样函数</a:t>
              </a:r>
              <a:r>
                <a:rPr lang="zh-CN" altLang="en-US" sz="2000" b="0" dirty="0"/>
                <a:t>，为偶函数。当       </a:t>
              </a:r>
              <a:r>
                <a:rPr lang="zh-CN" altLang="en-US" sz="2000" b="0" dirty="0" smtClean="0"/>
                <a:t>时            </a:t>
              </a:r>
              <a:r>
                <a:rPr lang="zh-CN" altLang="en-US" sz="2000" dirty="0" smtClean="0"/>
                <a:t>，</a:t>
              </a:r>
              <a:endParaRPr lang="zh-CN" altLang="en-US" sz="2000" dirty="0"/>
            </a:p>
          </p:txBody>
        </p:sp>
        <p:graphicFrame>
          <p:nvGraphicFramePr>
            <p:cNvPr id="8" name="Object 6"/>
            <p:cNvGraphicFramePr>
              <a:graphicFrameLocks noChangeAspect="1"/>
            </p:cNvGraphicFramePr>
            <p:nvPr/>
          </p:nvGraphicFramePr>
          <p:xfrm>
            <a:off x="3381" y="2344"/>
            <a:ext cx="404" cy="175"/>
          </p:xfrm>
          <a:graphic>
            <a:graphicData uri="http://schemas.openxmlformats.org/presentationml/2006/ole">
              <mc:AlternateContent xmlns:mc="http://schemas.openxmlformats.org/markup-compatibility/2006">
                <mc:Choice xmlns:v="urn:schemas-microsoft-com:vml" Requires="v">
                  <p:oleObj spid="_x0000_s9218" name="Equation" r:id="rId3" imgW="10058400" imgH="4267200" progId="Equation.3">
                    <p:embed/>
                  </p:oleObj>
                </mc:Choice>
                <mc:Fallback>
                  <p:oleObj name="Equation" r:id="rId3" imgW="10058400" imgH="4267200" progId="Equation.3">
                    <p:embed/>
                    <p:pic>
                      <p:nvPicPr>
                        <p:cNvPr id="0" name="图片 9217"/>
                        <p:cNvPicPr>
                          <a:picLocks noChangeAspect="1"/>
                        </p:cNvPicPr>
                        <p:nvPr/>
                      </p:nvPicPr>
                      <p:blipFill>
                        <a:blip r:embed="rId4"/>
                        <a:stretch>
                          <a:fillRect/>
                        </a:stretch>
                      </p:blipFill>
                      <p:spPr>
                        <a:xfrm>
                          <a:off x="3381" y="2344"/>
                          <a:ext cx="404" cy="175"/>
                        </a:xfrm>
                        <a:prstGeom prst="rect">
                          <a:avLst/>
                        </a:prstGeom>
                        <a:noFill/>
                        <a:ln w="9525">
                          <a:noFill/>
                        </a:ln>
                      </p:spPr>
                    </p:pic>
                  </p:oleObj>
                </mc:Fallback>
              </mc:AlternateContent>
            </a:graphicData>
          </a:graphic>
        </p:graphicFrame>
      </p:grpSp>
      <p:sp>
        <p:nvSpPr>
          <p:cNvPr id="11" name="Rectangle 9"/>
          <p:cNvSpPr>
            <a:spLocks noChangeArrowheads="1"/>
          </p:cNvSpPr>
          <p:nvPr/>
        </p:nvSpPr>
        <p:spPr bwMode="auto">
          <a:xfrm>
            <a:off x="390203" y="4867959"/>
            <a:ext cx="1217000" cy="400110"/>
          </a:xfrm>
          <a:prstGeom prst="rect">
            <a:avLst/>
          </a:prstGeom>
          <a:noFill/>
          <a:ln w="12700" cap="sq">
            <a:noFill/>
            <a:miter lim="800000"/>
            <a:headEnd type="none" w="sm" len="sm"/>
            <a:tailEnd type="none" w="sm" len="lg"/>
          </a:ln>
          <a:effectLst/>
        </p:spPr>
        <p:txBody>
          <a:bodyPr wrap="none" anchor="ctr">
            <a:spAutoFit/>
          </a:bodyPr>
          <a:lstStyle/>
          <a:p>
            <a:pPr algn="l" eaLnBrk="1" hangingPunct="1"/>
            <a:r>
              <a:rPr lang="zh-CN" altLang="en-US" sz="2000" b="0" dirty="0"/>
              <a:t>频谱为：</a:t>
            </a:r>
            <a:endParaRPr lang="zh-CN" altLang="en-US" sz="2000" b="0" dirty="0"/>
          </a:p>
        </p:txBody>
      </p:sp>
      <p:grpSp>
        <p:nvGrpSpPr>
          <p:cNvPr id="13" name="Group 11"/>
          <p:cNvGrpSpPr/>
          <p:nvPr/>
        </p:nvGrpSpPr>
        <p:grpSpPr bwMode="auto">
          <a:xfrm>
            <a:off x="899790" y="5918918"/>
            <a:ext cx="5813422" cy="606426"/>
            <a:chOff x="605" y="3302"/>
            <a:chExt cx="3662" cy="382"/>
          </a:xfrm>
        </p:grpSpPr>
        <p:graphicFrame>
          <p:nvGraphicFramePr>
            <p:cNvPr id="14" name="Object 12"/>
            <p:cNvGraphicFramePr>
              <a:graphicFrameLocks noChangeAspect="1"/>
            </p:cNvGraphicFramePr>
            <p:nvPr/>
          </p:nvGraphicFramePr>
          <p:xfrm>
            <a:off x="605" y="3340"/>
            <a:ext cx="711" cy="299"/>
          </p:xfrm>
          <a:graphic>
            <a:graphicData uri="http://schemas.openxmlformats.org/presentationml/2006/ole">
              <mc:AlternateContent xmlns:mc="http://schemas.openxmlformats.org/markup-compatibility/2006">
                <mc:Choice xmlns:v="urn:schemas-microsoft-com:vml" Requires="v">
                  <p:oleObj spid="_x0000_s9219" name="Equation" r:id="rId5" imgW="10668000" imgH="5486400" progId="Equation.3">
                    <p:embed/>
                  </p:oleObj>
                </mc:Choice>
                <mc:Fallback>
                  <p:oleObj name="Equation" r:id="rId5" imgW="10668000" imgH="5486400" progId="Equation.3">
                    <p:embed/>
                    <p:pic>
                      <p:nvPicPr>
                        <p:cNvPr id="0" name="图片 9218"/>
                        <p:cNvPicPr>
                          <a:picLocks noChangeAspect="1"/>
                        </p:cNvPicPr>
                        <p:nvPr/>
                      </p:nvPicPr>
                      <p:blipFill>
                        <a:blip r:embed="rId6"/>
                        <a:stretch>
                          <a:fillRect/>
                        </a:stretch>
                      </p:blipFill>
                      <p:spPr>
                        <a:xfrm>
                          <a:off x="605" y="3340"/>
                          <a:ext cx="711" cy="299"/>
                        </a:xfrm>
                        <a:prstGeom prst="rect">
                          <a:avLst/>
                        </a:prstGeom>
                        <a:noFill/>
                        <a:ln w="9525">
                          <a:noFill/>
                        </a:ln>
                      </p:spPr>
                    </p:pic>
                  </p:oleObj>
                </mc:Fallback>
              </mc:AlternateContent>
            </a:graphicData>
          </a:graphic>
        </p:graphicFrame>
        <p:sp>
          <p:nvSpPr>
            <p:cNvPr id="15" name="Rectangle 13"/>
            <p:cNvSpPr>
              <a:spLocks noChangeArrowheads="1"/>
            </p:cNvSpPr>
            <p:nvPr/>
          </p:nvSpPr>
          <p:spPr bwMode="auto">
            <a:xfrm>
              <a:off x="1230" y="3353"/>
              <a:ext cx="929" cy="252"/>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b="0" dirty="0"/>
                <a:t>为</a:t>
              </a:r>
              <a:r>
                <a:rPr lang="zh-CN" altLang="en-US" sz="2000" b="0" dirty="0">
                  <a:solidFill>
                    <a:srgbClr val="FF0000"/>
                  </a:solidFill>
                </a:rPr>
                <a:t>包络线</a:t>
              </a:r>
              <a:r>
                <a:rPr lang="zh-CN" altLang="en-US" sz="2000" b="0" dirty="0"/>
                <a:t>，</a:t>
              </a:r>
              <a:endParaRPr lang="zh-CN" altLang="en-US" sz="2000" b="0" dirty="0"/>
            </a:p>
          </p:txBody>
        </p:sp>
        <p:graphicFrame>
          <p:nvGraphicFramePr>
            <p:cNvPr id="16" name="Object 14"/>
            <p:cNvGraphicFramePr>
              <a:graphicFrameLocks noChangeAspect="1"/>
            </p:cNvGraphicFramePr>
            <p:nvPr/>
          </p:nvGraphicFramePr>
          <p:xfrm>
            <a:off x="2129" y="3302"/>
            <a:ext cx="612" cy="382"/>
          </p:xfrm>
          <a:graphic>
            <a:graphicData uri="http://schemas.openxmlformats.org/presentationml/2006/ole">
              <mc:AlternateContent xmlns:mc="http://schemas.openxmlformats.org/markup-compatibility/2006">
                <mc:Choice xmlns:v="urn:schemas-microsoft-com:vml" Requires="v">
                  <p:oleObj spid="_x0000_s9220" name="公式" r:id="rId7" imgW="14935200" imgH="9448800" progId="Equation.3">
                    <p:embed/>
                  </p:oleObj>
                </mc:Choice>
                <mc:Fallback>
                  <p:oleObj name="公式" r:id="rId7" imgW="14935200" imgH="9448800" progId="Equation.3">
                    <p:embed/>
                    <p:pic>
                      <p:nvPicPr>
                        <p:cNvPr id="0" name="图片 9219"/>
                        <p:cNvPicPr>
                          <a:picLocks noChangeAspect="1"/>
                        </p:cNvPicPr>
                        <p:nvPr/>
                      </p:nvPicPr>
                      <p:blipFill>
                        <a:blip r:embed="rId8"/>
                        <a:stretch>
                          <a:fillRect/>
                        </a:stretch>
                      </p:blipFill>
                      <p:spPr>
                        <a:xfrm>
                          <a:off x="2129" y="3302"/>
                          <a:ext cx="612" cy="382"/>
                        </a:xfrm>
                        <a:prstGeom prst="rect">
                          <a:avLst/>
                        </a:prstGeom>
                        <a:noFill/>
                        <a:ln w="9525">
                          <a:noFill/>
                        </a:ln>
                      </p:spPr>
                    </p:pic>
                  </p:oleObj>
                </mc:Fallback>
              </mc:AlternateContent>
            </a:graphicData>
          </a:graphic>
        </p:graphicFrame>
        <p:sp>
          <p:nvSpPr>
            <p:cNvPr id="18" name="Rectangle 16"/>
            <p:cNvSpPr>
              <a:spLocks noChangeArrowheads="1"/>
            </p:cNvSpPr>
            <p:nvPr/>
          </p:nvSpPr>
          <p:spPr bwMode="auto">
            <a:xfrm>
              <a:off x="2782" y="3377"/>
              <a:ext cx="1485" cy="252"/>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b="0" dirty="0" smtClean="0"/>
                <a:t>即          处</a:t>
              </a:r>
              <a:r>
                <a:rPr lang="zh-CN" altLang="en-US" sz="2000" b="0" dirty="0"/>
                <a:t>为</a:t>
              </a:r>
              <a:r>
                <a:rPr lang="zh-CN" altLang="en-US" sz="2000" b="0" dirty="0">
                  <a:solidFill>
                    <a:srgbClr val="FF0000"/>
                  </a:solidFill>
                </a:rPr>
                <a:t>零</a:t>
              </a:r>
              <a:r>
                <a:rPr lang="zh-CN" altLang="en-US" sz="2000" b="0" dirty="0"/>
                <a:t>。</a:t>
              </a:r>
              <a:endParaRPr lang="zh-CN" altLang="en-US" sz="2000" b="0" dirty="0"/>
            </a:p>
          </p:txBody>
        </p:sp>
      </p:grpSp>
      <p:grpSp>
        <p:nvGrpSpPr>
          <p:cNvPr id="19" name="Group 34"/>
          <p:cNvGrpSpPr/>
          <p:nvPr/>
        </p:nvGrpSpPr>
        <p:grpSpPr bwMode="auto">
          <a:xfrm>
            <a:off x="415603" y="5471234"/>
            <a:ext cx="7380288" cy="400050"/>
            <a:chOff x="300" y="3032"/>
            <a:chExt cx="4649" cy="252"/>
          </a:xfrm>
        </p:grpSpPr>
        <p:sp>
          <p:nvSpPr>
            <p:cNvPr id="20" name="Rectangle 35"/>
            <p:cNvSpPr>
              <a:spLocks noChangeArrowheads="1"/>
            </p:cNvSpPr>
            <p:nvPr/>
          </p:nvSpPr>
          <p:spPr bwMode="auto">
            <a:xfrm>
              <a:off x="300" y="3032"/>
              <a:ext cx="4649" cy="252"/>
            </a:xfrm>
            <a:prstGeom prst="rect">
              <a:avLst/>
            </a:prstGeom>
            <a:noFill/>
            <a:ln w="12700" cap="sq">
              <a:noFill/>
              <a:miter lim="800000"/>
              <a:headEnd type="none" w="sm" len="sm"/>
              <a:tailEnd type="none" w="sm" len="lg"/>
            </a:ln>
            <a:effectLst/>
          </p:spPr>
          <p:txBody>
            <a:bodyPr wrap="none" anchor="ctr">
              <a:spAutoFit/>
            </a:bodyPr>
            <a:lstStyle/>
            <a:p>
              <a:pPr algn="l" eaLnBrk="1" hangingPunct="1"/>
              <a:r>
                <a:rPr lang="zh-CN" altLang="en-US" sz="2000" b="0" dirty="0"/>
                <a:t>其中：　       为</a:t>
              </a:r>
              <a:r>
                <a:rPr lang="zh-CN" altLang="en-US" sz="2000" b="0" dirty="0">
                  <a:solidFill>
                    <a:srgbClr val="FF0000"/>
                  </a:solidFill>
                </a:rPr>
                <a:t>基波频率</a:t>
              </a:r>
              <a:r>
                <a:rPr lang="zh-CN" altLang="en-US" sz="2000" b="0" dirty="0"/>
                <a:t>，     在          </a:t>
              </a:r>
              <a:r>
                <a:rPr lang="zh-CN" altLang="en-US" sz="2000" b="0" dirty="0" smtClean="0"/>
                <a:t> </a:t>
              </a:r>
              <a:r>
                <a:rPr lang="zh-CN" altLang="en-US" sz="2000" b="0" dirty="0"/>
                <a:t>有值，称为</a:t>
              </a:r>
              <a:r>
                <a:rPr lang="zh-CN" altLang="en-US" sz="2000" b="0" dirty="0">
                  <a:solidFill>
                    <a:srgbClr val="FF0000"/>
                  </a:solidFill>
                </a:rPr>
                <a:t>谱线</a:t>
              </a:r>
              <a:r>
                <a:rPr lang="zh-CN" altLang="en-US" sz="2000" b="0" dirty="0"/>
                <a:t>；</a:t>
              </a:r>
              <a:endParaRPr lang="zh-CN" altLang="en-US" sz="2000" b="0" dirty="0"/>
            </a:p>
          </p:txBody>
        </p:sp>
        <p:graphicFrame>
          <p:nvGraphicFramePr>
            <p:cNvPr id="22" name="Object 37"/>
            <p:cNvGraphicFramePr>
              <a:graphicFrameLocks noChangeAspect="1"/>
            </p:cNvGraphicFramePr>
            <p:nvPr/>
          </p:nvGraphicFramePr>
          <p:xfrm>
            <a:off x="2817" y="3069"/>
            <a:ext cx="526" cy="188"/>
          </p:xfrm>
          <a:graphic>
            <a:graphicData uri="http://schemas.openxmlformats.org/presentationml/2006/ole">
              <mc:AlternateContent xmlns:mc="http://schemas.openxmlformats.org/markup-compatibility/2006">
                <mc:Choice xmlns:v="urn:schemas-microsoft-com:vml" Requires="v">
                  <p:oleObj spid="_x0000_s9221" name="Equation" r:id="rId9" imgW="12192000" imgH="4267200" progId="Equation.3">
                    <p:embed/>
                  </p:oleObj>
                </mc:Choice>
                <mc:Fallback>
                  <p:oleObj name="Equation" r:id="rId9" imgW="12192000" imgH="4267200" progId="Equation.3">
                    <p:embed/>
                    <p:pic>
                      <p:nvPicPr>
                        <p:cNvPr id="0" name="图片 9220"/>
                        <p:cNvPicPr>
                          <a:picLocks noChangeAspect="1"/>
                        </p:cNvPicPr>
                        <p:nvPr/>
                      </p:nvPicPr>
                      <p:blipFill>
                        <a:blip r:embed="rId10"/>
                        <a:stretch>
                          <a:fillRect/>
                        </a:stretch>
                      </p:blipFill>
                      <p:spPr>
                        <a:xfrm>
                          <a:off x="2817" y="3069"/>
                          <a:ext cx="526" cy="188"/>
                        </a:xfrm>
                        <a:prstGeom prst="rect">
                          <a:avLst/>
                        </a:prstGeom>
                        <a:noFill/>
                        <a:ln w="9525">
                          <a:noFill/>
                        </a:ln>
                      </p:spPr>
                    </p:pic>
                  </p:oleObj>
                </mc:Fallback>
              </mc:AlternateContent>
            </a:graphicData>
          </a:graphic>
        </p:graphicFrame>
        <p:graphicFrame>
          <p:nvGraphicFramePr>
            <p:cNvPr id="23" name="Object 38"/>
            <p:cNvGraphicFramePr>
              <a:graphicFrameLocks noChangeAspect="1"/>
            </p:cNvGraphicFramePr>
            <p:nvPr/>
          </p:nvGraphicFramePr>
          <p:xfrm>
            <a:off x="2353" y="3042"/>
            <a:ext cx="192" cy="240"/>
          </p:xfrm>
          <a:graphic>
            <a:graphicData uri="http://schemas.openxmlformats.org/presentationml/2006/ole">
              <mc:AlternateContent xmlns:mc="http://schemas.openxmlformats.org/markup-compatibility/2006">
                <mc:Choice xmlns:v="urn:schemas-microsoft-com:vml" Requires="v">
                  <p:oleObj spid="_x0000_s9222" name="Equation" r:id="rId11" imgW="4572000" imgH="5791200" progId="Equation.3">
                    <p:embed/>
                  </p:oleObj>
                </mc:Choice>
                <mc:Fallback>
                  <p:oleObj name="Equation" r:id="rId11" imgW="4572000" imgH="5791200" progId="Equation.3">
                    <p:embed/>
                    <p:pic>
                      <p:nvPicPr>
                        <p:cNvPr id="0" name="图片 9221"/>
                        <p:cNvPicPr>
                          <a:picLocks noChangeAspect="1"/>
                        </p:cNvPicPr>
                        <p:nvPr/>
                      </p:nvPicPr>
                      <p:blipFill>
                        <a:blip r:embed="rId12"/>
                        <a:stretch>
                          <a:fillRect/>
                        </a:stretch>
                      </p:blipFill>
                      <p:spPr>
                        <a:xfrm>
                          <a:off x="2353" y="3042"/>
                          <a:ext cx="192" cy="240"/>
                        </a:xfrm>
                        <a:prstGeom prst="rect">
                          <a:avLst/>
                        </a:prstGeom>
                        <a:noFill/>
                        <a:ln w="9525">
                          <a:noFill/>
                        </a:ln>
                      </p:spPr>
                    </p:pic>
                  </p:oleObj>
                </mc:Fallback>
              </mc:AlternateContent>
            </a:graphicData>
          </a:graphic>
        </p:graphicFrame>
      </p:grpSp>
      <p:graphicFrame>
        <p:nvGraphicFramePr>
          <p:cNvPr id="1138701" name="Object 13"/>
          <p:cNvGraphicFramePr>
            <a:graphicFrameLocks noChangeAspect="1"/>
          </p:cNvGraphicFramePr>
          <p:nvPr/>
        </p:nvGraphicFramePr>
        <p:xfrm>
          <a:off x="749803" y="4275639"/>
          <a:ext cx="1301917" cy="593521"/>
        </p:xfrm>
        <a:graphic>
          <a:graphicData uri="http://schemas.openxmlformats.org/presentationml/2006/ole">
            <mc:AlternateContent xmlns:mc="http://schemas.openxmlformats.org/markup-compatibility/2006">
              <mc:Choice xmlns:v="urn:schemas-microsoft-com:vml" Requires="v">
                <p:oleObj spid="_x0000_s9223" name="公式" r:id="rId13" imgW="20726400" imgH="9448800" progId="Equation.3">
                  <p:embed/>
                </p:oleObj>
              </mc:Choice>
              <mc:Fallback>
                <p:oleObj name="公式" r:id="rId13" imgW="20726400" imgH="9448800" progId="Equation.3">
                  <p:embed/>
                  <p:pic>
                    <p:nvPicPr>
                      <p:cNvPr id="0" name="图片 9222"/>
                      <p:cNvPicPr>
                        <a:picLocks noChangeAspect="1"/>
                      </p:cNvPicPr>
                      <p:nvPr/>
                    </p:nvPicPr>
                    <p:blipFill>
                      <a:blip r:embed="rId14"/>
                      <a:stretch>
                        <a:fillRect/>
                      </a:stretch>
                    </p:blipFill>
                    <p:spPr>
                      <a:xfrm>
                        <a:off x="749803" y="4275639"/>
                        <a:ext cx="1301917" cy="593521"/>
                      </a:xfrm>
                      <a:prstGeom prst="rect">
                        <a:avLst/>
                      </a:prstGeom>
                      <a:noFill/>
                      <a:ln w="9525">
                        <a:noFill/>
                      </a:ln>
                    </p:spPr>
                  </p:pic>
                </p:oleObj>
              </mc:Fallback>
            </mc:AlternateContent>
          </a:graphicData>
        </a:graphic>
      </p:graphicFrame>
      <p:graphicFrame>
        <p:nvGraphicFramePr>
          <p:cNvPr id="1138702" name="Object 14"/>
          <p:cNvGraphicFramePr>
            <a:graphicFrameLocks noChangeAspect="1"/>
          </p:cNvGraphicFramePr>
          <p:nvPr/>
        </p:nvGraphicFramePr>
        <p:xfrm>
          <a:off x="1475656" y="4742601"/>
          <a:ext cx="4283734" cy="702623"/>
        </p:xfrm>
        <a:graphic>
          <a:graphicData uri="http://schemas.openxmlformats.org/presentationml/2006/ole">
            <mc:AlternateContent xmlns:mc="http://schemas.openxmlformats.org/markup-compatibility/2006">
              <mc:Choice xmlns:v="urn:schemas-microsoft-com:vml" Requires="v">
                <p:oleObj spid="_x0000_s9224" name="公式" r:id="rId15" imgW="57607200" imgH="9448800" progId="Equation.3">
                  <p:embed/>
                </p:oleObj>
              </mc:Choice>
              <mc:Fallback>
                <p:oleObj name="公式" r:id="rId15" imgW="57607200" imgH="9448800" progId="Equation.3">
                  <p:embed/>
                  <p:pic>
                    <p:nvPicPr>
                      <p:cNvPr id="0" name="图片 9223"/>
                      <p:cNvPicPr>
                        <a:picLocks noChangeAspect="1"/>
                      </p:cNvPicPr>
                      <p:nvPr/>
                    </p:nvPicPr>
                    <p:blipFill>
                      <a:blip r:embed="rId16"/>
                      <a:stretch>
                        <a:fillRect/>
                      </a:stretch>
                    </p:blipFill>
                    <p:spPr>
                      <a:xfrm>
                        <a:off x="1475656" y="4742601"/>
                        <a:ext cx="4283734" cy="702623"/>
                      </a:xfrm>
                      <a:prstGeom prst="rect">
                        <a:avLst/>
                      </a:prstGeom>
                      <a:noFill/>
                      <a:ln w="9525">
                        <a:noFill/>
                      </a:ln>
                    </p:spPr>
                  </p:pic>
                </p:oleObj>
              </mc:Fallback>
            </mc:AlternateContent>
          </a:graphicData>
        </a:graphic>
      </p:graphicFrame>
      <p:graphicFrame>
        <p:nvGraphicFramePr>
          <p:cNvPr id="1138703" name="Object 15"/>
          <p:cNvGraphicFramePr>
            <a:graphicFrameLocks noChangeAspect="1"/>
          </p:cNvGraphicFramePr>
          <p:nvPr/>
        </p:nvGraphicFramePr>
        <p:xfrm>
          <a:off x="6228184" y="4365104"/>
          <a:ext cx="1057618" cy="360040"/>
        </p:xfrm>
        <a:graphic>
          <a:graphicData uri="http://schemas.openxmlformats.org/presentationml/2006/ole">
            <mc:AlternateContent xmlns:mc="http://schemas.openxmlformats.org/markup-compatibility/2006">
              <mc:Choice xmlns:v="urn:schemas-microsoft-com:vml" Requires="v">
                <p:oleObj spid="_x0000_s9225" name="公式" r:id="rId17" imgW="14325600" imgH="4876800" progId="Equation.3">
                  <p:embed/>
                </p:oleObj>
              </mc:Choice>
              <mc:Fallback>
                <p:oleObj name="公式" r:id="rId17" imgW="14325600" imgH="4876800" progId="Equation.3">
                  <p:embed/>
                  <p:pic>
                    <p:nvPicPr>
                      <p:cNvPr id="0" name="图片 9224"/>
                      <p:cNvPicPr>
                        <a:picLocks noChangeAspect="1"/>
                      </p:cNvPicPr>
                      <p:nvPr/>
                    </p:nvPicPr>
                    <p:blipFill>
                      <a:blip r:embed="rId18"/>
                      <a:stretch>
                        <a:fillRect/>
                      </a:stretch>
                    </p:blipFill>
                    <p:spPr>
                      <a:xfrm>
                        <a:off x="6228184" y="4365104"/>
                        <a:ext cx="1057618" cy="360040"/>
                      </a:xfrm>
                      <a:prstGeom prst="rect">
                        <a:avLst/>
                      </a:prstGeom>
                      <a:noFill/>
                      <a:ln w="9525">
                        <a:noFill/>
                      </a:ln>
                    </p:spPr>
                  </p:pic>
                </p:oleObj>
              </mc:Fallback>
            </mc:AlternateContent>
          </a:graphicData>
        </a:graphic>
      </p:graphicFrame>
      <p:graphicFrame>
        <p:nvGraphicFramePr>
          <p:cNvPr id="1138704" name="Object 16"/>
          <p:cNvGraphicFramePr>
            <a:graphicFrameLocks noChangeAspect="1"/>
          </p:cNvGraphicFramePr>
          <p:nvPr/>
        </p:nvGraphicFramePr>
        <p:xfrm>
          <a:off x="1243558" y="5373216"/>
          <a:ext cx="834039" cy="630615"/>
        </p:xfrm>
        <a:graphic>
          <a:graphicData uri="http://schemas.openxmlformats.org/presentationml/2006/ole">
            <mc:AlternateContent xmlns:mc="http://schemas.openxmlformats.org/markup-compatibility/2006">
              <mc:Choice xmlns:v="urn:schemas-microsoft-com:vml" Requires="v">
                <p:oleObj spid="_x0000_s9226" name="公式" r:id="rId19" imgW="12496800" imgH="9448800" progId="Equation.3">
                  <p:embed/>
                </p:oleObj>
              </mc:Choice>
              <mc:Fallback>
                <p:oleObj name="公式" r:id="rId19" imgW="12496800" imgH="9448800" progId="Equation.3">
                  <p:embed/>
                  <p:pic>
                    <p:nvPicPr>
                      <p:cNvPr id="0" name="图片 9225"/>
                      <p:cNvPicPr>
                        <a:picLocks noChangeAspect="1"/>
                      </p:cNvPicPr>
                      <p:nvPr/>
                    </p:nvPicPr>
                    <p:blipFill>
                      <a:blip r:embed="rId20"/>
                      <a:stretch>
                        <a:fillRect/>
                      </a:stretch>
                    </p:blipFill>
                    <p:spPr>
                      <a:xfrm>
                        <a:off x="1243558" y="5373216"/>
                        <a:ext cx="834039" cy="630615"/>
                      </a:xfrm>
                      <a:prstGeom prst="rect">
                        <a:avLst/>
                      </a:prstGeom>
                      <a:noFill/>
                      <a:ln w="9525">
                        <a:noFill/>
                      </a:ln>
                    </p:spPr>
                  </p:pic>
                </p:oleObj>
              </mc:Fallback>
            </mc:AlternateContent>
          </a:graphicData>
        </a:graphic>
      </p:graphicFrame>
      <p:graphicFrame>
        <p:nvGraphicFramePr>
          <p:cNvPr id="1138706" name="Object 18"/>
          <p:cNvGraphicFramePr>
            <a:graphicFrameLocks noChangeAspect="1"/>
          </p:cNvGraphicFramePr>
          <p:nvPr/>
        </p:nvGraphicFramePr>
        <p:xfrm>
          <a:off x="4644008" y="5949280"/>
          <a:ext cx="952178" cy="602398"/>
        </p:xfrm>
        <a:graphic>
          <a:graphicData uri="http://schemas.openxmlformats.org/presentationml/2006/ole">
            <mc:AlternateContent xmlns:mc="http://schemas.openxmlformats.org/markup-compatibility/2006">
              <mc:Choice xmlns:v="urn:schemas-microsoft-com:vml" Requires="v">
                <p:oleObj spid="_x0000_s9227" name="公式" r:id="rId21" imgW="14935200" imgH="9448800" progId="Equation.3">
                  <p:embed/>
                </p:oleObj>
              </mc:Choice>
              <mc:Fallback>
                <p:oleObj name="公式" r:id="rId21" imgW="14935200" imgH="9448800" progId="Equation.3">
                  <p:embed/>
                  <p:pic>
                    <p:nvPicPr>
                      <p:cNvPr id="0" name="图片 9226"/>
                      <p:cNvPicPr>
                        <a:picLocks noChangeAspect="1"/>
                      </p:cNvPicPr>
                      <p:nvPr/>
                    </p:nvPicPr>
                    <p:blipFill>
                      <a:blip r:embed="rId22"/>
                      <a:stretch>
                        <a:fillRect/>
                      </a:stretch>
                    </p:blipFill>
                    <p:spPr>
                      <a:xfrm>
                        <a:off x="4644008" y="5949280"/>
                        <a:ext cx="952178" cy="602398"/>
                      </a:xfrm>
                      <a:prstGeom prst="rect">
                        <a:avLst/>
                      </a:prstGeom>
                      <a:noFill/>
                      <a:ln w="9525">
                        <a:noFill/>
                      </a:ln>
                    </p:spPr>
                  </p:pic>
                </p:oleObj>
              </mc:Fallback>
            </mc:AlternateContent>
          </a:graphicData>
        </a:graphic>
      </p:graphicFrame>
      <p:grpSp>
        <p:nvGrpSpPr>
          <p:cNvPr id="30" name="Group 33"/>
          <p:cNvGrpSpPr/>
          <p:nvPr/>
        </p:nvGrpSpPr>
        <p:grpSpPr bwMode="auto">
          <a:xfrm>
            <a:off x="971600" y="836712"/>
            <a:ext cx="7272808" cy="2304256"/>
            <a:chOff x="1497" y="2523"/>
            <a:chExt cx="2191" cy="647"/>
          </a:xfrm>
        </p:grpSpPr>
        <p:sp>
          <p:nvSpPr>
            <p:cNvPr id="31" name="Line 15"/>
            <p:cNvSpPr>
              <a:spLocks noChangeShapeType="1"/>
            </p:cNvSpPr>
            <p:nvPr/>
          </p:nvSpPr>
          <p:spPr bwMode="auto">
            <a:xfrm>
              <a:off x="1497" y="3029"/>
              <a:ext cx="2178" cy="1"/>
            </a:xfrm>
            <a:prstGeom prst="line">
              <a:avLst/>
            </a:prstGeom>
            <a:noFill/>
            <a:ln w="9525">
              <a:solidFill>
                <a:schemeClr val="tx1"/>
              </a:solidFill>
              <a:round/>
              <a:tailEnd type="stealth" w="sm" len="med"/>
            </a:ln>
            <a:effectLst/>
          </p:spPr>
          <p:txBody>
            <a:bodyPr/>
            <a:lstStyle/>
            <a:p>
              <a:endParaRPr lang="zh-CN" altLang="en-US"/>
            </a:p>
          </p:txBody>
        </p:sp>
        <p:sp>
          <p:nvSpPr>
            <p:cNvPr id="32" name="Line 16"/>
            <p:cNvSpPr>
              <a:spLocks noChangeShapeType="1"/>
            </p:cNvSpPr>
            <p:nvPr/>
          </p:nvSpPr>
          <p:spPr bwMode="auto">
            <a:xfrm flipV="1">
              <a:off x="2544" y="2555"/>
              <a:ext cx="0" cy="474"/>
            </a:xfrm>
            <a:prstGeom prst="line">
              <a:avLst/>
            </a:prstGeom>
            <a:noFill/>
            <a:ln w="9525">
              <a:solidFill>
                <a:schemeClr val="tx1"/>
              </a:solidFill>
              <a:round/>
              <a:tailEnd type="stealth" w="sm" len="med"/>
            </a:ln>
            <a:effectLst/>
          </p:spPr>
          <p:txBody>
            <a:bodyPr/>
            <a:lstStyle/>
            <a:p>
              <a:endParaRPr lang="zh-CN" altLang="en-US"/>
            </a:p>
          </p:txBody>
        </p:sp>
        <p:graphicFrame>
          <p:nvGraphicFramePr>
            <p:cNvPr id="33" name="Object 17"/>
            <p:cNvGraphicFramePr>
              <a:graphicFrameLocks noChangeAspect="1"/>
            </p:cNvGraphicFramePr>
            <p:nvPr/>
          </p:nvGraphicFramePr>
          <p:xfrm>
            <a:off x="2555" y="2523"/>
            <a:ext cx="162" cy="106"/>
          </p:xfrm>
          <a:graphic>
            <a:graphicData uri="http://schemas.openxmlformats.org/presentationml/2006/ole">
              <mc:AlternateContent xmlns:mc="http://schemas.openxmlformats.org/markup-compatibility/2006">
                <mc:Choice xmlns:v="urn:schemas-microsoft-com:vml" Requires="v">
                  <p:oleObj spid="_x0000_s9228" name="公式" r:id="rId23" imgW="7315200" imgH="4876800" progId="Equation.3">
                    <p:embed/>
                  </p:oleObj>
                </mc:Choice>
                <mc:Fallback>
                  <p:oleObj name="公式" r:id="rId23" imgW="7315200" imgH="4876800" progId="Equation.3">
                    <p:embed/>
                    <p:pic>
                      <p:nvPicPr>
                        <p:cNvPr id="0" name="图片 9227"/>
                        <p:cNvPicPr>
                          <a:picLocks noChangeAspect="1"/>
                        </p:cNvPicPr>
                        <p:nvPr/>
                      </p:nvPicPr>
                      <p:blipFill>
                        <a:blip r:embed="rId24"/>
                        <a:stretch>
                          <a:fillRect/>
                        </a:stretch>
                      </p:blipFill>
                      <p:spPr>
                        <a:xfrm>
                          <a:off x="2555" y="2523"/>
                          <a:ext cx="162" cy="106"/>
                        </a:xfrm>
                        <a:prstGeom prst="rect">
                          <a:avLst/>
                        </a:prstGeom>
                        <a:noFill/>
                        <a:ln w="9525">
                          <a:noFill/>
                        </a:ln>
                      </p:spPr>
                    </p:pic>
                  </p:oleObj>
                </mc:Fallback>
              </mc:AlternateContent>
            </a:graphicData>
          </a:graphic>
        </p:graphicFrame>
        <p:graphicFrame>
          <p:nvGraphicFramePr>
            <p:cNvPr id="34" name="Object 18"/>
            <p:cNvGraphicFramePr>
              <a:graphicFrameLocks noChangeAspect="1"/>
            </p:cNvGraphicFramePr>
            <p:nvPr/>
          </p:nvGraphicFramePr>
          <p:xfrm>
            <a:off x="3046" y="3048"/>
            <a:ext cx="72" cy="84"/>
          </p:xfrm>
          <a:graphic>
            <a:graphicData uri="http://schemas.openxmlformats.org/presentationml/2006/ole">
              <mc:AlternateContent xmlns:mc="http://schemas.openxmlformats.org/markup-compatibility/2006">
                <mc:Choice xmlns:v="urn:schemas-microsoft-com:vml" Requires="v">
                  <p:oleObj spid="_x0000_s9229" name="公式" r:id="rId25" imgW="3352800" imgH="3962400" progId="Equation.3">
                    <p:embed/>
                  </p:oleObj>
                </mc:Choice>
                <mc:Fallback>
                  <p:oleObj name="公式" r:id="rId25" imgW="3352800" imgH="3962400" progId="Equation.3">
                    <p:embed/>
                    <p:pic>
                      <p:nvPicPr>
                        <p:cNvPr id="0" name="图片 9228"/>
                        <p:cNvPicPr>
                          <a:picLocks noChangeAspect="1"/>
                        </p:cNvPicPr>
                        <p:nvPr/>
                      </p:nvPicPr>
                      <p:blipFill>
                        <a:blip r:embed="rId26"/>
                        <a:stretch>
                          <a:fillRect/>
                        </a:stretch>
                      </p:blipFill>
                      <p:spPr>
                        <a:xfrm>
                          <a:off x="3046" y="3048"/>
                          <a:ext cx="72" cy="84"/>
                        </a:xfrm>
                        <a:prstGeom prst="rect">
                          <a:avLst/>
                        </a:prstGeom>
                        <a:noFill/>
                        <a:ln w="9525">
                          <a:noFill/>
                        </a:ln>
                      </p:spPr>
                    </p:pic>
                  </p:oleObj>
                </mc:Fallback>
              </mc:AlternateContent>
            </a:graphicData>
          </a:graphic>
        </p:graphicFrame>
        <p:graphicFrame>
          <p:nvGraphicFramePr>
            <p:cNvPr id="35" name="Object 19"/>
            <p:cNvGraphicFramePr>
              <a:graphicFrameLocks noChangeAspect="1"/>
            </p:cNvGraphicFramePr>
            <p:nvPr/>
          </p:nvGraphicFramePr>
          <p:xfrm>
            <a:off x="2628" y="3016"/>
            <a:ext cx="83" cy="148"/>
          </p:xfrm>
          <a:graphic>
            <a:graphicData uri="http://schemas.openxmlformats.org/presentationml/2006/ole">
              <mc:AlternateContent xmlns:mc="http://schemas.openxmlformats.org/markup-compatibility/2006">
                <mc:Choice xmlns:v="urn:schemas-microsoft-com:vml" Requires="v">
                  <p:oleObj spid="_x0000_s9230" name="公式" r:id="rId27" imgW="3048000" imgH="5486400" progId="Equation.3">
                    <p:embed/>
                  </p:oleObj>
                </mc:Choice>
                <mc:Fallback>
                  <p:oleObj name="公式" r:id="rId27" imgW="3048000" imgH="5486400" progId="Equation.3">
                    <p:embed/>
                    <p:pic>
                      <p:nvPicPr>
                        <p:cNvPr id="0" name="图片 9229"/>
                        <p:cNvPicPr>
                          <a:picLocks noChangeAspect="1"/>
                        </p:cNvPicPr>
                        <p:nvPr/>
                      </p:nvPicPr>
                      <p:blipFill>
                        <a:blip r:embed="rId28"/>
                        <a:stretch>
                          <a:fillRect/>
                        </a:stretch>
                      </p:blipFill>
                      <p:spPr>
                        <a:xfrm>
                          <a:off x="2628" y="3016"/>
                          <a:ext cx="83" cy="148"/>
                        </a:xfrm>
                        <a:prstGeom prst="rect">
                          <a:avLst/>
                        </a:prstGeom>
                        <a:noFill/>
                        <a:ln w="9525">
                          <a:noFill/>
                        </a:ln>
                      </p:spPr>
                    </p:pic>
                  </p:oleObj>
                </mc:Fallback>
              </mc:AlternateContent>
            </a:graphicData>
          </a:graphic>
        </p:graphicFrame>
        <p:graphicFrame>
          <p:nvGraphicFramePr>
            <p:cNvPr id="36" name="Object 20"/>
            <p:cNvGraphicFramePr>
              <a:graphicFrameLocks noChangeAspect="1"/>
            </p:cNvGraphicFramePr>
            <p:nvPr/>
          </p:nvGraphicFramePr>
          <p:xfrm>
            <a:off x="3600" y="3048"/>
            <a:ext cx="88" cy="96"/>
          </p:xfrm>
          <a:graphic>
            <a:graphicData uri="http://schemas.openxmlformats.org/presentationml/2006/ole">
              <mc:AlternateContent xmlns:mc="http://schemas.openxmlformats.org/markup-compatibility/2006">
                <mc:Choice xmlns:v="urn:schemas-microsoft-com:vml" Requires="v">
                  <p:oleObj spid="_x0000_s9231" name="公式" r:id="rId29" imgW="2133600" imgH="3657600" progId="Equation.3">
                    <p:embed/>
                  </p:oleObj>
                </mc:Choice>
                <mc:Fallback>
                  <p:oleObj name="公式" r:id="rId29" imgW="2133600" imgH="3657600" progId="Equation.3">
                    <p:embed/>
                    <p:pic>
                      <p:nvPicPr>
                        <p:cNvPr id="0" name="图片 9230"/>
                        <p:cNvPicPr>
                          <a:picLocks noChangeAspect="1"/>
                        </p:cNvPicPr>
                        <p:nvPr/>
                      </p:nvPicPr>
                      <p:blipFill>
                        <a:blip r:embed="rId30"/>
                        <a:stretch>
                          <a:fillRect/>
                        </a:stretch>
                      </p:blipFill>
                      <p:spPr>
                        <a:xfrm>
                          <a:off x="3600" y="3048"/>
                          <a:ext cx="88" cy="96"/>
                        </a:xfrm>
                        <a:prstGeom prst="rect">
                          <a:avLst/>
                        </a:prstGeom>
                        <a:noFill/>
                        <a:ln w="9525">
                          <a:noFill/>
                        </a:ln>
                      </p:spPr>
                    </p:pic>
                  </p:oleObj>
                </mc:Fallback>
              </mc:AlternateContent>
            </a:graphicData>
          </a:graphic>
        </p:graphicFrame>
        <p:sp>
          <p:nvSpPr>
            <p:cNvPr id="37" name="Rectangle 21"/>
            <p:cNvSpPr>
              <a:spLocks noChangeArrowheads="1"/>
            </p:cNvSpPr>
            <p:nvPr/>
          </p:nvSpPr>
          <p:spPr bwMode="auto">
            <a:xfrm>
              <a:off x="2434" y="2799"/>
              <a:ext cx="220" cy="230"/>
            </a:xfrm>
            <a:prstGeom prst="rect">
              <a:avLst/>
            </a:prstGeom>
            <a:noFill/>
            <a:ln w="9525">
              <a:solidFill>
                <a:schemeClr val="tx1"/>
              </a:solidFill>
              <a:miter lim="800000"/>
              <a:tailEnd type="none" w="sm" len="med"/>
            </a:ln>
            <a:effectLst/>
          </p:spPr>
          <p:txBody>
            <a:bodyPr/>
            <a:lstStyle/>
            <a:p>
              <a:endParaRPr lang="zh-CN" altLang="en-US"/>
            </a:p>
          </p:txBody>
        </p:sp>
        <p:graphicFrame>
          <p:nvGraphicFramePr>
            <p:cNvPr id="38" name="Object 22"/>
            <p:cNvGraphicFramePr>
              <a:graphicFrameLocks noChangeAspect="1"/>
            </p:cNvGraphicFramePr>
            <p:nvPr/>
          </p:nvGraphicFramePr>
          <p:xfrm>
            <a:off x="2364" y="3029"/>
            <a:ext cx="139" cy="141"/>
          </p:xfrm>
          <a:graphic>
            <a:graphicData uri="http://schemas.openxmlformats.org/presentationml/2006/ole">
              <mc:AlternateContent xmlns:mc="http://schemas.openxmlformats.org/markup-compatibility/2006">
                <mc:Choice xmlns:v="urn:schemas-microsoft-com:vml" Requires="v">
                  <p:oleObj spid="_x0000_s9232" name="公式" r:id="rId31" imgW="5486400" imgH="5486400" progId="Equation.3">
                    <p:embed/>
                  </p:oleObj>
                </mc:Choice>
                <mc:Fallback>
                  <p:oleObj name="公式" r:id="rId31" imgW="5486400" imgH="5486400" progId="Equation.3">
                    <p:embed/>
                    <p:pic>
                      <p:nvPicPr>
                        <p:cNvPr id="0" name="图片 9231"/>
                        <p:cNvPicPr>
                          <a:picLocks noChangeAspect="1"/>
                        </p:cNvPicPr>
                        <p:nvPr/>
                      </p:nvPicPr>
                      <p:blipFill>
                        <a:blip r:embed="rId32"/>
                        <a:stretch>
                          <a:fillRect/>
                        </a:stretch>
                      </p:blipFill>
                      <p:spPr>
                        <a:xfrm>
                          <a:off x="2364" y="3029"/>
                          <a:ext cx="139" cy="141"/>
                        </a:xfrm>
                        <a:prstGeom prst="rect">
                          <a:avLst/>
                        </a:prstGeom>
                        <a:noFill/>
                        <a:ln w="9525">
                          <a:noFill/>
                        </a:ln>
                      </p:spPr>
                    </p:pic>
                  </p:oleObj>
                </mc:Fallback>
              </mc:AlternateContent>
            </a:graphicData>
          </a:graphic>
        </p:graphicFrame>
        <p:graphicFrame>
          <p:nvGraphicFramePr>
            <p:cNvPr id="39" name="Object 23"/>
            <p:cNvGraphicFramePr>
              <a:graphicFrameLocks noChangeAspect="1"/>
            </p:cNvGraphicFramePr>
            <p:nvPr/>
          </p:nvGraphicFramePr>
          <p:xfrm>
            <a:off x="2518" y="3042"/>
            <a:ext cx="65" cy="89"/>
          </p:xfrm>
          <a:graphic>
            <a:graphicData uri="http://schemas.openxmlformats.org/presentationml/2006/ole">
              <mc:AlternateContent xmlns:mc="http://schemas.openxmlformats.org/markup-compatibility/2006">
                <mc:Choice xmlns:v="urn:schemas-microsoft-com:vml" Requires="v">
                  <p:oleObj spid="_x0000_s9233" name="公式" r:id="rId33" imgW="3048000" imgH="4267200" progId="Equation.3">
                    <p:embed/>
                  </p:oleObj>
                </mc:Choice>
                <mc:Fallback>
                  <p:oleObj name="公式" r:id="rId33" imgW="3048000" imgH="4267200" progId="Equation.3">
                    <p:embed/>
                    <p:pic>
                      <p:nvPicPr>
                        <p:cNvPr id="0" name="图片 9232"/>
                        <p:cNvPicPr>
                          <a:picLocks noChangeAspect="1"/>
                        </p:cNvPicPr>
                        <p:nvPr/>
                      </p:nvPicPr>
                      <p:blipFill>
                        <a:blip r:embed="rId34"/>
                        <a:stretch>
                          <a:fillRect/>
                        </a:stretch>
                      </p:blipFill>
                      <p:spPr>
                        <a:xfrm>
                          <a:off x="2518" y="3042"/>
                          <a:ext cx="65" cy="89"/>
                        </a:xfrm>
                        <a:prstGeom prst="rect">
                          <a:avLst/>
                        </a:prstGeom>
                        <a:noFill/>
                        <a:ln w="9525">
                          <a:noFill/>
                        </a:ln>
                      </p:spPr>
                    </p:pic>
                  </p:oleObj>
                </mc:Fallback>
              </mc:AlternateContent>
            </a:graphicData>
          </a:graphic>
        </p:graphicFrame>
        <p:sp>
          <p:nvSpPr>
            <p:cNvPr id="40" name="Rectangle 24"/>
            <p:cNvSpPr>
              <a:spLocks noChangeArrowheads="1"/>
            </p:cNvSpPr>
            <p:nvPr/>
          </p:nvSpPr>
          <p:spPr bwMode="auto">
            <a:xfrm>
              <a:off x="2962" y="2799"/>
              <a:ext cx="220" cy="230"/>
            </a:xfrm>
            <a:prstGeom prst="rect">
              <a:avLst/>
            </a:prstGeom>
            <a:noFill/>
            <a:ln w="9525">
              <a:solidFill>
                <a:schemeClr val="tx1"/>
              </a:solidFill>
              <a:miter lim="800000"/>
              <a:tailEnd type="none" w="sm" len="med"/>
            </a:ln>
            <a:effectLst/>
          </p:spPr>
          <p:txBody>
            <a:bodyPr/>
            <a:lstStyle/>
            <a:p>
              <a:endParaRPr lang="zh-CN" altLang="en-US"/>
            </a:p>
          </p:txBody>
        </p:sp>
        <p:sp>
          <p:nvSpPr>
            <p:cNvPr id="41" name="Line 25"/>
            <p:cNvSpPr>
              <a:spLocks noChangeShapeType="1"/>
            </p:cNvSpPr>
            <p:nvPr/>
          </p:nvSpPr>
          <p:spPr bwMode="auto">
            <a:xfrm flipV="1">
              <a:off x="3072" y="2991"/>
              <a:ext cx="0" cy="38"/>
            </a:xfrm>
            <a:prstGeom prst="line">
              <a:avLst/>
            </a:prstGeom>
            <a:noFill/>
            <a:ln w="9525">
              <a:solidFill>
                <a:schemeClr val="tx1"/>
              </a:solidFill>
              <a:round/>
              <a:tailEnd type="none" w="sm" len="med"/>
            </a:ln>
            <a:effectLst/>
          </p:spPr>
          <p:txBody>
            <a:bodyPr/>
            <a:lstStyle/>
            <a:p>
              <a:endParaRPr lang="zh-CN" altLang="en-US"/>
            </a:p>
          </p:txBody>
        </p:sp>
        <p:sp>
          <p:nvSpPr>
            <p:cNvPr id="42" name="Rectangle 26"/>
            <p:cNvSpPr>
              <a:spLocks noChangeArrowheads="1"/>
            </p:cNvSpPr>
            <p:nvPr/>
          </p:nvSpPr>
          <p:spPr bwMode="auto">
            <a:xfrm>
              <a:off x="1897" y="2799"/>
              <a:ext cx="220" cy="230"/>
            </a:xfrm>
            <a:prstGeom prst="rect">
              <a:avLst/>
            </a:prstGeom>
            <a:noFill/>
            <a:ln w="9525">
              <a:solidFill>
                <a:schemeClr val="tx1"/>
              </a:solidFill>
              <a:miter lim="800000"/>
              <a:tailEnd type="none" w="sm" len="med"/>
            </a:ln>
            <a:effectLst/>
          </p:spPr>
          <p:txBody>
            <a:bodyPr/>
            <a:lstStyle/>
            <a:p>
              <a:endParaRPr lang="zh-CN" altLang="en-US"/>
            </a:p>
          </p:txBody>
        </p:sp>
        <p:sp>
          <p:nvSpPr>
            <p:cNvPr id="43" name="Line 27"/>
            <p:cNvSpPr>
              <a:spLocks noChangeShapeType="1"/>
            </p:cNvSpPr>
            <p:nvPr/>
          </p:nvSpPr>
          <p:spPr bwMode="auto">
            <a:xfrm flipV="1">
              <a:off x="2003" y="2997"/>
              <a:ext cx="0" cy="32"/>
            </a:xfrm>
            <a:prstGeom prst="line">
              <a:avLst/>
            </a:prstGeom>
            <a:noFill/>
            <a:ln w="9525">
              <a:solidFill>
                <a:schemeClr val="tx1"/>
              </a:solidFill>
              <a:round/>
              <a:tailEnd type="none" w="sm" len="med"/>
            </a:ln>
            <a:effectLst/>
          </p:spPr>
          <p:txBody>
            <a:bodyPr/>
            <a:lstStyle/>
            <a:p>
              <a:endParaRPr lang="zh-CN" altLang="en-US"/>
            </a:p>
          </p:txBody>
        </p:sp>
        <p:graphicFrame>
          <p:nvGraphicFramePr>
            <p:cNvPr id="44" name="Object 28"/>
            <p:cNvGraphicFramePr>
              <a:graphicFrameLocks noChangeAspect="1"/>
            </p:cNvGraphicFramePr>
            <p:nvPr/>
          </p:nvGraphicFramePr>
          <p:xfrm>
            <a:off x="1937" y="3042"/>
            <a:ext cx="130" cy="83"/>
          </p:xfrm>
          <a:graphic>
            <a:graphicData uri="http://schemas.openxmlformats.org/presentationml/2006/ole">
              <mc:AlternateContent xmlns:mc="http://schemas.openxmlformats.org/markup-compatibility/2006">
                <mc:Choice xmlns:v="urn:schemas-microsoft-com:vml" Requires="v">
                  <p:oleObj spid="_x0000_s9234" name="公式" r:id="rId35" imgW="6096000" imgH="3962400" progId="Equation.3">
                    <p:embed/>
                  </p:oleObj>
                </mc:Choice>
                <mc:Fallback>
                  <p:oleObj name="公式" r:id="rId35" imgW="6096000" imgH="3962400" progId="Equation.3">
                    <p:embed/>
                    <p:pic>
                      <p:nvPicPr>
                        <p:cNvPr id="0" name="图片 9233"/>
                        <p:cNvPicPr>
                          <a:picLocks noChangeAspect="1"/>
                        </p:cNvPicPr>
                        <p:nvPr/>
                      </p:nvPicPr>
                      <p:blipFill>
                        <a:blip r:embed="rId36"/>
                        <a:stretch>
                          <a:fillRect/>
                        </a:stretch>
                      </p:blipFill>
                      <p:spPr>
                        <a:xfrm>
                          <a:off x="1937" y="3042"/>
                          <a:ext cx="130" cy="83"/>
                        </a:xfrm>
                        <a:prstGeom prst="rect">
                          <a:avLst/>
                        </a:prstGeom>
                        <a:noFill/>
                        <a:ln w="9525">
                          <a:noFill/>
                        </a:ln>
                      </p:spPr>
                    </p:pic>
                  </p:oleObj>
                </mc:Fallback>
              </mc:AlternateContent>
            </a:graphicData>
          </a:graphic>
        </p:graphicFrame>
        <p:graphicFrame>
          <p:nvGraphicFramePr>
            <p:cNvPr id="45" name="Object 29"/>
            <p:cNvGraphicFramePr>
              <a:graphicFrameLocks noChangeAspect="1"/>
            </p:cNvGraphicFramePr>
            <p:nvPr/>
          </p:nvGraphicFramePr>
          <p:xfrm>
            <a:off x="1537" y="2876"/>
            <a:ext cx="240" cy="90"/>
          </p:xfrm>
          <a:graphic>
            <a:graphicData uri="http://schemas.openxmlformats.org/presentationml/2006/ole">
              <mc:AlternateContent xmlns:mc="http://schemas.openxmlformats.org/markup-compatibility/2006">
                <mc:Choice xmlns:v="urn:schemas-microsoft-com:vml" Requires="v">
                  <p:oleObj spid="_x0000_s9235" name="公式" r:id="rId37" imgW="9144000" imgH="3352800" progId="Equation.3">
                    <p:embed/>
                  </p:oleObj>
                </mc:Choice>
                <mc:Fallback>
                  <p:oleObj name="公式" r:id="rId37" imgW="9144000" imgH="3352800" progId="Equation.3">
                    <p:embed/>
                    <p:pic>
                      <p:nvPicPr>
                        <p:cNvPr id="0" name="图片 9234"/>
                        <p:cNvPicPr>
                          <a:picLocks noChangeAspect="1"/>
                        </p:cNvPicPr>
                        <p:nvPr/>
                      </p:nvPicPr>
                      <p:blipFill>
                        <a:blip r:embed="rId38"/>
                        <a:stretch>
                          <a:fillRect/>
                        </a:stretch>
                      </p:blipFill>
                      <p:spPr>
                        <a:xfrm>
                          <a:off x="1537" y="2876"/>
                          <a:ext cx="240" cy="90"/>
                        </a:xfrm>
                        <a:prstGeom prst="rect">
                          <a:avLst/>
                        </a:prstGeom>
                        <a:noFill/>
                        <a:ln w="9525">
                          <a:noFill/>
                        </a:ln>
                      </p:spPr>
                    </p:pic>
                  </p:oleObj>
                </mc:Fallback>
              </mc:AlternateContent>
            </a:graphicData>
          </a:graphic>
        </p:graphicFrame>
        <p:graphicFrame>
          <p:nvGraphicFramePr>
            <p:cNvPr id="46" name="Object 30"/>
            <p:cNvGraphicFramePr>
              <a:graphicFrameLocks noChangeAspect="1"/>
            </p:cNvGraphicFramePr>
            <p:nvPr/>
          </p:nvGraphicFramePr>
          <p:xfrm>
            <a:off x="3297" y="2869"/>
            <a:ext cx="240" cy="90"/>
          </p:xfrm>
          <a:graphic>
            <a:graphicData uri="http://schemas.openxmlformats.org/presentationml/2006/ole">
              <mc:AlternateContent xmlns:mc="http://schemas.openxmlformats.org/markup-compatibility/2006">
                <mc:Choice xmlns:v="urn:schemas-microsoft-com:vml" Requires="v">
                  <p:oleObj spid="_x0000_s9236" name="公式" r:id="rId39" imgW="9144000" imgH="3352800" progId="Equation.3">
                    <p:embed/>
                  </p:oleObj>
                </mc:Choice>
                <mc:Fallback>
                  <p:oleObj name="公式" r:id="rId39" imgW="9144000" imgH="3352800" progId="Equation.3">
                    <p:embed/>
                    <p:pic>
                      <p:nvPicPr>
                        <p:cNvPr id="0" name="图片 9235"/>
                        <p:cNvPicPr>
                          <a:picLocks noChangeAspect="1"/>
                        </p:cNvPicPr>
                        <p:nvPr/>
                      </p:nvPicPr>
                      <p:blipFill>
                        <a:blip r:embed="rId40"/>
                        <a:stretch>
                          <a:fillRect/>
                        </a:stretch>
                      </p:blipFill>
                      <p:spPr>
                        <a:xfrm>
                          <a:off x="3297" y="2869"/>
                          <a:ext cx="240" cy="90"/>
                        </a:xfrm>
                        <a:prstGeom prst="rect">
                          <a:avLst/>
                        </a:prstGeom>
                        <a:noFill/>
                        <a:ln w="9525">
                          <a:noFill/>
                        </a:ln>
                      </p:spPr>
                    </p:pic>
                  </p:oleObj>
                </mc:Fallback>
              </mc:AlternateContent>
            </a:graphicData>
          </a:graphic>
        </p:graphicFrame>
        <p:graphicFrame>
          <p:nvGraphicFramePr>
            <p:cNvPr id="47" name="Object 31"/>
            <p:cNvGraphicFramePr>
              <a:graphicFrameLocks noChangeAspect="1"/>
            </p:cNvGraphicFramePr>
            <p:nvPr/>
          </p:nvGraphicFramePr>
          <p:xfrm>
            <a:off x="2488" y="2715"/>
            <a:ext cx="70" cy="83"/>
          </p:xfrm>
          <a:graphic>
            <a:graphicData uri="http://schemas.openxmlformats.org/presentationml/2006/ole">
              <mc:AlternateContent xmlns:mc="http://schemas.openxmlformats.org/markup-compatibility/2006">
                <mc:Choice xmlns:v="urn:schemas-microsoft-com:vml" Requires="v">
                  <p:oleObj spid="_x0000_s9237" name="公式" r:id="rId41" imgW="2133600" imgH="3962400" progId="Equation.3">
                    <p:embed/>
                  </p:oleObj>
                </mc:Choice>
                <mc:Fallback>
                  <p:oleObj name="公式" r:id="rId41" imgW="2133600" imgH="3962400" progId="Equation.3">
                    <p:embed/>
                    <p:pic>
                      <p:nvPicPr>
                        <p:cNvPr id="0" name="图片 9236"/>
                        <p:cNvPicPr>
                          <a:picLocks noChangeAspect="1"/>
                        </p:cNvPicPr>
                        <p:nvPr/>
                      </p:nvPicPr>
                      <p:blipFill>
                        <a:blip r:embed="rId42"/>
                        <a:stretch>
                          <a:fillRect/>
                        </a:stretch>
                      </p:blipFill>
                      <p:spPr>
                        <a:xfrm>
                          <a:off x="2488" y="2715"/>
                          <a:ext cx="70" cy="83"/>
                        </a:xfrm>
                        <a:prstGeom prst="rect">
                          <a:avLst/>
                        </a:prstGeom>
                        <a:noFill/>
                        <a:ln w="9525">
                          <a:noFill/>
                        </a:ln>
                      </p:spPr>
                    </p:pic>
                  </p:oleObj>
                </mc:Fallback>
              </mc:AlternateContent>
            </a:graphicData>
          </a:graphic>
        </p:graphicFrame>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slide(fromBottom)">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lide(fromBottom)">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slide(fromBottom)">
                                      <p:cBhvr>
                                        <p:cTn id="22" dur="500"/>
                                        <p:tgtEl>
                                          <p:spTgt spid="13"/>
                                        </p:tgtEl>
                                      </p:cBhvr>
                                    </p:animEffect>
                                  </p:childTnLst>
                                </p:cTn>
                              </p:par>
                              <p:par>
                                <p:cTn id="23" presetID="4" presetClass="entr" presetSubtype="16"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box(in)">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增量调制的量化噪声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2690" name="Object 2"/>
          <p:cNvGraphicFramePr>
            <a:graphicFrameLocks noChangeAspect="1"/>
          </p:cNvGraphicFramePr>
          <p:nvPr/>
        </p:nvGraphicFramePr>
        <p:xfrm>
          <a:off x="-771651" y="548680"/>
          <a:ext cx="9808147" cy="4128319"/>
        </p:xfrm>
        <a:graphic>
          <a:graphicData uri="http://schemas.openxmlformats.org/presentationml/2006/ole">
            <mc:AlternateContent xmlns:mc="http://schemas.openxmlformats.org/markup-compatibility/2006">
              <mc:Choice xmlns:v="urn:schemas-microsoft-com:vml" Requires="v">
                <p:oleObj spid="_x0000_s53249" name="VISIO" r:id="rId1" imgW="4629150" imgH="1952625" progId="Visio.Drawing.11">
                  <p:embed/>
                </p:oleObj>
              </mc:Choice>
              <mc:Fallback>
                <p:oleObj name="VISIO" r:id="rId1" imgW="4629150" imgH="1952625" progId="Visio.Drawing.11">
                  <p:embed/>
                  <p:pic>
                    <p:nvPicPr>
                      <p:cNvPr id="0" name="图片 53248"/>
                      <p:cNvPicPr>
                        <a:picLocks noChangeAspect="1"/>
                      </p:cNvPicPr>
                      <p:nvPr/>
                    </p:nvPicPr>
                    <p:blipFill>
                      <a:blip r:embed="rId2"/>
                      <a:stretch>
                        <a:fillRect/>
                      </a:stretch>
                    </p:blipFill>
                    <p:spPr>
                      <a:xfrm>
                        <a:off x="-771651" y="548680"/>
                        <a:ext cx="9808147" cy="4128319"/>
                      </a:xfrm>
                      <a:prstGeom prst="rect">
                        <a:avLst/>
                      </a:prstGeom>
                      <a:noFill/>
                      <a:ln w="9525">
                        <a:noFill/>
                      </a:ln>
                    </p:spPr>
                  </p:pic>
                </p:oleObj>
              </mc:Fallback>
            </mc:AlternateContent>
          </a:graphicData>
        </a:graphic>
      </p:graphicFrame>
      <p:sp>
        <p:nvSpPr>
          <p:cNvPr id="7" name="TextBox 6"/>
          <p:cNvSpPr txBox="1"/>
          <p:nvPr/>
        </p:nvSpPr>
        <p:spPr>
          <a:xfrm>
            <a:off x="2262769" y="4181018"/>
            <a:ext cx="1733167" cy="400110"/>
          </a:xfrm>
          <a:prstGeom prst="rect">
            <a:avLst/>
          </a:prstGeom>
          <a:noFill/>
        </p:spPr>
        <p:txBody>
          <a:bodyPr wrap="none" rtlCol="0">
            <a:spAutoFit/>
          </a:bodyPr>
          <a:lstStyle/>
          <a:p>
            <a:r>
              <a:rPr lang="zh-CN" altLang="en-US" sz="2000" dirty="0" smtClean="0"/>
              <a:t>一般量化噪声</a:t>
            </a:r>
            <a:endParaRPr lang="zh-CN" altLang="en-US" sz="2000" dirty="0"/>
          </a:p>
        </p:txBody>
      </p:sp>
      <p:sp>
        <p:nvSpPr>
          <p:cNvPr id="8" name="TextBox 7"/>
          <p:cNvSpPr txBox="1"/>
          <p:nvPr/>
        </p:nvSpPr>
        <p:spPr>
          <a:xfrm>
            <a:off x="7315440" y="4181018"/>
            <a:ext cx="1217000" cy="400110"/>
          </a:xfrm>
          <a:prstGeom prst="rect">
            <a:avLst/>
          </a:prstGeom>
          <a:noFill/>
        </p:spPr>
        <p:txBody>
          <a:bodyPr wrap="none" rtlCol="0">
            <a:spAutoFit/>
          </a:bodyPr>
          <a:lstStyle/>
          <a:p>
            <a:r>
              <a:rPr lang="zh-CN" altLang="en-US" sz="2000" dirty="0" smtClean="0"/>
              <a:t>过载噪声</a:t>
            </a:r>
            <a:endParaRPr lang="zh-CN" altLang="en-US" sz="2000" dirty="0"/>
          </a:p>
        </p:txBody>
      </p:sp>
      <p:sp>
        <p:nvSpPr>
          <p:cNvPr id="9" name="TextBox 8"/>
          <p:cNvSpPr txBox="1"/>
          <p:nvPr/>
        </p:nvSpPr>
        <p:spPr>
          <a:xfrm>
            <a:off x="323528" y="4581128"/>
            <a:ext cx="4032448" cy="1200329"/>
          </a:xfrm>
          <a:prstGeom prst="rect">
            <a:avLst/>
          </a:prstGeom>
          <a:noFill/>
        </p:spPr>
        <p:txBody>
          <a:bodyPr wrap="square" rtlCol="0">
            <a:spAutoFit/>
          </a:bodyPr>
          <a:lstStyle/>
          <a:p>
            <a:r>
              <a:rPr lang="zh-CN" altLang="en-US" dirty="0" smtClean="0"/>
              <a:t>量化误差是一个随机过程，它总在</a:t>
            </a:r>
            <a:r>
              <a:rPr lang="en-US" altLang="zh-CN" dirty="0" smtClean="0"/>
              <a:t>-σ</a:t>
            </a:r>
            <a:r>
              <a:rPr lang="zh-CN" altLang="en-US" dirty="0" smtClean="0"/>
              <a:t>到</a:t>
            </a:r>
            <a:r>
              <a:rPr lang="en-US" altLang="zh-CN" dirty="0" smtClean="0"/>
              <a:t>σ</a:t>
            </a:r>
            <a:r>
              <a:rPr lang="zh-CN" altLang="en-US" dirty="0" smtClean="0"/>
              <a:t>范围内变化，这种误差称为一般量化误差</a:t>
            </a:r>
            <a:endParaRPr lang="zh-CN" altLang="en-US" dirty="0"/>
          </a:p>
        </p:txBody>
      </p:sp>
      <p:sp>
        <p:nvSpPr>
          <p:cNvPr id="10" name="TextBox 9"/>
          <p:cNvSpPr txBox="1"/>
          <p:nvPr/>
        </p:nvSpPr>
        <p:spPr>
          <a:xfrm>
            <a:off x="4572000" y="4595644"/>
            <a:ext cx="4248472" cy="1569660"/>
          </a:xfrm>
          <a:prstGeom prst="rect">
            <a:avLst/>
          </a:prstGeom>
          <a:noFill/>
        </p:spPr>
        <p:txBody>
          <a:bodyPr wrap="square" rtlCol="0">
            <a:spAutoFit/>
          </a:bodyPr>
          <a:lstStyle/>
          <a:p>
            <a:r>
              <a:rPr lang="zh-CN" altLang="en-US" dirty="0" smtClean="0"/>
              <a:t>阶梯电压波形跟不上信号的变化时，阶梯波形与模拟波形产生很大的失真，这样的失真称为过载误差（过载噪声）</a:t>
            </a:r>
            <a:endParaRPr lang="zh-CN" altLang="en-US"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减小量化噪声的讨论</a:t>
            </a:r>
            <a:endParaRPr lang="zh-CN" altLang="en-US" dirty="0"/>
          </a:p>
        </p:txBody>
      </p:sp>
      <p:sp>
        <p:nvSpPr>
          <p:cNvPr id="3" name="内容占位符 2"/>
          <p:cNvSpPr>
            <a:spLocks noGrp="1"/>
          </p:cNvSpPr>
          <p:nvPr>
            <p:ph idx="1"/>
          </p:nvPr>
        </p:nvSpPr>
        <p:spPr>
          <a:xfrm>
            <a:off x="1066800" y="1371600"/>
            <a:ext cx="7620000" cy="4937720"/>
          </a:xfrm>
        </p:spPr>
        <p:txBody>
          <a:bodyPr/>
          <a:lstStyle/>
          <a:p>
            <a:pPr>
              <a:spcAft>
                <a:spcPts val="600"/>
              </a:spcAft>
            </a:pPr>
            <a:r>
              <a:rPr lang="zh-CN" altLang="en-US" sz="2800" dirty="0" smtClean="0"/>
              <a:t>最大跟踪斜率</a:t>
            </a:r>
            <a:endParaRPr lang="zh-CN" altLang="en-US" sz="2800" dirty="0" smtClean="0"/>
          </a:p>
          <a:p>
            <a:pPr>
              <a:spcAft>
                <a:spcPts val="600"/>
              </a:spcAft>
              <a:buNone/>
            </a:pPr>
            <a:r>
              <a:rPr lang="zh-CN" altLang="en-US" sz="2800" dirty="0" smtClean="0"/>
              <a:t>不产生过载的条件：</a:t>
            </a:r>
            <a:endParaRPr lang="zh-CN" altLang="en-US" sz="2800" dirty="0" smtClean="0"/>
          </a:p>
          <a:p>
            <a:pPr>
              <a:spcAft>
                <a:spcPts val="600"/>
              </a:spcAft>
            </a:pPr>
            <a:r>
              <a:rPr lang="zh-CN" altLang="en-US" sz="2800" dirty="0" smtClean="0"/>
              <a:t>对于正弦信号</a:t>
            </a:r>
            <a:endParaRPr lang="zh-CN" altLang="en-US" sz="2800" dirty="0" smtClean="0"/>
          </a:p>
          <a:p>
            <a:pPr>
              <a:spcAft>
                <a:spcPts val="600"/>
              </a:spcAft>
              <a:buNone/>
            </a:pPr>
            <a:r>
              <a:rPr lang="zh-CN" altLang="en-US" sz="2800" dirty="0" smtClean="0"/>
              <a:t>不产生过载的条件：</a:t>
            </a:r>
            <a:endParaRPr lang="zh-CN" altLang="en-US" sz="2800" dirty="0" smtClean="0"/>
          </a:p>
          <a:p>
            <a:pPr>
              <a:spcAft>
                <a:spcPts val="600"/>
              </a:spcAft>
            </a:pPr>
            <a:r>
              <a:rPr lang="en-US" altLang="zh-CN" sz="2800" dirty="0" smtClean="0">
                <a:latin typeface="Times New Roman" panose="02020603050405020304" pitchFamily="18" charset="0"/>
              </a:rPr>
              <a:t>σ ↑ →</a:t>
            </a:r>
            <a:r>
              <a:rPr lang="zh-CN" altLang="en-US" sz="2800" dirty="0" smtClean="0">
                <a:latin typeface="Times New Roman" panose="02020603050405020304" pitchFamily="18" charset="0"/>
              </a:rPr>
              <a:t>一般量化噪声</a:t>
            </a:r>
            <a:r>
              <a:rPr lang="en-US" altLang="zh-CN" sz="2800" dirty="0" smtClean="0">
                <a:latin typeface="Times New Roman" panose="02020603050405020304" pitchFamily="18" charset="0"/>
              </a:rPr>
              <a:t>↑</a:t>
            </a:r>
            <a:r>
              <a:rPr lang="zh-CN" altLang="en-US" sz="2800" dirty="0" smtClean="0">
                <a:latin typeface="Times New Roman" panose="02020603050405020304" pitchFamily="18" charset="0"/>
              </a:rPr>
              <a:t>，过载噪声↓</a:t>
            </a:r>
            <a:endParaRPr lang="en-US" altLang="zh-CN" sz="2800" dirty="0" smtClean="0">
              <a:latin typeface="Times New Roman" panose="02020603050405020304" pitchFamily="18" charset="0"/>
            </a:endParaRPr>
          </a:p>
          <a:p>
            <a:pPr>
              <a:spcAft>
                <a:spcPts val="600"/>
              </a:spcAft>
            </a:pPr>
            <a:r>
              <a:rPr lang="en-US" altLang="zh-CN" sz="2800" dirty="0" err="1" smtClean="0">
                <a:latin typeface="Times New Roman" panose="02020603050405020304" pitchFamily="18" charset="0"/>
              </a:rPr>
              <a:t>f</a:t>
            </a:r>
            <a:r>
              <a:rPr lang="en-US" altLang="zh-CN" sz="2800" baseline="-25000" dirty="0" err="1" smtClean="0">
                <a:latin typeface="Times New Roman" panose="02020603050405020304" pitchFamily="18" charset="0"/>
              </a:rPr>
              <a:t>s</a:t>
            </a:r>
            <a:r>
              <a:rPr lang="en-US" altLang="zh-CN" sz="2800" dirty="0" smtClean="0">
                <a:latin typeface="Times New Roman" panose="02020603050405020304" pitchFamily="18" charset="0"/>
              </a:rPr>
              <a:t> ↑ →</a:t>
            </a:r>
            <a:r>
              <a:rPr lang="zh-CN" altLang="en-US" sz="2800" dirty="0" smtClean="0">
                <a:latin typeface="Times New Roman" panose="02020603050405020304" pitchFamily="18" charset="0"/>
              </a:rPr>
              <a:t>一般量化噪声↓ ，过载噪声↓</a:t>
            </a:r>
            <a:endParaRPr lang="en-US" altLang="zh-CN" sz="2800" dirty="0" smtClean="0">
              <a:latin typeface="Times New Roman" panose="02020603050405020304" pitchFamily="18" charset="0"/>
            </a:endParaRPr>
          </a:p>
          <a:p>
            <a:r>
              <a:rPr lang="zh-CN" altLang="en-US" sz="2800" dirty="0" smtClean="0"/>
              <a:t>要比</a:t>
            </a:r>
            <a:r>
              <a:rPr lang="en-US" altLang="zh-CN" sz="2800" dirty="0" smtClean="0"/>
              <a:t>PCM</a:t>
            </a:r>
            <a:r>
              <a:rPr lang="zh-CN" altLang="en-US" sz="2800" dirty="0" smtClean="0"/>
              <a:t>系统中的抽样速率高的多</a:t>
            </a:r>
            <a:endParaRPr lang="zh-CN" altLang="en-US" sz="2800" dirty="0" smtClean="0"/>
          </a:p>
          <a:p>
            <a:pPr lvl="1"/>
            <a:r>
              <a:rPr lang="zh-CN" altLang="en-US" dirty="0" smtClean="0">
                <a:latin typeface="Times New Roman" panose="02020603050405020304" pitchFamily="18" charset="0"/>
              </a:rPr>
              <a:t>典型的增量调制系统抽样率为</a:t>
            </a:r>
            <a:r>
              <a:rPr lang="en-US" altLang="zh-CN" dirty="0" smtClean="0">
                <a:latin typeface="Times New Roman" panose="02020603050405020304" pitchFamily="18" charset="0"/>
              </a:rPr>
              <a:t>16kHz</a:t>
            </a:r>
            <a:r>
              <a:rPr lang="zh-CN" altLang="en-US" dirty="0" smtClean="0">
                <a:latin typeface="Times New Roman" panose="02020603050405020304" pitchFamily="18" charset="0"/>
              </a:rPr>
              <a:t>或</a:t>
            </a:r>
            <a:r>
              <a:rPr lang="en-US" altLang="zh-CN" dirty="0" smtClean="0">
                <a:latin typeface="Times New Roman" panose="02020603050405020304" pitchFamily="18" charset="0"/>
              </a:rPr>
              <a:t>32kHz</a:t>
            </a:r>
            <a:r>
              <a:rPr lang="zh-CN" altLang="en-US" dirty="0" smtClean="0">
                <a:latin typeface="Times New Roman" panose="02020603050405020304" pitchFamily="18" charset="0"/>
              </a:rPr>
              <a:t>，对应的比特速率？</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4738" name="Object 2"/>
          <p:cNvGraphicFramePr>
            <a:graphicFrameLocks noChangeAspect="1"/>
          </p:cNvGraphicFramePr>
          <p:nvPr/>
        </p:nvGraphicFramePr>
        <p:xfrm>
          <a:off x="4283968" y="1124744"/>
          <a:ext cx="2138709" cy="871276"/>
        </p:xfrm>
        <a:graphic>
          <a:graphicData uri="http://schemas.openxmlformats.org/presentationml/2006/ole">
            <mc:AlternateContent xmlns:mc="http://schemas.openxmlformats.org/markup-compatibility/2006">
              <mc:Choice xmlns:v="urn:schemas-microsoft-com:vml" Requires="v">
                <p:oleObj spid="_x0000_s54273" name="Equation" r:id="rId1" imgW="23164800" imgH="9448800" progId="Equation.3">
                  <p:embed/>
                </p:oleObj>
              </mc:Choice>
              <mc:Fallback>
                <p:oleObj name="Equation" r:id="rId1" imgW="23164800" imgH="9448800" progId="Equation.3">
                  <p:embed/>
                  <p:pic>
                    <p:nvPicPr>
                      <p:cNvPr id="0" name="图片 54272"/>
                      <p:cNvPicPr>
                        <a:picLocks noChangeAspect="1"/>
                      </p:cNvPicPr>
                      <p:nvPr/>
                    </p:nvPicPr>
                    <p:blipFill>
                      <a:blip r:embed="rId2"/>
                      <a:stretch>
                        <a:fillRect/>
                      </a:stretch>
                    </p:blipFill>
                    <p:spPr>
                      <a:xfrm>
                        <a:off x="4283968" y="1124744"/>
                        <a:ext cx="2138709" cy="871276"/>
                      </a:xfrm>
                      <a:prstGeom prst="rect">
                        <a:avLst/>
                      </a:prstGeom>
                      <a:noFill/>
                      <a:ln w="9525">
                        <a:noFill/>
                      </a:ln>
                    </p:spPr>
                  </p:pic>
                </p:oleObj>
              </mc:Fallback>
            </mc:AlternateContent>
          </a:graphicData>
        </a:graphic>
      </p:graphicFrame>
      <p:graphicFrame>
        <p:nvGraphicFramePr>
          <p:cNvPr id="884739" name="Object 3"/>
          <p:cNvGraphicFramePr>
            <a:graphicFrameLocks noChangeAspect="1"/>
          </p:cNvGraphicFramePr>
          <p:nvPr/>
        </p:nvGraphicFramePr>
        <p:xfrm>
          <a:off x="5072781" y="1916832"/>
          <a:ext cx="1804988" cy="655638"/>
        </p:xfrm>
        <a:graphic>
          <a:graphicData uri="http://schemas.openxmlformats.org/presentationml/2006/ole">
            <mc:AlternateContent xmlns:mc="http://schemas.openxmlformats.org/markup-compatibility/2006">
              <mc:Choice xmlns:v="urn:schemas-microsoft-com:vml" Requires="v">
                <p:oleObj spid="_x0000_s54274" name="Equation" r:id="rId3" imgW="16764000" imgH="6096000" progId="Equation.3">
                  <p:embed/>
                </p:oleObj>
              </mc:Choice>
              <mc:Fallback>
                <p:oleObj name="Equation" r:id="rId3" imgW="16764000" imgH="6096000" progId="Equation.3">
                  <p:embed/>
                  <p:pic>
                    <p:nvPicPr>
                      <p:cNvPr id="0" name="图片 54273"/>
                      <p:cNvPicPr>
                        <a:picLocks noChangeAspect="1"/>
                      </p:cNvPicPr>
                      <p:nvPr/>
                    </p:nvPicPr>
                    <p:blipFill>
                      <a:blip r:embed="rId4"/>
                      <a:stretch>
                        <a:fillRect/>
                      </a:stretch>
                    </p:blipFill>
                    <p:spPr>
                      <a:xfrm>
                        <a:off x="5072781" y="1916832"/>
                        <a:ext cx="1804988" cy="655638"/>
                      </a:xfrm>
                      <a:prstGeom prst="rect">
                        <a:avLst/>
                      </a:prstGeom>
                      <a:noFill/>
                      <a:ln w="9525">
                        <a:noFill/>
                      </a:ln>
                    </p:spPr>
                  </p:pic>
                </p:oleObj>
              </mc:Fallback>
            </mc:AlternateContent>
          </a:graphicData>
        </a:graphic>
      </p:graphicFrame>
      <p:graphicFrame>
        <p:nvGraphicFramePr>
          <p:cNvPr id="884740" name="Object 4"/>
          <p:cNvGraphicFramePr>
            <a:graphicFrameLocks noChangeAspect="1"/>
          </p:cNvGraphicFramePr>
          <p:nvPr/>
        </p:nvGraphicFramePr>
        <p:xfrm>
          <a:off x="4572000" y="2492896"/>
          <a:ext cx="2724150" cy="590550"/>
        </p:xfrm>
        <a:graphic>
          <a:graphicData uri="http://schemas.openxmlformats.org/presentationml/2006/ole">
            <mc:AlternateContent xmlns:mc="http://schemas.openxmlformats.org/markup-compatibility/2006">
              <mc:Choice xmlns:v="urn:schemas-microsoft-com:vml" Requires="v">
                <p:oleObj spid="_x0000_s54275" name="Equation" r:id="rId5" imgW="25298400" imgH="5486400" progId="Equation.3">
                  <p:embed/>
                </p:oleObj>
              </mc:Choice>
              <mc:Fallback>
                <p:oleObj name="Equation" r:id="rId5" imgW="25298400" imgH="5486400" progId="Equation.3">
                  <p:embed/>
                  <p:pic>
                    <p:nvPicPr>
                      <p:cNvPr id="0" name="图片 54274"/>
                      <p:cNvPicPr>
                        <a:picLocks noChangeAspect="1"/>
                      </p:cNvPicPr>
                      <p:nvPr/>
                    </p:nvPicPr>
                    <p:blipFill>
                      <a:blip r:embed="rId6"/>
                      <a:stretch>
                        <a:fillRect/>
                      </a:stretch>
                    </p:blipFill>
                    <p:spPr>
                      <a:xfrm>
                        <a:off x="4572000" y="2492896"/>
                        <a:ext cx="2724150" cy="590550"/>
                      </a:xfrm>
                      <a:prstGeom prst="rect">
                        <a:avLst/>
                      </a:prstGeom>
                      <a:noFill/>
                      <a:ln w="9525">
                        <a:noFill/>
                      </a:ln>
                    </p:spPr>
                  </p:pic>
                </p:oleObj>
              </mc:Fallback>
            </mc:AlternateContent>
          </a:graphicData>
        </a:graphic>
      </p:graphicFrame>
      <p:graphicFrame>
        <p:nvGraphicFramePr>
          <p:cNvPr id="884741" name="Object 5"/>
          <p:cNvGraphicFramePr>
            <a:graphicFrameLocks noChangeAspect="1"/>
          </p:cNvGraphicFramePr>
          <p:nvPr/>
        </p:nvGraphicFramePr>
        <p:xfrm>
          <a:off x="5081588" y="2924175"/>
          <a:ext cx="2443162" cy="903288"/>
        </p:xfrm>
        <a:graphic>
          <a:graphicData uri="http://schemas.openxmlformats.org/presentationml/2006/ole">
            <mc:AlternateContent xmlns:mc="http://schemas.openxmlformats.org/markup-compatibility/2006">
              <mc:Choice xmlns:v="urn:schemas-microsoft-com:vml" Requires="v">
                <p:oleObj spid="_x0000_s54276" name="公式" r:id="rId7" imgW="28041600" imgH="10363200" progId="Equation.3">
                  <p:embed/>
                </p:oleObj>
              </mc:Choice>
              <mc:Fallback>
                <p:oleObj name="公式" r:id="rId7" imgW="28041600" imgH="10363200" progId="Equation.3">
                  <p:embed/>
                  <p:pic>
                    <p:nvPicPr>
                      <p:cNvPr id="0" name="图片 54275"/>
                      <p:cNvPicPr>
                        <a:picLocks noChangeAspect="1"/>
                      </p:cNvPicPr>
                      <p:nvPr/>
                    </p:nvPicPr>
                    <p:blipFill>
                      <a:blip r:embed="rId8"/>
                      <a:stretch>
                        <a:fillRect/>
                      </a:stretch>
                    </p:blipFill>
                    <p:spPr>
                      <a:xfrm>
                        <a:off x="5081588" y="2924175"/>
                        <a:ext cx="2443162" cy="903288"/>
                      </a:xfrm>
                      <a:prstGeom prst="rect">
                        <a:avLst/>
                      </a:prstGeom>
                      <a:noFill/>
                      <a:ln w="9525">
                        <a:noFill/>
                      </a:ln>
                    </p:spPr>
                  </p:pic>
                </p:oleObj>
              </mc:Fallback>
            </mc:AlternateContent>
          </a:graphicData>
        </a:graphic>
      </p:graphicFrame>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斜率过载的例题</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611560" y="2276872"/>
            <a:ext cx="8208912" cy="4154984"/>
          </a:xfrm>
          <a:prstGeom prst="rect">
            <a:avLst/>
          </a:prstGeom>
          <a:noFill/>
        </p:spPr>
        <p:txBody>
          <a:bodyPr wrap="square" rtlCol="0">
            <a:spAutoFit/>
          </a:bodyPr>
          <a:lstStyle/>
          <a:p>
            <a:pPr algn="just"/>
            <a:r>
              <a:rPr lang="zh-CN" altLang="en-US" dirty="0" smtClean="0"/>
              <a:t>首先要找出话音信号的最大斜率。若信号为单频正弦型信号</a:t>
            </a:r>
            <a:r>
              <a:rPr lang="en-US" altLang="zh-CN" i="1" dirty="0" smtClean="0"/>
              <a:t>f</a:t>
            </a:r>
            <a:r>
              <a:rPr lang="en-US" altLang="zh-CN" dirty="0" smtClean="0"/>
              <a:t>(</a:t>
            </a:r>
            <a:r>
              <a:rPr lang="en-US" altLang="zh-CN" i="1" dirty="0" smtClean="0"/>
              <a:t>t</a:t>
            </a:r>
            <a:r>
              <a:rPr lang="en-US" altLang="zh-CN" dirty="0" smtClean="0"/>
              <a:t>)=</a:t>
            </a:r>
            <a:r>
              <a:rPr lang="en-US" altLang="zh-CN" dirty="0" err="1" smtClean="0"/>
              <a:t>As</a:t>
            </a:r>
            <a:r>
              <a:rPr lang="en-US" altLang="zh-CN" i="1" dirty="0" err="1" smtClean="0"/>
              <a:t>i</a:t>
            </a:r>
            <a:r>
              <a:rPr lang="en-US" altLang="zh-CN" dirty="0" err="1" smtClean="0"/>
              <a:t>nω</a:t>
            </a:r>
            <a:r>
              <a:rPr lang="en-US" altLang="zh-CN" i="1" dirty="0" err="1" smtClean="0"/>
              <a:t>t</a:t>
            </a:r>
            <a:r>
              <a:rPr lang="zh-CN" altLang="en-US" dirty="0" smtClean="0"/>
              <a:t>，则其斜率就是它的导数</a:t>
            </a:r>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r>
              <a:rPr lang="zh-CN" altLang="en-US" dirty="0" smtClean="0"/>
              <a:t>最大斜率为</a:t>
            </a:r>
            <a:r>
              <a:rPr lang="en-US" altLang="zh-CN" i="1" dirty="0" smtClean="0"/>
              <a:t>K</a:t>
            </a:r>
            <a:r>
              <a:rPr lang="en-US" altLang="zh-CN" dirty="0" smtClean="0"/>
              <a:t>=</a:t>
            </a:r>
            <a:r>
              <a:rPr lang="en-US" altLang="zh-CN" dirty="0" err="1" smtClean="0"/>
              <a:t>Aω</a:t>
            </a:r>
            <a:r>
              <a:rPr lang="zh-CN" altLang="en-US" dirty="0" smtClean="0"/>
              <a:t>。把话音信号的最高频率分量看成是一个正弦型信号。当</a:t>
            </a:r>
            <a:r>
              <a:rPr lang="en-US" altLang="zh-CN" dirty="0" smtClean="0"/>
              <a:t>A2π</a:t>
            </a:r>
            <a:r>
              <a:rPr lang="en-US" altLang="zh-CN" i="1" dirty="0" smtClean="0"/>
              <a:t>f</a:t>
            </a:r>
            <a:r>
              <a:rPr lang="en-US" altLang="zh-CN" baseline="-25000" dirty="0" smtClean="0"/>
              <a:t>H</a:t>
            </a:r>
            <a:r>
              <a:rPr lang="en-US" altLang="zh-CN" dirty="0" smtClean="0"/>
              <a:t>≤</a:t>
            </a:r>
            <a:r>
              <a:rPr lang="en-US" altLang="zh-CN" i="1" dirty="0" smtClean="0"/>
              <a:t>σf</a:t>
            </a:r>
            <a:r>
              <a:rPr lang="en-US" altLang="zh-CN" baseline="-25000" dirty="0" smtClean="0"/>
              <a:t>s</a:t>
            </a:r>
            <a:r>
              <a:rPr lang="zh-CN" altLang="en-US" dirty="0" smtClean="0"/>
              <a:t>时，系统不过载。所以</a:t>
            </a:r>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r>
              <a:rPr lang="zh-CN" altLang="en-US" dirty="0" smtClean="0"/>
              <a:t>增量调制台阶为</a:t>
            </a:r>
            <a:r>
              <a:rPr lang="en-US" altLang="zh-CN" dirty="0" smtClean="0"/>
              <a:t>0.668V</a:t>
            </a:r>
            <a:r>
              <a:rPr lang="zh-CN" altLang="en-US" dirty="0" smtClean="0"/>
              <a:t>。</a:t>
            </a:r>
            <a:endParaRPr lang="zh-CN" altLang="en-US" dirty="0" smtClean="0"/>
          </a:p>
        </p:txBody>
      </p:sp>
      <p:sp>
        <p:nvSpPr>
          <p:cNvPr id="7" name="TextBox 6"/>
          <p:cNvSpPr txBox="1"/>
          <p:nvPr/>
        </p:nvSpPr>
        <p:spPr>
          <a:xfrm>
            <a:off x="827584" y="1157843"/>
            <a:ext cx="7848872" cy="830997"/>
          </a:xfrm>
          <a:prstGeom prst="rect">
            <a:avLst/>
          </a:prstGeom>
          <a:noFill/>
        </p:spPr>
        <p:txBody>
          <a:bodyPr wrap="square" rtlCol="0">
            <a:spAutoFit/>
          </a:bodyPr>
          <a:lstStyle/>
          <a:p>
            <a:r>
              <a:rPr lang="zh-CN" altLang="en-US" dirty="0" smtClean="0"/>
              <a:t>已知一个话音信号的最高频率分量</a:t>
            </a:r>
            <a:r>
              <a:rPr lang="en-US" altLang="zh-CN" i="1" dirty="0" err="1" smtClean="0"/>
              <a:t>f</a:t>
            </a:r>
            <a:r>
              <a:rPr lang="en-US" altLang="zh-CN" baseline="-25000" dirty="0" err="1" smtClean="0"/>
              <a:t>H</a:t>
            </a:r>
            <a:r>
              <a:rPr lang="en-US" altLang="zh-CN" dirty="0" smtClean="0"/>
              <a:t>=3.4kHz</a:t>
            </a:r>
            <a:r>
              <a:rPr lang="zh-CN" altLang="en-US" dirty="0" smtClean="0"/>
              <a:t>，幅度为</a:t>
            </a:r>
            <a:r>
              <a:rPr lang="en-US" altLang="zh-CN" dirty="0" smtClean="0"/>
              <a:t>A=1V</a:t>
            </a:r>
            <a:r>
              <a:rPr lang="zh-CN" altLang="en-US" dirty="0" smtClean="0"/>
              <a:t>。若抽样频率</a:t>
            </a:r>
            <a:r>
              <a:rPr lang="en-US" altLang="zh-CN" i="1" dirty="0" err="1" smtClean="0"/>
              <a:t>f</a:t>
            </a:r>
            <a:r>
              <a:rPr lang="en-US" altLang="zh-CN" baseline="-25000" dirty="0" err="1" smtClean="0"/>
              <a:t>s</a:t>
            </a:r>
            <a:r>
              <a:rPr lang="en-US" altLang="zh-CN" dirty="0" smtClean="0"/>
              <a:t>=32kHz</a:t>
            </a:r>
            <a:r>
              <a:rPr lang="zh-CN" altLang="en-US" dirty="0" smtClean="0"/>
              <a:t>，求增量调制台阶</a:t>
            </a:r>
            <a:r>
              <a:rPr lang="en-US" altLang="zh-CN" dirty="0" smtClean="0"/>
              <a:t>σ=</a:t>
            </a:r>
            <a:r>
              <a:rPr lang="zh-CN" altLang="en-US" dirty="0" smtClean="0"/>
              <a:t>？</a:t>
            </a:r>
            <a:endParaRPr lang="zh-CN" altLang="en-US" dirty="0"/>
          </a:p>
        </p:txBody>
      </p:sp>
      <p:graphicFrame>
        <p:nvGraphicFramePr>
          <p:cNvPr id="965635" name="Object 3"/>
          <p:cNvGraphicFramePr>
            <a:graphicFrameLocks noChangeAspect="1"/>
          </p:cNvGraphicFramePr>
          <p:nvPr/>
        </p:nvGraphicFramePr>
        <p:xfrm>
          <a:off x="827584" y="4927041"/>
          <a:ext cx="4752528" cy="950231"/>
        </p:xfrm>
        <a:graphic>
          <a:graphicData uri="http://schemas.openxmlformats.org/presentationml/2006/ole">
            <mc:AlternateContent xmlns:mc="http://schemas.openxmlformats.org/markup-compatibility/2006">
              <mc:Choice xmlns:v="urn:schemas-microsoft-com:vml" Requires="v">
                <p:oleObj spid="_x0000_s55297" name="Equation" r:id="rId1" imgW="51816000" imgH="10363200" progId="">
                  <p:embed/>
                </p:oleObj>
              </mc:Choice>
              <mc:Fallback>
                <p:oleObj name="Equation" r:id="rId1" imgW="51816000" imgH="10363200" progId="">
                  <p:embed/>
                  <p:pic>
                    <p:nvPicPr>
                      <p:cNvPr id="0" name="图片 55296"/>
                      <p:cNvPicPr>
                        <a:picLocks noChangeAspect="1"/>
                      </p:cNvPicPr>
                      <p:nvPr/>
                    </p:nvPicPr>
                    <p:blipFill>
                      <a:blip r:embed="rId2"/>
                      <a:stretch>
                        <a:fillRect/>
                      </a:stretch>
                    </p:blipFill>
                    <p:spPr>
                      <a:xfrm>
                        <a:off x="827584" y="4927041"/>
                        <a:ext cx="4752528" cy="950231"/>
                      </a:xfrm>
                      <a:prstGeom prst="rect">
                        <a:avLst/>
                      </a:prstGeom>
                      <a:noFill/>
                      <a:ln w="9525">
                        <a:noFill/>
                      </a:ln>
                    </p:spPr>
                  </p:pic>
                </p:oleObj>
              </mc:Fallback>
            </mc:AlternateContent>
          </a:graphicData>
        </a:graphic>
      </p:graphicFrame>
      <p:graphicFrame>
        <p:nvGraphicFramePr>
          <p:cNvPr id="965636" name="Object 4"/>
          <p:cNvGraphicFramePr>
            <a:graphicFrameLocks noChangeAspect="1"/>
          </p:cNvGraphicFramePr>
          <p:nvPr/>
        </p:nvGraphicFramePr>
        <p:xfrm>
          <a:off x="827584" y="3125352"/>
          <a:ext cx="3405336" cy="879712"/>
        </p:xfrm>
        <a:graphic>
          <a:graphicData uri="http://schemas.openxmlformats.org/presentationml/2006/ole">
            <mc:AlternateContent xmlns:mc="http://schemas.openxmlformats.org/markup-compatibility/2006">
              <mc:Choice xmlns:v="urn:schemas-microsoft-com:vml" Requires="v">
                <p:oleObj spid="_x0000_s55298" name="Equation" r:id="rId3" imgW="36576000" imgH="9448800" progId="">
                  <p:embed/>
                </p:oleObj>
              </mc:Choice>
              <mc:Fallback>
                <p:oleObj name="Equation" r:id="rId3" imgW="36576000" imgH="9448800" progId="">
                  <p:embed/>
                  <p:pic>
                    <p:nvPicPr>
                      <p:cNvPr id="0" name="图片 55297"/>
                      <p:cNvPicPr>
                        <a:picLocks noChangeAspect="1"/>
                      </p:cNvPicPr>
                      <p:nvPr/>
                    </p:nvPicPr>
                    <p:blipFill>
                      <a:blip r:embed="rId4"/>
                      <a:stretch>
                        <a:fillRect/>
                      </a:stretch>
                    </p:blipFill>
                    <p:spPr>
                      <a:xfrm>
                        <a:off x="827584" y="3125352"/>
                        <a:ext cx="3405336" cy="879712"/>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par>
                                <p:cTn id="18" presetID="8" presetClass="entr" presetSubtype="16" fill="hold" nodeType="withEffect">
                                  <p:stCondLst>
                                    <p:cond delay="0"/>
                                  </p:stCondLst>
                                  <p:childTnLst>
                                    <p:set>
                                      <p:cBhvr>
                                        <p:cTn id="19" dur="1" fill="hold">
                                          <p:stCondLst>
                                            <p:cond delay="0"/>
                                          </p:stCondLst>
                                        </p:cTn>
                                        <p:tgtEl>
                                          <p:spTgt spid="965636"/>
                                        </p:tgtEl>
                                        <p:attrNameLst>
                                          <p:attrName>style.visibility</p:attrName>
                                        </p:attrNameLst>
                                      </p:cBhvr>
                                      <p:to>
                                        <p:strVal val="visible"/>
                                      </p:to>
                                    </p:set>
                                    <p:animEffect transition="in" filter="diamond(in)">
                                      <p:cBhvr>
                                        <p:cTn id="20" dur="2000"/>
                                        <p:tgtEl>
                                          <p:spTgt spid="965636"/>
                                        </p:tgtEl>
                                      </p:cBhvr>
                                    </p:animEffect>
                                  </p:childTnLst>
                                </p:cTn>
                              </p:par>
                              <p:par>
                                <p:cTn id="21" presetID="8" presetClass="entr" presetSubtype="16" fill="hold" nodeType="withEffect">
                                  <p:stCondLst>
                                    <p:cond delay="0"/>
                                  </p:stCondLst>
                                  <p:childTnLst>
                                    <p:set>
                                      <p:cBhvr>
                                        <p:cTn id="22" dur="1" fill="hold">
                                          <p:stCondLst>
                                            <p:cond delay="0"/>
                                          </p:stCondLst>
                                        </p:cTn>
                                        <p:tgtEl>
                                          <p:spTgt spid="965635"/>
                                        </p:tgtEl>
                                        <p:attrNameLst>
                                          <p:attrName>style.visibility</p:attrName>
                                        </p:attrNameLst>
                                      </p:cBhvr>
                                      <p:to>
                                        <p:strVal val="visible"/>
                                      </p:to>
                                    </p:set>
                                    <p:animEffect transition="in" filter="diamond(in)">
                                      <p:cBhvr>
                                        <p:cTn id="23" dur="2000"/>
                                        <p:tgtEl>
                                          <p:spTgt spid="965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13184" y="1700808"/>
            <a:ext cx="8075240" cy="1440160"/>
          </a:xfrm>
        </p:spPr>
        <p:txBody>
          <a:bodyPr/>
          <a:lstStyle/>
          <a:p>
            <a:r>
              <a:rPr lang="zh-CN" altLang="en-US" sz="2800" dirty="0" smtClean="0"/>
              <a:t>当信号斜率一定时，允许的信号幅度随信号频率的增加而减小，这将导致语音高频段的量化信噪比下降。这是简单增量调制不能实用的原因</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024002" name="Object 2"/>
          <p:cNvGraphicFramePr>
            <a:graphicFrameLocks noChangeAspect="1"/>
          </p:cNvGraphicFramePr>
          <p:nvPr/>
        </p:nvGraphicFramePr>
        <p:xfrm>
          <a:off x="934861" y="1052736"/>
          <a:ext cx="7957619" cy="576064"/>
        </p:xfrm>
        <a:graphic>
          <a:graphicData uri="http://schemas.openxmlformats.org/presentationml/2006/ole">
            <mc:AlternateContent xmlns:mc="http://schemas.openxmlformats.org/markup-compatibility/2006">
              <mc:Choice xmlns:v="urn:schemas-microsoft-com:vml" Requires="v">
                <p:oleObj spid="_x0000_s56321" name="公式" r:id="rId1" imgW="79857600" imgH="5791200" progId="Equation.3">
                  <p:embed/>
                </p:oleObj>
              </mc:Choice>
              <mc:Fallback>
                <p:oleObj name="公式" r:id="rId1" imgW="79857600" imgH="5791200" progId="Equation.3">
                  <p:embed/>
                  <p:pic>
                    <p:nvPicPr>
                      <p:cNvPr id="0" name="图片 56320"/>
                      <p:cNvPicPr>
                        <a:picLocks noChangeAspect="1"/>
                      </p:cNvPicPr>
                      <p:nvPr/>
                    </p:nvPicPr>
                    <p:blipFill>
                      <a:blip r:embed="rId2"/>
                      <a:stretch>
                        <a:fillRect/>
                      </a:stretch>
                    </p:blipFill>
                    <p:spPr>
                      <a:xfrm>
                        <a:off x="934861" y="1052736"/>
                        <a:ext cx="7957619" cy="576064"/>
                      </a:xfrm>
                      <a:prstGeom prst="rect">
                        <a:avLst/>
                      </a:prstGeom>
                      <a:noFill/>
                      <a:ln w="9525">
                        <a:noFill/>
                      </a:ln>
                    </p:spPr>
                  </p:pic>
                </p:oleObj>
              </mc:Fallback>
            </mc:AlternateContent>
          </a:graphicData>
        </a:graphic>
      </p:graphicFrame>
      <p:pic>
        <p:nvPicPr>
          <p:cNvPr id="6" name="Picture 8"/>
          <p:cNvPicPr>
            <a:picLocks noChangeAspect="1" noChangeArrowheads="1"/>
          </p:cNvPicPr>
          <p:nvPr/>
        </p:nvPicPr>
        <p:blipFill>
          <a:blip r:embed="rId3" cstate="print"/>
          <a:srcRect/>
          <a:stretch>
            <a:fillRect/>
          </a:stretch>
        </p:blipFill>
        <p:spPr bwMode="auto">
          <a:xfrm>
            <a:off x="4916186" y="3140968"/>
            <a:ext cx="3904286" cy="3240360"/>
          </a:xfrm>
          <a:prstGeom prst="rect">
            <a:avLst/>
          </a:prstGeom>
          <a:noFill/>
          <a:ln w="9525">
            <a:noFill/>
            <a:miter lim="800000"/>
            <a:headEnd/>
            <a:tailEnd/>
          </a:ln>
        </p:spPr>
      </p:pic>
      <p:sp>
        <p:nvSpPr>
          <p:cNvPr id="8" name="内容占位符 2"/>
          <p:cNvSpPr txBox="1"/>
          <p:nvPr/>
        </p:nvSpPr>
        <p:spPr bwMode="gray">
          <a:xfrm>
            <a:off x="323528" y="3140968"/>
            <a:ext cx="4680520" cy="2160240"/>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Clr>
                <a:schemeClr val="tx2"/>
              </a:buClr>
              <a:buFont typeface="Wingdings" panose="05000000000000000000" pitchFamily="2" charset="2"/>
              <a:buChar char="v"/>
            </a:pPr>
            <a:r>
              <a:rPr lang="zh-CN" altLang="en-US" sz="2800" dirty="0" smtClean="0"/>
              <a:t>当抽样频率和量化阶固定时，幅值与信号频率的关系如右图</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A</a:t>
            </a:r>
            <a:r>
              <a:rPr kumimoji="0" lang="en-US" altLang="zh-CN" sz="2800" b="1" i="0" u="none" strike="noStrike" kern="0" cap="none" spc="0" normalizeH="0" baseline="-25000" noProof="0" dirty="0" smtClean="0">
                <a:ln>
                  <a:noFill/>
                </a:ln>
                <a:solidFill>
                  <a:schemeClr val="tx1"/>
                </a:solidFill>
                <a:effectLst/>
                <a:uLnTx/>
                <a:uFillTx/>
                <a:latin typeface="+mn-lt"/>
                <a:ea typeface="+mn-ea"/>
                <a:cs typeface="+mn-cs"/>
              </a:rPr>
              <a:t>max</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为最大允许编码电平</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pP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anose="05000000000000000000" pitchFamily="2" charset="2"/>
              <a:buChar char="v"/>
            </a:pP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p:txBody>
      </p:sp>
      <p:graphicFrame>
        <p:nvGraphicFramePr>
          <p:cNvPr id="1024004" name="Object 4"/>
          <p:cNvGraphicFramePr>
            <a:graphicFrameLocks noChangeAspect="1"/>
          </p:cNvGraphicFramePr>
          <p:nvPr/>
        </p:nvGraphicFramePr>
        <p:xfrm>
          <a:off x="827584" y="5157192"/>
          <a:ext cx="1731962" cy="1030288"/>
        </p:xfrm>
        <a:graphic>
          <a:graphicData uri="http://schemas.openxmlformats.org/presentationml/2006/ole">
            <mc:AlternateContent xmlns:mc="http://schemas.openxmlformats.org/markup-compatibility/2006">
              <mc:Choice xmlns:v="urn:schemas-microsoft-com:vml" Requires="v">
                <p:oleObj spid="_x0000_s56322" name="公式" r:id="rId4" imgW="17373600" imgH="10363200" progId="Equation.3">
                  <p:embed/>
                </p:oleObj>
              </mc:Choice>
              <mc:Fallback>
                <p:oleObj name="公式" r:id="rId4" imgW="17373600" imgH="10363200" progId="Equation.3">
                  <p:embed/>
                  <p:pic>
                    <p:nvPicPr>
                      <p:cNvPr id="0" name="图片 56321"/>
                      <p:cNvPicPr>
                        <a:picLocks noChangeAspect="1"/>
                      </p:cNvPicPr>
                      <p:nvPr/>
                    </p:nvPicPr>
                    <p:blipFill>
                      <a:blip r:embed="rId5"/>
                      <a:stretch>
                        <a:fillRect/>
                      </a:stretch>
                    </p:blipFill>
                    <p:spPr>
                      <a:xfrm>
                        <a:off x="827584" y="5157192"/>
                        <a:ext cx="1731962" cy="1030288"/>
                      </a:xfrm>
                      <a:prstGeom prst="rect">
                        <a:avLst/>
                      </a:prstGeom>
                      <a:noFill/>
                      <a:ln w="9525">
                        <a:noFill/>
                      </a:ln>
                    </p:spPr>
                  </p:pic>
                </p:oleObj>
              </mc:Fallback>
            </mc:AlternateContent>
          </a:graphicData>
        </a:graphic>
      </p:graphicFrame>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39552" y="1268760"/>
            <a:ext cx="8147248" cy="5328592"/>
          </a:xfrm>
        </p:spPr>
        <p:txBody>
          <a:bodyPr/>
          <a:lstStyle/>
          <a:p>
            <a:pPr lvl="0"/>
            <a:r>
              <a:rPr lang="zh-CN" altLang="en-US" sz="2800" dirty="0" smtClean="0"/>
              <a:t>动态范围：最大允许编码电平与最小允许编码电平之比</a:t>
            </a:r>
            <a:endParaRPr lang="en-US" altLang="zh-CN" sz="2800" dirty="0" smtClean="0"/>
          </a:p>
          <a:p>
            <a:pPr lvl="0"/>
            <a:endParaRPr lang="en-US" altLang="zh-CN" sz="2800" dirty="0" smtClean="0"/>
          </a:p>
          <a:p>
            <a:r>
              <a:rPr kumimoji="1" lang="zh-CN" altLang="en-US" sz="2800" dirty="0" smtClean="0">
                <a:latin typeface="宋体" panose="02010600030101010101" pitchFamily="2" charset="-122"/>
                <a:ea typeface="楷体_GB2312" pitchFamily="49" charset="-122"/>
              </a:rPr>
              <a:t>例：设语音信号的频率为</a:t>
            </a:r>
            <a:r>
              <a:rPr kumimoji="1" lang="en-US" altLang="zh-CN" sz="2800" i="1" dirty="0" smtClean="0">
                <a:latin typeface="宋体" panose="02010600030101010101" pitchFamily="2" charset="-122"/>
                <a:ea typeface="楷体_GB2312" pitchFamily="49" charset="-122"/>
              </a:rPr>
              <a:t>f</a:t>
            </a:r>
            <a:r>
              <a:rPr kumimoji="1" lang="en-US" altLang="zh-CN" sz="2800" dirty="0" smtClean="0">
                <a:latin typeface="宋体" panose="02010600030101010101" pitchFamily="2" charset="-122"/>
                <a:ea typeface="楷体_GB2312" pitchFamily="49" charset="-122"/>
              </a:rPr>
              <a:t> = 1kHz</a:t>
            </a:r>
            <a:r>
              <a:rPr kumimoji="1" lang="zh-CN" altLang="en-US" sz="2800" dirty="0" smtClean="0">
                <a:latin typeface="宋体" panose="02010600030101010101" pitchFamily="2" charset="-122"/>
                <a:ea typeface="楷体_GB2312" pitchFamily="49" charset="-122"/>
              </a:rPr>
              <a:t>，并要求其变化的动态范围为</a:t>
            </a:r>
            <a:r>
              <a:rPr kumimoji="1" lang="en-US" altLang="zh-CN" sz="2800" dirty="0" smtClean="0">
                <a:latin typeface="宋体" panose="02010600030101010101" pitchFamily="2" charset="-122"/>
                <a:ea typeface="楷体_GB2312" pitchFamily="49" charset="-122"/>
              </a:rPr>
              <a:t>40dB</a:t>
            </a:r>
            <a:r>
              <a:rPr kumimoji="1" lang="zh-CN" altLang="en-US" sz="2800" dirty="0" smtClean="0">
                <a:latin typeface="宋体" panose="02010600030101010101" pitchFamily="2" charset="-122"/>
                <a:ea typeface="楷体_GB2312" pitchFamily="49" charset="-122"/>
              </a:rPr>
              <a:t>，有</a:t>
            </a:r>
            <a:endParaRPr kumimoji="1" lang="en-US" altLang="zh-CN" sz="2800" dirty="0" smtClean="0">
              <a:latin typeface="宋体" panose="02010600030101010101" pitchFamily="2" charset="-122"/>
              <a:ea typeface="楷体_GB2312" pitchFamily="49" charset="-122"/>
            </a:endParaRPr>
          </a:p>
          <a:p>
            <a:endParaRPr kumimoji="1" lang="en-US" altLang="zh-CN" sz="2800" dirty="0" smtClean="0">
              <a:latin typeface="宋体" panose="02010600030101010101" pitchFamily="2" charset="-122"/>
              <a:ea typeface="楷体_GB2312" pitchFamily="49" charset="-122"/>
            </a:endParaRPr>
          </a:p>
          <a:p>
            <a:pPr>
              <a:buNone/>
            </a:pPr>
            <a:r>
              <a:rPr kumimoji="1" lang="zh-CN" altLang="en-US" sz="2800" dirty="0" smtClean="0">
                <a:latin typeface="宋体" panose="02010600030101010101" pitchFamily="2" charset="-122"/>
                <a:ea typeface="楷体_GB2312" pitchFamily="49" charset="-122"/>
              </a:rPr>
              <a:t>所以不发生过载，</a:t>
            </a:r>
            <a:r>
              <a:rPr kumimoji="1" lang="en-US" altLang="zh-CN" sz="2800" i="1" dirty="0" err="1" smtClean="0">
                <a:latin typeface="宋体" panose="02010600030101010101" pitchFamily="2" charset="-122"/>
                <a:ea typeface="楷体_GB2312" pitchFamily="49" charset="-122"/>
              </a:rPr>
              <a:t>f</a:t>
            </a:r>
            <a:r>
              <a:rPr kumimoji="1" lang="en-US" altLang="zh-CN" sz="2800" i="1" baseline="-30000" dirty="0" err="1" smtClean="0">
                <a:latin typeface="宋体" panose="02010600030101010101" pitchFamily="2" charset="-122"/>
                <a:ea typeface="楷体_GB2312" pitchFamily="49" charset="-122"/>
              </a:rPr>
              <a:t>s</a:t>
            </a:r>
            <a:r>
              <a:rPr kumimoji="1" lang="zh-CN" altLang="en-US" sz="2800" dirty="0" smtClean="0">
                <a:latin typeface="宋体" panose="02010600030101010101" pitchFamily="2" charset="-122"/>
                <a:ea typeface="楷体_GB2312" pitchFamily="49" charset="-122"/>
              </a:rPr>
              <a:t>的取值为</a:t>
            </a:r>
            <a:endParaRPr kumimoji="1" lang="en-US" altLang="zh-CN" sz="2800" dirty="0" smtClean="0">
              <a:latin typeface="宋体" panose="02010600030101010101" pitchFamily="2" charset="-122"/>
              <a:ea typeface="楷体_GB2312" pitchFamily="49" charset="-122"/>
            </a:endParaRPr>
          </a:p>
          <a:p>
            <a:r>
              <a:rPr kumimoji="1" lang="zh-CN" altLang="en-US" sz="2800" dirty="0" smtClean="0">
                <a:ea typeface="楷体_GB2312" pitchFamily="49" charset="-122"/>
              </a:rPr>
              <a:t>在</a:t>
            </a:r>
            <a:r>
              <a:rPr kumimoji="1" lang="en-US" altLang="zh-CN" sz="2800" dirty="0" smtClean="0">
                <a:ea typeface="楷体_GB2312" pitchFamily="49" charset="-122"/>
              </a:rPr>
              <a:t>PCM</a:t>
            </a:r>
            <a:r>
              <a:rPr kumimoji="1" lang="zh-CN" altLang="en-US" sz="2800" dirty="0" smtClean="0">
                <a:ea typeface="楷体_GB2312" pitchFamily="49" charset="-122"/>
              </a:rPr>
              <a:t>系统中，对于频率为</a:t>
            </a:r>
            <a:r>
              <a:rPr kumimoji="1" lang="en-US" altLang="zh-CN" sz="2800" dirty="0" smtClean="0">
                <a:ea typeface="楷体_GB2312" pitchFamily="49" charset="-122"/>
              </a:rPr>
              <a:t>1kHz</a:t>
            </a:r>
            <a:r>
              <a:rPr kumimoji="1" lang="zh-CN" altLang="en-US" sz="2800" dirty="0" smtClean="0">
                <a:ea typeface="楷体_GB2312" pitchFamily="49" charset="-122"/>
              </a:rPr>
              <a:t>的语音信号进行抽样，抽样频率为</a:t>
            </a:r>
            <a:r>
              <a:rPr kumimoji="1" lang="en-US" altLang="zh-CN" sz="2800" dirty="0" smtClean="0">
                <a:ea typeface="楷体_GB2312" pitchFamily="49" charset="-122"/>
              </a:rPr>
              <a:t>2kHz</a:t>
            </a:r>
            <a:r>
              <a:rPr kumimoji="1" lang="zh-CN" altLang="en-US" sz="2800" dirty="0" smtClean="0">
                <a:ea typeface="楷体_GB2312" pitchFamily="49" charset="-122"/>
              </a:rPr>
              <a:t>。与之相比，△</a:t>
            </a:r>
            <a:r>
              <a:rPr kumimoji="1" lang="en-US" altLang="zh-CN" sz="2800" dirty="0" smtClean="0">
                <a:ea typeface="楷体_GB2312" pitchFamily="49" charset="-122"/>
              </a:rPr>
              <a:t>M</a:t>
            </a:r>
            <a:r>
              <a:rPr kumimoji="1" lang="zh-CN" altLang="en-US" sz="2800" dirty="0" smtClean="0">
                <a:ea typeface="楷体_GB2312" pitchFamily="49" charset="-122"/>
              </a:rPr>
              <a:t>系统的</a:t>
            </a:r>
            <a:r>
              <a:rPr kumimoji="1" lang="en-US" altLang="zh-CN" sz="2800" i="1" dirty="0" err="1" smtClean="0">
                <a:ea typeface="楷体_GB2312" pitchFamily="49" charset="-122"/>
              </a:rPr>
              <a:t>f</a:t>
            </a:r>
            <a:r>
              <a:rPr kumimoji="1" lang="en-US" altLang="zh-CN" sz="2800" i="1" baseline="-30000" dirty="0" err="1" smtClean="0">
                <a:ea typeface="楷体_GB2312" pitchFamily="49" charset="-122"/>
              </a:rPr>
              <a:t>s</a:t>
            </a:r>
            <a:r>
              <a:rPr kumimoji="1" lang="zh-CN" altLang="en-US" sz="2800" dirty="0" smtClean="0">
                <a:ea typeface="楷体_GB2312" pitchFamily="49" charset="-122"/>
              </a:rPr>
              <a:t>比</a:t>
            </a:r>
            <a:r>
              <a:rPr kumimoji="1" lang="en-US" altLang="zh-CN" sz="2800" dirty="0" smtClean="0">
                <a:ea typeface="楷体_GB2312" pitchFamily="49" charset="-122"/>
              </a:rPr>
              <a:t>PCM</a:t>
            </a:r>
            <a:r>
              <a:rPr kumimoji="1" lang="zh-CN" altLang="en-US" sz="2800" dirty="0" smtClean="0">
                <a:ea typeface="楷体_GB2312" pitchFamily="49" charset="-122"/>
              </a:rPr>
              <a:t>系统的抽样频率大很多</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7010" name="Object 5"/>
          <p:cNvGraphicFramePr/>
          <p:nvPr/>
        </p:nvGraphicFramePr>
        <p:xfrm>
          <a:off x="5076056" y="3140968"/>
          <a:ext cx="2520280" cy="942529"/>
        </p:xfrm>
        <a:graphic>
          <a:graphicData uri="http://schemas.openxmlformats.org/presentationml/2006/ole">
            <mc:AlternateContent xmlns:mc="http://schemas.openxmlformats.org/markup-compatibility/2006">
              <mc:Choice xmlns:v="urn:schemas-microsoft-com:vml" Requires="v">
                <p:oleObj spid="_x0000_s57345" name="Equation" r:id="rId1" imgW="22555200" imgH="10058400" progId="Equation.3">
                  <p:embed/>
                </p:oleObj>
              </mc:Choice>
              <mc:Fallback>
                <p:oleObj name="Equation" r:id="rId1" imgW="22555200" imgH="10058400" progId="Equation.3">
                  <p:embed/>
                  <p:pic>
                    <p:nvPicPr>
                      <p:cNvPr id="0" name="Object 5"/>
                      <p:cNvPicPr/>
                      <p:nvPr/>
                    </p:nvPicPr>
                    <p:blipFill>
                      <a:blip r:embed="rId2"/>
                      <a:stretch>
                        <a:fillRect/>
                      </a:stretch>
                    </p:blipFill>
                    <p:spPr>
                      <a:xfrm>
                        <a:off x="5076056" y="3140968"/>
                        <a:ext cx="2520280" cy="942529"/>
                      </a:xfrm>
                      <a:prstGeom prst="rect">
                        <a:avLst/>
                      </a:prstGeom>
                      <a:noFill/>
                      <a:ln w="9525">
                        <a:noFill/>
                      </a:ln>
                    </p:spPr>
                  </p:pic>
                </p:oleObj>
              </mc:Fallback>
            </mc:AlternateContent>
          </a:graphicData>
        </a:graphic>
      </p:graphicFrame>
      <p:graphicFrame>
        <p:nvGraphicFramePr>
          <p:cNvPr id="1067011" name="Object 6"/>
          <p:cNvGraphicFramePr/>
          <p:nvPr/>
        </p:nvGraphicFramePr>
        <p:xfrm>
          <a:off x="5436096" y="4195936"/>
          <a:ext cx="2088232" cy="529208"/>
        </p:xfrm>
        <a:graphic>
          <a:graphicData uri="http://schemas.openxmlformats.org/presentationml/2006/ole">
            <mc:AlternateContent xmlns:mc="http://schemas.openxmlformats.org/markup-compatibility/2006">
              <mc:Choice xmlns:v="urn:schemas-microsoft-com:vml" Requires="v">
                <p:oleObj spid="_x0000_s57346" name="Equation" r:id="rId3" imgW="19202400" imgH="5486400" progId="Equation.3">
                  <p:embed/>
                </p:oleObj>
              </mc:Choice>
              <mc:Fallback>
                <p:oleObj name="Equation" r:id="rId3" imgW="19202400" imgH="5486400" progId="Equation.3">
                  <p:embed/>
                  <p:pic>
                    <p:nvPicPr>
                      <p:cNvPr id="0" name="Object 6"/>
                      <p:cNvPicPr/>
                      <p:nvPr/>
                    </p:nvPicPr>
                    <p:blipFill>
                      <a:blip r:embed="rId4"/>
                      <a:stretch>
                        <a:fillRect/>
                      </a:stretch>
                    </p:blipFill>
                    <p:spPr>
                      <a:xfrm>
                        <a:off x="5436096" y="4195936"/>
                        <a:ext cx="2088232" cy="529208"/>
                      </a:xfrm>
                      <a:prstGeom prst="rect">
                        <a:avLst/>
                      </a:prstGeom>
                      <a:noFill/>
                      <a:ln w="9525">
                        <a:noFill/>
                      </a:ln>
                    </p:spPr>
                  </p:pic>
                </p:oleObj>
              </mc:Fallback>
            </mc:AlternateContent>
          </a:graphicData>
        </a:graphic>
      </p:graphicFrame>
      <p:graphicFrame>
        <p:nvGraphicFramePr>
          <p:cNvPr id="1067013" name="Object 6"/>
          <p:cNvGraphicFramePr/>
          <p:nvPr/>
        </p:nvGraphicFramePr>
        <p:xfrm>
          <a:off x="2771800" y="1772816"/>
          <a:ext cx="4495800" cy="938212"/>
        </p:xfrm>
        <a:graphic>
          <a:graphicData uri="http://schemas.openxmlformats.org/presentationml/2006/ole">
            <mc:AlternateContent xmlns:mc="http://schemas.openxmlformats.org/markup-compatibility/2006">
              <mc:Choice xmlns:v="urn:schemas-microsoft-com:vml" Requires="v">
                <p:oleObj spid="_x0000_s57347" name="Equation" r:id="rId5" imgW="47548800" imgH="10363200" progId="Equation.3">
                  <p:embed/>
                </p:oleObj>
              </mc:Choice>
              <mc:Fallback>
                <p:oleObj name="Equation" r:id="rId5" imgW="47548800" imgH="10363200" progId="Equation.3">
                  <p:embed/>
                  <p:pic>
                    <p:nvPicPr>
                      <p:cNvPr id="0" name="图片 57346"/>
                      <p:cNvPicPr/>
                      <p:nvPr/>
                    </p:nvPicPr>
                    <p:blipFill>
                      <a:blip r:embed="rId6"/>
                      <a:stretch>
                        <a:fillRect/>
                      </a:stretch>
                    </p:blipFill>
                    <p:spPr>
                      <a:xfrm>
                        <a:off x="2771800" y="1772816"/>
                        <a:ext cx="4495800" cy="938212"/>
                      </a:xfrm>
                      <a:prstGeom prst="rect">
                        <a:avLst/>
                      </a:prstGeom>
                      <a:noFill/>
                      <a:ln w="9525">
                        <a:noFill/>
                      </a:ln>
                    </p:spPr>
                  </p:pic>
                </p:oleObj>
              </mc:Fallback>
            </mc:AlternateContent>
          </a:graphicData>
        </a:graphic>
      </p:graphicFrame>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611560" y="1700808"/>
            <a:ext cx="8075240" cy="4464496"/>
          </a:xfrm>
        </p:spPr>
        <p:txBody>
          <a:bodyPr/>
          <a:lstStyle/>
          <a:p>
            <a:r>
              <a:rPr lang="zh-CN" altLang="en-US" sz="2800" dirty="0" smtClean="0"/>
              <a:t>一般</a:t>
            </a:r>
            <a:r>
              <a:rPr lang="en-US" altLang="zh-CN" sz="2800" dirty="0" smtClean="0"/>
              <a:t>A&gt;&gt; σ</a:t>
            </a:r>
            <a:r>
              <a:rPr lang="zh-CN" altLang="en-US" sz="2800" dirty="0" smtClean="0"/>
              <a:t>，</a:t>
            </a:r>
            <a:r>
              <a:rPr kumimoji="1" lang="zh-CN" altLang="en-US" sz="2800" dirty="0" smtClean="0">
                <a:latin typeface="宋体" panose="02010600030101010101" pitchFamily="2" charset="-122"/>
                <a:ea typeface="楷体_GB2312" pitchFamily="49" charset="-122"/>
              </a:rPr>
              <a:t>为了不发生过载失真，</a:t>
            </a:r>
            <a:r>
              <a:rPr kumimoji="1" lang="en-US" altLang="zh-CN" sz="2800" i="1" dirty="0" err="1" smtClean="0">
                <a:latin typeface="宋体" panose="02010600030101010101" pitchFamily="2" charset="-122"/>
                <a:ea typeface="楷体_GB2312" pitchFamily="49" charset="-122"/>
              </a:rPr>
              <a:t>f</a:t>
            </a:r>
            <a:r>
              <a:rPr kumimoji="1" lang="en-US" altLang="zh-CN" sz="2800" i="1" baseline="-30000" dirty="0" err="1" smtClean="0">
                <a:latin typeface="宋体" panose="02010600030101010101" pitchFamily="2" charset="-122"/>
                <a:ea typeface="楷体_GB2312" pitchFamily="49" charset="-122"/>
              </a:rPr>
              <a:t>s</a:t>
            </a:r>
            <a:r>
              <a:rPr kumimoji="1" lang="zh-CN" altLang="en-US" sz="2800" dirty="0" smtClean="0">
                <a:latin typeface="宋体" panose="02010600030101010101" pitchFamily="2" charset="-122"/>
                <a:ea typeface="楷体_GB2312" pitchFamily="49" charset="-122"/>
              </a:rPr>
              <a:t>的取值</a:t>
            </a:r>
            <a:r>
              <a:rPr kumimoji="1" lang="zh-CN" altLang="en-US" sz="2800" dirty="0" smtClean="0">
                <a:ea typeface="楷体_GB2312" pitchFamily="49" charset="-122"/>
              </a:rPr>
              <a:t>远远高于</a:t>
            </a:r>
            <a:r>
              <a:rPr kumimoji="1" lang="en-US" altLang="zh-CN" sz="2800" dirty="0" smtClean="0">
                <a:ea typeface="楷体_GB2312" pitchFamily="49" charset="-122"/>
              </a:rPr>
              <a:t>PCM</a:t>
            </a:r>
            <a:r>
              <a:rPr kumimoji="1" lang="zh-CN" altLang="en-US" sz="2800" dirty="0" smtClean="0">
                <a:ea typeface="楷体_GB2312" pitchFamily="49" charset="-122"/>
              </a:rPr>
              <a:t>系统的抽样频率</a:t>
            </a:r>
            <a:endParaRPr lang="en-US" altLang="zh-CN" sz="2800" dirty="0" smtClean="0"/>
          </a:p>
          <a:p>
            <a:r>
              <a:rPr lang="zh-CN" altLang="en-US" sz="2800" dirty="0" smtClean="0"/>
              <a:t>改进型增量调制</a:t>
            </a:r>
            <a:endParaRPr lang="en-US" altLang="zh-CN" sz="2800" dirty="0" smtClean="0"/>
          </a:p>
          <a:p>
            <a:pPr lvl="1"/>
            <a:r>
              <a:rPr lang="zh-CN" altLang="en-US" sz="2400" dirty="0" smtClean="0"/>
              <a:t>总和增量调制：在编码前进行积分预处理，使高频分量幅度下降，再进行增量调制</a:t>
            </a:r>
            <a:endParaRPr lang="zh-CN" altLang="en-US" sz="2400" dirty="0" smtClean="0"/>
          </a:p>
          <a:p>
            <a:pPr lvl="1"/>
            <a:r>
              <a:rPr lang="zh-CN" altLang="en-US" sz="2400" dirty="0" smtClean="0"/>
              <a:t>自适应增量调制：台阶</a:t>
            </a:r>
            <a:r>
              <a:rPr lang="en-US" altLang="zh-CN" sz="2400" dirty="0" smtClean="0"/>
              <a:t>σ</a:t>
            </a:r>
            <a:r>
              <a:rPr lang="zh-CN" altLang="en-US" sz="2400" dirty="0" smtClean="0"/>
              <a:t>受控于连“</a:t>
            </a:r>
            <a:r>
              <a:rPr lang="en-US" altLang="zh-CN" sz="2400" dirty="0" smtClean="0"/>
              <a:t>1”</a:t>
            </a:r>
            <a:r>
              <a:rPr lang="zh-CN" altLang="en-US" sz="2400" dirty="0" smtClean="0"/>
              <a:t>连“</a:t>
            </a:r>
            <a:r>
              <a:rPr lang="en-US" altLang="zh-CN" sz="2400" dirty="0" smtClean="0"/>
              <a:t>0”</a:t>
            </a:r>
            <a:r>
              <a:rPr lang="zh-CN" altLang="en-US" sz="2400" dirty="0" smtClean="0"/>
              <a:t>码的个数</a:t>
            </a:r>
            <a:endParaRPr lang="zh-CN" altLang="en-US" sz="2400" dirty="0" smtClean="0"/>
          </a:p>
          <a:p>
            <a:r>
              <a:rPr lang="zh-CN" altLang="en-US" sz="2800" dirty="0" smtClean="0"/>
              <a:t>错一个码字仅引起一个</a:t>
            </a:r>
            <a:r>
              <a:rPr lang="en-US" altLang="zh-CN" sz="2800" dirty="0" smtClean="0"/>
              <a:t>σ</a:t>
            </a:r>
            <a:r>
              <a:rPr lang="zh-CN" altLang="en-US" sz="2800" dirty="0" smtClean="0"/>
              <a:t>电平的变化，所以</a:t>
            </a:r>
            <a:r>
              <a:rPr lang="zh-CN" altLang="en-US" sz="2800" dirty="0" smtClean="0">
                <a:solidFill>
                  <a:srgbClr val="FF0000"/>
                </a:solidFill>
              </a:rPr>
              <a:t>抗误码性能好</a:t>
            </a:r>
            <a:endParaRPr lang="zh-CN" altLang="en-US" sz="2800" dirty="0" smtClean="0">
              <a:solidFill>
                <a:srgbClr val="FF0000"/>
              </a:solidFill>
            </a:endParaRPr>
          </a:p>
          <a:p>
            <a:r>
              <a:rPr lang="zh-CN" altLang="en-US" sz="2800" dirty="0" smtClean="0"/>
              <a:t>用途：主要应用在军事和一些专用网</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25027" name="Object 3"/>
          <p:cNvGraphicFramePr>
            <a:graphicFrameLocks noChangeAspect="1"/>
          </p:cNvGraphicFramePr>
          <p:nvPr/>
        </p:nvGraphicFramePr>
        <p:xfrm>
          <a:off x="971376" y="908720"/>
          <a:ext cx="6985000" cy="939800"/>
        </p:xfrm>
        <a:graphic>
          <a:graphicData uri="http://schemas.openxmlformats.org/presentationml/2006/ole">
            <mc:AlternateContent xmlns:mc="http://schemas.openxmlformats.org/markup-compatibility/2006">
              <mc:Choice xmlns:v="urn:schemas-microsoft-com:vml" Requires="v">
                <p:oleObj spid="_x0000_s58369" name="公式" r:id="rId1" imgW="70104000" imgH="9448800" progId="Equation.3">
                  <p:embed/>
                </p:oleObj>
              </mc:Choice>
              <mc:Fallback>
                <p:oleObj name="公式" r:id="rId1" imgW="70104000" imgH="9448800" progId="Equation.3">
                  <p:embed/>
                  <p:pic>
                    <p:nvPicPr>
                      <p:cNvPr id="0" name="图片 58368"/>
                      <p:cNvPicPr>
                        <a:picLocks noChangeAspect="1"/>
                      </p:cNvPicPr>
                      <p:nvPr/>
                    </p:nvPicPr>
                    <p:blipFill>
                      <a:blip r:embed="rId2"/>
                      <a:stretch>
                        <a:fillRect/>
                      </a:stretch>
                    </p:blipFill>
                    <p:spPr>
                      <a:xfrm>
                        <a:off x="971376" y="908720"/>
                        <a:ext cx="6985000" cy="939800"/>
                      </a:xfrm>
                      <a:prstGeom prst="rect">
                        <a:avLst/>
                      </a:prstGeom>
                      <a:noFill/>
                      <a:ln w="9525">
                        <a:noFill/>
                      </a:ln>
                    </p:spPr>
                  </p:pic>
                </p:oleObj>
              </mc:Fallback>
            </mc:AlternateContent>
          </a:graphicData>
        </a:graphic>
      </p:graphicFrame>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增量总和调制</a:t>
            </a:r>
            <a:endParaRPr lang="zh-CN" altLang="en-US" dirty="0"/>
          </a:p>
        </p:txBody>
      </p:sp>
      <p:sp>
        <p:nvSpPr>
          <p:cNvPr id="3" name="内容占位符 2"/>
          <p:cNvSpPr>
            <a:spLocks noGrp="1"/>
          </p:cNvSpPr>
          <p:nvPr>
            <p:ph idx="1"/>
          </p:nvPr>
        </p:nvSpPr>
        <p:spPr>
          <a:xfrm>
            <a:off x="467544" y="980728"/>
            <a:ext cx="8219256" cy="4896544"/>
          </a:xfrm>
        </p:spPr>
        <p:txBody>
          <a:bodyPr/>
          <a:lstStyle/>
          <a:p>
            <a:r>
              <a:rPr lang="zh-CN" altLang="en-US" sz="2800" dirty="0" smtClean="0"/>
              <a:t>增量调制的缺陷</a:t>
            </a:r>
            <a:endParaRPr lang="en-US" altLang="zh-CN" sz="2800" dirty="0" smtClean="0"/>
          </a:p>
          <a:p>
            <a:pPr lvl="1"/>
            <a:r>
              <a:rPr lang="zh-CN" altLang="en-US" sz="2400" dirty="0" smtClean="0"/>
              <a:t>对量化噪声的改变有限</a:t>
            </a:r>
            <a:endParaRPr lang="en-US" altLang="zh-CN" sz="2400" dirty="0" smtClean="0"/>
          </a:p>
          <a:p>
            <a:pPr lvl="1"/>
            <a:r>
              <a:rPr lang="zh-CN" altLang="en-US" sz="2400" dirty="0" smtClean="0"/>
              <a:t>可以调节的变量：</a:t>
            </a:r>
            <a:r>
              <a:rPr lang="en-US" altLang="zh-CN" sz="2400" dirty="0" smtClean="0"/>
              <a:t> </a:t>
            </a:r>
            <a:r>
              <a:rPr lang="zh-CN" altLang="en-US" sz="2400" dirty="0" smtClean="0"/>
              <a:t>量化台阶</a:t>
            </a:r>
            <a:r>
              <a:rPr lang="en-US" altLang="zh-CN" sz="2400" dirty="0" smtClean="0"/>
              <a:t>σ</a:t>
            </a:r>
            <a:r>
              <a:rPr lang="zh-CN" altLang="en-US" sz="2400" dirty="0" smtClean="0"/>
              <a:t>和</a:t>
            </a:r>
            <a:r>
              <a:rPr kumimoji="1" lang="zh-CN" altLang="en-US" sz="2400" dirty="0" smtClean="0">
                <a:ea typeface="楷体_GB2312" pitchFamily="49" charset="-122"/>
              </a:rPr>
              <a:t>抽样频率</a:t>
            </a:r>
            <a:r>
              <a:rPr kumimoji="1" lang="en-US" altLang="zh-CN" sz="2400" i="1" dirty="0" err="1" smtClean="0">
                <a:latin typeface="宋体" panose="02010600030101010101" pitchFamily="2" charset="-122"/>
                <a:ea typeface="楷体_GB2312" pitchFamily="49" charset="-122"/>
              </a:rPr>
              <a:t>f</a:t>
            </a:r>
            <a:r>
              <a:rPr kumimoji="1" lang="en-US" altLang="zh-CN" sz="2400" i="1" baseline="-30000" dirty="0" err="1" smtClean="0">
                <a:latin typeface="宋体" panose="02010600030101010101" pitchFamily="2" charset="-122"/>
                <a:ea typeface="楷体_GB2312" pitchFamily="49" charset="-122"/>
              </a:rPr>
              <a:t>s</a:t>
            </a:r>
            <a:endParaRPr lang="zh-CN" altLang="en-US" sz="2400" dirty="0" smtClean="0"/>
          </a:p>
          <a:p>
            <a:r>
              <a:rPr lang="zh-CN" altLang="en-US" sz="2800" dirty="0" smtClean="0"/>
              <a:t>增量总和调制的基本思想</a:t>
            </a:r>
            <a:endParaRPr lang="en-US" altLang="zh-CN" sz="2800" dirty="0" smtClean="0"/>
          </a:p>
          <a:p>
            <a:pPr lvl="1"/>
            <a:r>
              <a:rPr lang="zh-CN" altLang="en-US" sz="2400" dirty="0" smtClean="0"/>
              <a:t>对输入信号对输入的模拟信号先进行一次积分处理，降低信号高频分量的幅度，然后再进行简单增量调制</a:t>
            </a:r>
            <a:endParaRPr lang="en-US" altLang="zh-CN" sz="2400" dirty="0" smtClean="0"/>
          </a:p>
          <a:p>
            <a:pPr lvl="1"/>
            <a:r>
              <a:rPr lang="zh-CN" altLang="en-US" sz="2400" dirty="0" smtClean="0"/>
              <a:t>过程就像先对信号求和（积分），后进行增量调制一样，所以称为增量总和调制</a:t>
            </a:r>
            <a:endParaRPr lang="en-US" altLang="zh-CN" sz="2400" dirty="0" smtClean="0"/>
          </a:p>
          <a:p>
            <a:r>
              <a:rPr lang="zh-CN" altLang="en-US" sz="2800" dirty="0" smtClean="0"/>
              <a:t>举例</a:t>
            </a:r>
            <a:endParaRPr lang="en-US" altLang="zh-CN" sz="2800" dirty="0" smtClean="0"/>
          </a:p>
          <a:p>
            <a:pPr lvl="1"/>
            <a:r>
              <a:rPr lang="en-US" altLang="zh-CN" sz="2400" i="1" dirty="0" smtClean="0"/>
              <a:t>f</a:t>
            </a:r>
            <a:r>
              <a:rPr lang="en-US" altLang="zh-CN" sz="2400" dirty="0" smtClean="0"/>
              <a:t>(</a:t>
            </a:r>
            <a:r>
              <a:rPr lang="en-US" altLang="zh-CN" sz="2400" i="1" dirty="0" smtClean="0"/>
              <a:t>t</a:t>
            </a:r>
            <a:r>
              <a:rPr lang="en-US" altLang="zh-CN" sz="2400" dirty="0" smtClean="0"/>
              <a:t>)=</a:t>
            </a:r>
            <a:r>
              <a:rPr lang="en-US" altLang="zh-CN" sz="2400" dirty="0" err="1" smtClean="0"/>
              <a:t>Acosω</a:t>
            </a:r>
            <a:r>
              <a:rPr lang="en-US" altLang="zh-CN" sz="2400" baseline="-25000" dirty="0" err="1" smtClean="0"/>
              <a:t>c</a:t>
            </a:r>
            <a:r>
              <a:rPr lang="en-US" altLang="zh-CN" sz="2400" i="1" dirty="0" err="1" smtClean="0"/>
              <a:t>t</a:t>
            </a:r>
            <a:r>
              <a:rPr lang="zh-CN" altLang="en-US" sz="2400" i="1" dirty="0" smtClean="0"/>
              <a:t>，</a:t>
            </a:r>
            <a:r>
              <a:rPr lang="zh-CN" altLang="en-US" sz="2400" dirty="0" smtClean="0"/>
              <a:t>最大斜率为</a:t>
            </a:r>
            <a:r>
              <a:rPr lang="en-US" altLang="zh-CN" sz="2400" i="1" dirty="0" smtClean="0"/>
              <a:t>K</a:t>
            </a:r>
            <a:r>
              <a:rPr lang="en-US" altLang="zh-CN" sz="2400" dirty="0" smtClean="0"/>
              <a:t>=</a:t>
            </a:r>
            <a:r>
              <a:rPr lang="en-US" altLang="zh-CN" sz="2400" dirty="0" err="1" smtClean="0"/>
              <a:t>Aω</a:t>
            </a:r>
            <a:r>
              <a:rPr lang="en-US" altLang="zh-CN" sz="2400" baseline="-25000" dirty="0" err="1" smtClean="0"/>
              <a:t>c</a:t>
            </a:r>
            <a:r>
              <a:rPr lang="zh-CN" altLang="en-US" sz="2400" dirty="0" smtClean="0"/>
              <a:t>，假设简单增量调制时出现过载现象，现对</a:t>
            </a:r>
            <a:r>
              <a:rPr lang="en-US" altLang="zh-CN" sz="2400" i="1" dirty="0" smtClean="0"/>
              <a:t>f</a:t>
            </a:r>
            <a:r>
              <a:rPr lang="en-US" altLang="zh-CN" sz="2400" dirty="0" smtClean="0"/>
              <a:t>(</a:t>
            </a:r>
            <a:r>
              <a:rPr lang="en-US" altLang="zh-CN" sz="2400" i="1" dirty="0" smtClean="0"/>
              <a:t>t</a:t>
            </a:r>
            <a:r>
              <a:rPr lang="en-US" altLang="zh-CN" sz="2400" dirty="0" smtClean="0"/>
              <a:t>)=</a:t>
            </a:r>
            <a:r>
              <a:rPr lang="en-US" altLang="zh-CN" sz="2400" dirty="0" err="1" smtClean="0"/>
              <a:t>Acosω</a:t>
            </a:r>
            <a:r>
              <a:rPr lang="en-US" altLang="zh-CN" sz="2400" baseline="-25000" dirty="0" err="1" smtClean="0"/>
              <a:t>c</a:t>
            </a:r>
            <a:r>
              <a:rPr lang="en-US" altLang="zh-CN" sz="2400" i="1" dirty="0" err="1" smtClean="0"/>
              <a:t>t</a:t>
            </a:r>
            <a:r>
              <a:rPr lang="zh-CN" altLang="en-US" sz="2400" dirty="0" smtClean="0"/>
              <a:t>积分，变成 </a:t>
            </a:r>
            <a:endParaRPr lang="en-US" altLang="zh-CN" sz="2400" dirty="0" smtClean="0"/>
          </a:p>
          <a:p>
            <a:pPr lvl="1">
              <a:buNone/>
            </a:pPr>
            <a:r>
              <a:rPr lang="en-US" altLang="zh-CN" sz="2400" dirty="0" smtClean="0"/>
              <a:t>                                           </a:t>
            </a:r>
            <a:r>
              <a:rPr lang="zh-CN" altLang="en-US" sz="2400" dirty="0" smtClean="0"/>
              <a:t>，</a:t>
            </a:r>
            <a:r>
              <a:rPr lang="en-US" altLang="zh-CN" sz="2400" i="1" dirty="0" smtClean="0"/>
              <a:t>K</a:t>
            </a:r>
            <a:r>
              <a:rPr lang="en-US" altLang="zh-CN" sz="2400" dirty="0" smtClean="0"/>
              <a:t>′=</a:t>
            </a:r>
            <a:r>
              <a:rPr lang="en-US" altLang="zh-CN" sz="2400" dirty="0" err="1" smtClean="0"/>
              <a:t>A′</a:t>
            </a:r>
            <a:r>
              <a:rPr lang="en-US" altLang="zh-CN" sz="2400" i="1" dirty="0" err="1" smtClean="0"/>
              <a:t>ω</a:t>
            </a:r>
            <a:r>
              <a:rPr lang="en-US" altLang="zh-CN" sz="2400" baseline="-25000" dirty="0" err="1" smtClean="0"/>
              <a:t>c</a:t>
            </a:r>
            <a:r>
              <a:rPr lang="en-US" altLang="zh-CN" sz="2400" dirty="0" smtClean="0"/>
              <a:t>=A&lt;</a:t>
            </a:r>
            <a:r>
              <a:rPr lang="en-US" altLang="zh-CN" sz="2400" i="1" dirty="0" smtClean="0"/>
              <a:t>K</a:t>
            </a:r>
            <a:endParaRPr lang="zh-CN" altLang="en-US" sz="24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122306" name="Object 2"/>
          <p:cNvGraphicFramePr>
            <a:graphicFrameLocks noChangeAspect="1"/>
          </p:cNvGraphicFramePr>
          <p:nvPr/>
        </p:nvGraphicFramePr>
        <p:xfrm>
          <a:off x="968404" y="5661248"/>
          <a:ext cx="3531588" cy="869875"/>
        </p:xfrm>
        <a:graphic>
          <a:graphicData uri="http://schemas.openxmlformats.org/presentationml/2006/ole">
            <mc:AlternateContent xmlns:mc="http://schemas.openxmlformats.org/markup-compatibility/2006">
              <mc:Choice xmlns:v="urn:schemas-microsoft-com:vml" Requires="v">
                <p:oleObj spid="_x0000_s59393" name="Equation" r:id="rId1" imgW="42062400" imgH="10363200" progId="">
                  <p:embed/>
                </p:oleObj>
              </mc:Choice>
              <mc:Fallback>
                <p:oleObj name="Equation" r:id="rId1" imgW="42062400" imgH="10363200" progId="">
                  <p:embed/>
                  <p:pic>
                    <p:nvPicPr>
                      <p:cNvPr id="0" name="图片 59392"/>
                      <p:cNvPicPr>
                        <a:picLocks noChangeAspect="1"/>
                      </p:cNvPicPr>
                      <p:nvPr/>
                    </p:nvPicPr>
                    <p:blipFill>
                      <a:blip r:embed="rId2"/>
                      <a:stretch>
                        <a:fillRect/>
                      </a:stretch>
                    </p:blipFill>
                    <p:spPr>
                      <a:xfrm>
                        <a:off x="968404" y="5661248"/>
                        <a:ext cx="3531588" cy="869875"/>
                      </a:xfrm>
                      <a:prstGeom prst="rect">
                        <a:avLst/>
                      </a:prstGeom>
                      <a:noFill/>
                      <a:ln w="9525">
                        <a:noFill/>
                      </a:ln>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增量总和调制和解调的框图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123330" name="Object 2"/>
          <p:cNvGraphicFramePr>
            <a:graphicFrameLocks noChangeAspect="1"/>
          </p:cNvGraphicFramePr>
          <p:nvPr/>
        </p:nvGraphicFramePr>
        <p:xfrm>
          <a:off x="-108520" y="1340768"/>
          <a:ext cx="9180512" cy="2266950"/>
        </p:xfrm>
        <a:graphic>
          <a:graphicData uri="http://schemas.openxmlformats.org/presentationml/2006/ole">
            <mc:AlternateContent xmlns:mc="http://schemas.openxmlformats.org/markup-compatibility/2006">
              <mc:Choice xmlns:v="urn:schemas-microsoft-com:vml" Requires="v">
                <p:oleObj spid="_x0000_s60417" name="VISIO" r:id="rId1" imgW="5438775" imgH="1390650" progId="Visio.Drawing.11">
                  <p:embed/>
                </p:oleObj>
              </mc:Choice>
              <mc:Fallback>
                <p:oleObj name="VISIO" r:id="rId1" imgW="5438775" imgH="1390650" progId="Visio.Drawing.11">
                  <p:embed/>
                  <p:pic>
                    <p:nvPicPr>
                      <p:cNvPr id="0" name="图片 60416"/>
                      <p:cNvPicPr>
                        <a:picLocks noChangeAspect="1"/>
                      </p:cNvPicPr>
                      <p:nvPr/>
                    </p:nvPicPr>
                    <p:blipFill>
                      <a:blip r:embed="rId2"/>
                      <a:stretch>
                        <a:fillRect/>
                      </a:stretch>
                    </p:blipFill>
                    <p:spPr>
                      <a:xfrm>
                        <a:off x="-108520" y="1340768"/>
                        <a:ext cx="9180512" cy="2266950"/>
                      </a:xfrm>
                      <a:prstGeom prst="rect">
                        <a:avLst/>
                      </a:prstGeom>
                      <a:noFill/>
                      <a:ln w="9525">
                        <a:noFill/>
                      </a:ln>
                    </p:spPr>
                  </p:pic>
                </p:oleObj>
              </mc:Fallback>
            </mc:AlternateContent>
          </a:graphicData>
        </a:graphic>
      </p:graphicFrame>
      <p:graphicFrame>
        <p:nvGraphicFramePr>
          <p:cNvPr id="1123331" name="Object 3"/>
          <p:cNvGraphicFramePr>
            <a:graphicFrameLocks noChangeAspect="1"/>
          </p:cNvGraphicFramePr>
          <p:nvPr/>
        </p:nvGraphicFramePr>
        <p:xfrm>
          <a:off x="827584" y="4509120"/>
          <a:ext cx="7391400" cy="892175"/>
        </p:xfrm>
        <a:graphic>
          <a:graphicData uri="http://schemas.openxmlformats.org/presentationml/2006/ole">
            <mc:AlternateContent xmlns:mc="http://schemas.openxmlformats.org/markup-compatibility/2006">
              <mc:Choice xmlns:v="urn:schemas-microsoft-com:vml" Requires="v">
                <p:oleObj spid="_x0000_s60418" name="Equation" r:id="rId3" imgW="60655200" imgH="7315200" progId="">
                  <p:embed/>
                </p:oleObj>
              </mc:Choice>
              <mc:Fallback>
                <p:oleObj name="Equation" r:id="rId3" imgW="60655200" imgH="7315200" progId="">
                  <p:embed/>
                  <p:pic>
                    <p:nvPicPr>
                      <p:cNvPr id="0" name="图片 60417"/>
                      <p:cNvPicPr>
                        <a:picLocks noChangeAspect="1"/>
                      </p:cNvPicPr>
                      <p:nvPr/>
                    </p:nvPicPr>
                    <p:blipFill>
                      <a:blip r:embed="rId4"/>
                      <a:stretch>
                        <a:fillRect/>
                      </a:stretch>
                    </p:blipFill>
                    <p:spPr>
                      <a:xfrm>
                        <a:off x="827584" y="4509120"/>
                        <a:ext cx="7391400" cy="892175"/>
                      </a:xfrm>
                      <a:prstGeom prst="rect">
                        <a:avLst/>
                      </a:prstGeom>
                      <a:noFill/>
                      <a:ln w="9525">
                        <a:noFill/>
                      </a:ln>
                    </p:spPr>
                  </p:pic>
                </p:oleObj>
              </mc:Fallback>
            </mc:AlternateContent>
          </a:graphicData>
        </a:graphic>
      </p:graphicFrame>
      <p:sp>
        <p:nvSpPr>
          <p:cNvPr id="8" name="内容占位符 2"/>
          <p:cNvSpPr>
            <a:spLocks noGrp="1"/>
          </p:cNvSpPr>
          <p:nvPr>
            <p:ph idx="1"/>
          </p:nvPr>
        </p:nvSpPr>
        <p:spPr>
          <a:xfrm>
            <a:off x="467544" y="3717032"/>
            <a:ext cx="8219256" cy="2160240"/>
          </a:xfrm>
        </p:spPr>
        <p:txBody>
          <a:bodyPr/>
          <a:lstStyle/>
          <a:p>
            <a:r>
              <a:rPr lang="zh-CN" altLang="en-US" sz="2400" dirty="0" smtClean="0"/>
              <a:t>调制：图中的积分器放在比较器之后，而且还少了一个反馈用的积分器</a:t>
            </a:r>
            <a:endParaRPr lang="en-US" altLang="zh-CN" sz="2400" dirty="0" smtClean="0"/>
          </a:p>
          <a:p>
            <a:endParaRPr lang="en-US" altLang="zh-CN" sz="2400" dirty="0" smtClean="0"/>
          </a:p>
          <a:p>
            <a:endParaRPr lang="en-US" altLang="zh-CN" sz="2400" dirty="0" smtClean="0"/>
          </a:p>
          <a:p>
            <a:r>
              <a:rPr lang="zh-CN" altLang="en-US" sz="2400" dirty="0" smtClean="0"/>
              <a:t>解调：直接用低通滤波器即可恢复原信号</a:t>
            </a:r>
            <a:endParaRPr lang="zh-CN" altLang="en-US" sz="2400" dirty="0" smtClean="0"/>
          </a:p>
          <a:p>
            <a:endParaRPr lang="zh-CN" altLang="en-US" sz="2400"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ea typeface="宋体" panose="02010600030101010101" pitchFamily="2" charset="-122"/>
              </a:rPr>
              <a:t>DPCM</a:t>
            </a:r>
            <a:r>
              <a:rPr lang="zh-CN" altLang="en-US" dirty="0" smtClean="0">
                <a:ea typeface="宋体" panose="02010600030101010101" pitchFamily="2" charset="-122"/>
              </a:rPr>
              <a:t>（差分脉冲编码调制）</a:t>
            </a:r>
            <a:endParaRPr lang="zh-CN" altLang="en-US" dirty="0" smtClean="0">
              <a:ea typeface="宋体" panose="02010600030101010101" pitchFamily="2" charset="-122"/>
            </a:endParaRPr>
          </a:p>
        </p:txBody>
      </p:sp>
      <p:sp>
        <p:nvSpPr>
          <p:cNvPr id="3" name="内容占位符 2"/>
          <p:cNvSpPr>
            <a:spLocks noGrp="1"/>
          </p:cNvSpPr>
          <p:nvPr>
            <p:ph idx="1"/>
          </p:nvPr>
        </p:nvSpPr>
        <p:spPr>
          <a:xfrm>
            <a:off x="899592" y="908720"/>
            <a:ext cx="7787208" cy="5616624"/>
          </a:xfrm>
        </p:spPr>
        <p:txBody>
          <a:bodyPr/>
          <a:lstStyle/>
          <a:p>
            <a:pPr marL="342900" lvl="2" indent="-342900">
              <a:buClr>
                <a:schemeClr val="tx2"/>
              </a:buClr>
              <a:buFont typeface="Wingdings" panose="05000000000000000000" pitchFamily="2" charset="2"/>
              <a:buChar char="v"/>
            </a:pPr>
            <a:r>
              <a:rPr lang="zh-CN" altLang="en-US" sz="2800" b="1" dirty="0" smtClean="0">
                <a:latin typeface="Verdana" panose="020B0604030504040204" pitchFamily="34" charset="0"/>
                <a:ea typeface="宋体" panose="02010600030101010101" pitchFamily="2" charset="-122"/>
                <a:cs typeface="Verdana" panose="020B0604030504040204" pitchFamily="34" charset="0"/>
              </a:rPr>
              <a:t>利用样本与样本之间存在的信息冗余来进行编码的一种数据压缩技术</a:t>
            </a:r>
            <a:endParaRPr lang="zh-CN" altLang="en-US" sz="2800" b="1" dirty="0" smtClean="0">
              <a:latin typeface="Verdana" panose="020B0604030504040204" pitchFamily="34" charset="0"/>
              <a:ea typeface="宋体" panose="02010600030101010101" pitchFamily="2" charset="-122"/>
              <a:cs typeface="Verdana" panose="020B0604030504040204" pitchFamily="34" charset="0"/>
            </a:endParaRPr>
          </a:p>
          <a:p>
            <a:r>
              <a:rPr lang="zh-CN" altLang="en-US" sz="2800" dirty="0" smtClean="0">
                <a:latin typeface="Verdana" panose="020B0604030504040204" pitchFamily="34" charset="0"/>
                <a:ea typeface="宋体" panose="02010600030101010101" pitchFamily="2" charset="-122"/>
                <a:cs typeface="Verdana" panose="020B0604030504040204" pitchFamily="34" charset="0"/>
              </a:rPr>
              <a:t>根据过去的样本去估算</a:t>
            </a:r>
            <a:r>
              <a:rPr lang="en-US" altLang="zh-CN" sz="2800" dirty="0" smtClean="0">
                <a:latin typeface="Verdana" panose="020B0604030504040204" pitchFamily="34" charset="0"/>
                <a:ea typeface="Verdana" panose="020B0604030504040204" pitchFamily="34" charset="0"/>
                <a:cs typeface="Verdana" panose="020B0604030504040204" pitchFamily="34" charset="0"/>
              </a:rPr>
              <a:t>(estimate)</a:t>
            </a:r>
            <a:r>
              <a:rPr lang="zh-CN" altLang="en-US" sz="2800" dirty="0" smtClean="0">
                <a:latin typeface="Verdana" panose="020B0604030504040204" pitchFamily="34" charset="0"/>
                <a:ea typeface="宋体" panose="02010600030101010101" pitchFamily="2" charset="-122"/>
                <a:cs typeface="Verdana" panose="020B0604030504040204" pitchFamily="34" charset="0"/>
              </a:rPr>
              <a:t>下一个样本信号的幅度大小，这个值称为预测值</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r>
              <a:rPr lang="zh-CN" altLang="en-US" sz="2800" dirty="0" smtClean="0">
                <a:latin typeface="Verdana" panose="020B0604030504040204" pitchFamily="34" charset="0"/>
                <a:ea typeface="宋体" panose="02010600030101010101" pitchFamily="2" charset="-122"/>
                <a:cs typeface="Verdana" panose="020B0604030504040204" pitchFamily="34" charset="0"/>
              </a:rPr>
              <a:t>对实际信号值与预测值之差进行量化编码，</a:t>
            </a:r>
            <a:r>
              <a:rPr lang="zh-CN" altLang="en-US" sz="2800" dirty="0" smtClean="0"/>
              <a:t>减少了表示每个样本信号的位数</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r>
              <a:rPr lang="zh-CN" altLang="en-US" sz="2800" dirty="0" smtClean="0">
                <a:latin typeface="Verdana" panose="020B0604030504040204" pitchFamily="34" charset="0"/>
                <a:ea typeface="宋体" panose="02010600030101010101" pitchFamily="2" charset="-122"/>
                <a:cs typeface="Verdana" panose="020B0604030504040204" pitchFamily="34" charset="0"/>
              </a:rPr>
              <a:t>与</a:t>
            </a:r>
            <a:r>
              <a:rPr lang="en-US" altLang="zh-CN" sz="2800" dirty="0" smtClean="0">
                <a:latin typeface="Verdana" panose="020B0604030504040204" pitchFamily="34" charset="0"/>
                <a:ea typeface="Verdana" panose="020B0604030504040204" pitchFamily="34" charset="0"/>
                <a:cs typeface="Verdana" panose="020B0604030504040204" pitchFamily="34" charset="0"/>
              </a:rPr>
              <a:t>PCM</a:t>
            </a:r>
            <a:r>
              <a:rPr lang="zh-CN" altLang="en-US" sz="2800" dirty="0" smtClean="0">
                <a:latin typeface="Verdana" panose="020B0604030504040204" pitchFamily="34" charset="0"/>
                <a:ea typeface="宋体" panose="02010600030101010101" pitchFamily="2" charset="-122"/>
                <a:cs typeface="Verdana" panose="020B0604030504040204" pitchFamily="34" charset="0"/>
              </a:rPr>
              <a:t>的区别？</a:t>
            </a:r>
            <a:endParaRPr lang="en-US" altLang="zh-CN" sz="2800" dirty="0" smtClean="0">
              <a:latin typeface="Verdana" panose="020B0604030504040204" pitchFamily="34" charset="0"/>
              <a:ea typeface="Verdana" panose="020B0604030504040204" pitchFamily="34" charset="0"/>
              <a:cs typeface="Verdana" panose="020B0604030504040204" pitchFamily="34" charset="0"/>
            </a:endParaRPr>
          </a:p>
          <a:p>
            <a:pPr lvl="1"/>
            <a:r>
              <a:rPr lang="en-US" altLang="zh-CN" sz="2400" dirty="0" smtClean="0">
                <a:latin typeface="Verdana" panose="020B0604030504040204" pitchFamily="34" charset="0"/>
                <a:ea typeface="Verdana" panose="020B0604030504040204" pitchFamily="34" charset="0"/>
                <a:cs typeface="Verdana" panose="020B0604030504040204" pitchFamily="34" charset="0"/>
              </a:rPr>
              <a:t>PCM</a:t>
            </a:r>
            <a:r>
              <a:rPr lang="zh-CN" altLang="en-US" sz="2400" dirty="0" smtClean="0">
                <a:latin typeface="Verdana" panose="020B0604030504040204" pitchFamily="34" charset="0"/>
                <a:ea typeface="宋体" panose="02010600030101010101" pitchFamily="2" charset="-122"/>
                <a:cs typeface="Verdana" panose="020B0604030504040204" pitchFamily="34" charset="0"/>
              </a:rPr>
              <a:t>：对采样信号量化编码，需要的比特数较多</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pPr lvl="1"/>
            <a:r>
              <a:rPr lang="en-US" altLang="zh-CN" sz="2400" dirty="0" smtClean="0">
                <a:latin typeface="Verdana" panose="020B0604030504040204" pitchFamily="34" charset="0"/>
                <a:ea typeface="Verdana" panose="020B0604030504040204" pitchFamily="34" charset="0"/>
                <a:cs typeface="Verdana" panose="020B0604030504040204" pitchFamily="34" charset="0"/>
              </a:rPr>
              <a:t>DPCM</a:t>
            </a:r>
            <a:r>
              <a:rPr lang="zh-CN" altLang="en-US" sz="2400" dirty="0" smtClean="0">
                <a:latin typeface="Verdana" panose="020B0604030504040204" pitchFamily="34" charset="0"/>
                <a:ea typeface="宋体" panose="02010600030101010101" pitchFamily="2" charset="-122"/>
                <a:cs typeface="Verdana" panose="020B0604030504040204" pitchFamily="34" charset="0"/>
              </a:rPr>
              <a:t>：对实际信号值与预测值之差进行量化编码</a:t>
            </a:r>
            <a:endParaRPr lang="en-US" altLang="zh-CN" sz="2400" dirty="0" smtClean="0">
              <a:latin typeface="Verdana" panose="020B0604030504040204" pitchFamily="34" charset="0"/>
              <a:ea typeface="Verdana" panose="020B0604030504040204" pitchFamily="34" charset="0"/>
              <a:cs typeface="Verdana" panose="020B0604030504040204" pitchFamily="34" charset="0"/>
            </a:endParaRPr>
          </a:p>
          <a:p>
            <a:r>
              <a:rPr lang="zh-CN" altLang="en-US" sz="2800" dirty="0" smtClean="0">
                <a:latin typeface="Verdana" panose="020B0604030504040204" pitchFamily="34" charset="0"/>
                <a:ea typeface="宋体" panose="02010600030101010101" pitchFamily="2" charset="-122"/>
                <a:cs typeface="Verdana" panose="020B0604030504040204" pitchFamily="34" charset="0"/>
              </a:rPr>
              <a:t>与</a:t>
            </a:r>
            <a:r>
              <a:rPr lang="en-US" altLang="zh-CN" sz="2800" dirty="0" smtClean="0">
                <a:latin typeface="Verdana" panose="020B0604030504040204" pitchFamily="34" charset="0"/>
                <a:ea typeface="Verdana" panose="020B0604030504040204" pitchFamily="34" charset="0"/>
                <a:cs typeface="Verdana" panose="020B0604030504040204" pitchFamily="34" charset="0"/>
              </a:rPr>
              <a:t>DM</a:t>
            </a:r>
            <a:r>
              <a:rPr lang="zh-CN" altLang="en-US" sz="2800" dirty="0" smtClean="0">
                <a:latin typeface="Verdana" panose="020B0604030504040204" pitchFamily="34" charset="0"/>
                <a:ea typeface="宋体" panose="02010600030101010101" pitchFamily="2" charset="-122"/>
                <a:cs typeface="Verdana" panose="020B0604030504040204" pitchFamily="34" charset="0"/>
              </a:rPr>
              <a:t>的联系？</a:t>
            </a:r>
            <a:endParaRPr lang="en-US" altLang="zh-CN" sz="2800" dirty="0" smtClean="0">
              <a:latin typeface="Verdana" panose="020B0604030504040204" pitchFamily="34" charset="0"/>
              <a:ea typeface="宋体" panose="02010600030101010101" pitchFamily="2" charset="-122"/>
              <a:cs typeface="Verdana" panose="020B0604030504040204" pitchFamily="34" charset="0"/>
            </a:endParaRPr>
          </a:p>
          <a:p>
            <a:pPr lvl="1"/>
            <a:r>
              <a:rPr lang="en-US" altLang="zh-CN" sz="2400" dirty="0" smtClean="0">
                <a:latin typeface="Verdana" panose="020B0604030504040204" pitchFamily="34" charset="0"/>
                <a:ea typeface="宋体" panose="02010600030101010101" pitchFamily="2" charset="-122"/>
                <a:cs typeface="Verdana" panose="020B0604030504040204" pitchFamily="34" charset="0"/>
              </a:rPr>
              <a:t>DM</a:t>
            </a:r>
            <a:r>
              <a:rPr lang="zh-CN" altLang="en-US" sz="2400" dirty="0" smtClean="0">
                <a:latin typeface="Verdana" panose="020B0604030504040204" pitchFamily="34" charset="0"/>
                <a:ea typeface="宋体" panose="02010600030101010101" pitchFamily="2" charset="-122"/>
                <a:cs typeface="Verdana" panose="020B0604030504040204" pitchFamily="34" charset="0"/>
              </a:rPr>
              <a:t>：</a:t>
            </a:r>
            <a:r>
              <a:rPr lang="en-US" altLang="zh-CN" sz="2400" dirty="0" smtClean="0">
                <a:latin typeface="Verdana" panose="020B0604030504040204" pitchFamily="34" charset="0"/>
                <a:ea typeface="宋体" panose="02010600030101010101" pitchFamily="2" charset="-122"/>
                <a:cs typeface="Verdana" panose="020B0604030504040204" pitchFamily="34" charset="0"/>
              </a:rPr>
              <a:t>1</a:t>
            </a:r>
            <a:r>
              <a:rPr lang="zh-CN" altLang="en-US" sz="2400" dirty="0" smtClean="0">
                <a:latin typeface="Verdana" panose="020B0604030504040204" pitchFamily="34" charset="0"/>
                <a:ea typeface="宋体" panose="02010600030101010101" pitchFamily="2" charset="-122"/>
                <a:cs typeface="Verdana" panose="020B0604030504040204" pitchFamily="34" charset="0"/>
              </a:rPr>
              <a:t>位二进制表示增量</a:t>
            </a:r>
            <a:endParaRPr lang="en-US" altLang="zh-CN" sz="2400" dirty="0" smtClean="0">
              <a:latin typeface="Verdana" panose="020B0604030504040204" pitchFamily="34" charset="0"/>
              <a:ea typeface="宋体" panose="02010600030101010101" pitchFamily="2" charset="-122"/>
              <a:cs typeface="Verdana" panose="020B0604030504040204" pitchFamily="34" charset="0"/>
            </a:endParaRPr>
          </a:p>
          <a:p>
            <a:pPr lvl="1"/>
            <a:r>
              <a:rPr lang="en-US" altLang="zh-CN" sz="2400" dirty="0" smtClean="0"/>
              <a:t>DPCM</a:t>
            </a:r>
            <a:r>
              <a:rPr lang="zh-CN" altLang="en-US" sz="2400" dirty="0" smtClean="0"/>
              <a:t>：</a:t>
            </a:r>
            <a:r>
              <a:rPr lang="en-US" altLang="zh-CN" sz="2400" dirty="0" smtClean="0">
                <a:latin typeface="Verdana" panose="020B0604030504040204" pitchFamily="34" charset="0"/>
                <a:ea typeface="宋体" panose="02010600030101010101" pitchFamily="2" charset="-122"/>
                <a:cs typeface="Verdana" panose="020B0604030504040204" pitchFamily="34" charset="0"/>
              </a:rPr>
              <a:t> N</a:t>
            </a:r>
            <a:r>
              <a:rPr lang="zh-CN" altLang="en-US" sz="2400" dirty="0" smtClean="0">
                <a:latin typeface="Verdana" panose="020B0604030504040204" pitchFamily="34" charset="0"/>
                <a:ea typeface="宋体" panose="02010600030101010101" pitchFamily="2" charset="-122"/>
                <a:cs typeface="Verdana" panose="020B0604030504040204" pitchFamily="34" charset="0"/>
              </a:rPr>
              <a:t>位二进制表示增量</a:t>
            </a:r>
            <a:endParaRPr lang="en-US" altLang="zh-CN" sz="2400" dirty="0" smtClean="0"/>
          </a:p>
          <a:p>
            <a:pPr lvl="1"/>
            <a:endParaRPr lang="zh-CN" altLang="en-US" sz="2400" dirty="0" smtClean="0">
              <a:latin typeface="Verdana" panose="020B0604030504040204" pitchFamily="34" charset="0"/>
              <a:ea typeface="宋体" panose="02010600030101010101" pitchFamily="2" charset="-122"/>
              <a:cs typeface="Verdana" panose="020B0604030504040204" pitchFamily="34" charset="0"/>
            </a:endParaRPr>
          </a:p>
        </p:txBody>
      </p:sp>
      <p:sp>
        <p:nvSpPr>
          <p:cNvPr id="48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blinds(horizontal)">
                                      <p:cBhvr>
                                        <p:cTn id="45" dur="500"/>
                                        <p:tgtEl>
                                          <p:spTgt spid="3">
                                            <p:txEl>
                                              <p:pRg st="7" end="7"/>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2"/>
          <p:cNvSpPr>
            <a:spLocks noGrp="1"/>
          </p:cNvSpPr>
          <p:nvPr>
            <p:ph type="dt" sz="quarter" idx="10"/>
          </p:nvPr>
        </p:nvSpPr>
        <p:spPr>
          <a:noFill/>
        </p:spPr>
        <p:txBody>
          <a:bodyPr/>
          <a:lstStyle/>
          <a:p>
            <a:r>
              <a:rPr lang="zh-CN" altLang="en-US" dirty="0" smtClean="0"/>
              <a:t>多媒体技术基础</a:t>
            </a:r>
            <a:endParaRPr lang="en-US" altLang="zh-CN" dirty="0" smtClean="0"/>
          </a:p>
        </p:txBody>
      </p:sp>
      <p:graphicFrame>
        <p:nvGraphicFramePr>
          <p:cNvPr id="928769" name="Object 10"/>
          <p:cNvGraphicFramePr>
            <a:graphicFrameLocks noChangeAspect="1"/>
          </p:cNvGraphicFramePr>
          <p:nvPr/>
        </p:nvGraphicFramePr>
        <p:xfrm>
          <a:off x="106068" y="1484784"/>
          <a:ext cx="5933447" cy="3312368"/>
        </p:xfrm>
        <a:graphic>
          <a:graphicData uri="http://schemas.openxmlformats.org/presentationml/2006/ole">
            <mc:AlternateContent xmlns:mc="http://schemas.openxmlformats.org/markup-compatibility/2006">
              <mc:Choice xmlns:v="urn:schemas-microsoft-com:vml" Requires="v">
                <p:oleObj spid="_x0000_s61441" name="Visio" r:id="rId1" imgW="5270500" imgH="2768600" progId="Visio.Drawing.11">
                  <p:embed/>
                </p:oleObj>
              </mc:Choice>
              <mc:Fallback>
                <p:oleObj name="Visio" r:id="rId1" imgW="5270500" imgH="2768600" progId="Visio.Drawing.11">
                  <p:embed/>
                  <p:pic>
                    <p:nvPicPr>
                      <p:cNvPr id="0" name="Object 10"/>
                      <p:cNvPicPr>
                        <a:picLocks noChangeAspect="1"/>
                      </p:cNvPicPr>
                      <p:nvPr/>
                    </p:nvPicPr>
                    <p:blipFill>
                      <a:blip r:embed="rId2"/>
                      <a:stretch>
                        <a:fillRect/>
                      </a:stretch>
                    </p:blipFill>
                    <p:spPr>
                      <a:xfrm>
                        <a:off x="106068" y="1484784"/>
                        <a:ext cx="5933447" cy="3312368"/>
                      </a:xfrm>
                      <a:prstGeom prst="rect">
                        <a:avLst/>
                      </a:prstGeom>
                      <a:noFill/>
                      <a:ln w="9525">
                        <a:noFill/>
                      </a:ln>
                    </p:spPr>
                  </p:pic>
                </p:oleObj>
              </mc:Fallback>
            </mc:AlternateContent>
          </a:graphicData>
        </a:graphic>
      </p:graphicFrame>
      <p:sp>
        <p:nvSpPr>
          <p:cNvPr id="39" name="TextBox 38"/>
          <p:cNvSpPr txBox="1"/>
          <p:nvPr/>
        </p:nvSpPr>
        <p:spPr>
          <a:xfrm>
            <a:off x="5580112" y="2398236"/>
            <a:ext cx="3419872" cy="3785652"/>
          </a:xfrm>
          <a:prstGeom prst="rect">
            <a:avLst/>
          </a:prstGeom>
          <a:noFill/>
        </p:spPr>
        <p:txBody>
          <a:bodyPr wrap="square" rtlCol="0">
            <a:spAutoFit/>
          </a:bodyPr>
          <a:lstStyle/>
          <a:p>
            <a:pPr marL="0" lvl="1"/>
            <a:r>
              <a:rPr lang="en-US" altLang="zh-CN" i="1" dirty="0" smtClean="0"/>
              <a:t>s</a:t>
            </a:r>
            <a:r>
              <a:rPr lang="en-US" altLang="zh-CN" dirty="0" smtClean="0"/>
              <a:t>(</a:t>
            </a:r>
            <a:r>
              <a:rPr lang="en-US" altLang="zh-CN" i="1" dirty="0" smtClean="0"/>
              <a:t>k</a:t>
            </a:r>
            <a:r>
              <a:rPr lang="en-US" altLang="zh-CN" dirty="0" smtClean="0"/>
              <a:t>)</a:t>
            </a:r>
            <a:r>
              <a:rPr lang="zh-CN" altLang="en-US" dirty="0" smtClean="0"/>
              <a:t>：离散输入信号</a:t>
            </a:r>
            <a:endParaRPr lang="en-US" altLang="zh-CN" dirty="0" smtClean="0"/>
          </a:p>
          <a:p>
            <a:pPr marL="0" lvl="1"/>
            <a:r>
              <a:rPr lang="en-US" altLang="zh-CN" i="1" dirty="0" smtClean="0"/>
              <a:t>s</a:t>
            </a:r>
            <a:r>
              <a:rPr lang="en-US" altLang="zh-CN" i="1" baseline="-25000" dirty="0" smtClean="0"/>
              <a:t>e</a:t>
            </a:r>
            <a:r>
              <a:rPr lang="en-US" altLang="zh-CN" dirty="0" smtClean="0"/>
              <a:t>(</a:t>
            </a:r>
            <a:r>
              <a:rPr lang="en-US" altLang="zh-CN" i="1" dirty="0" smtClean="0"/>
              <a:t>k</a:t>
            </a:r>
            <a:r>
              <a:rPr lang="en-US" altLang="zh-CN" dirty="0" smtClean="0"/>
              <a:t>-1)</a:t>
            </a:r>
            <a:r>
              <a:rPr lang="zh-CN" altLang="en-US" dirty="0" smtClean="0"/>
              <a:t>：预测器输出的估算值</a:t>
            </a:r>
            <a:endParaRPr lang="en-US" altLang="zh-CN" dirty="0" smtClean="0"/>
          </a:p>
          <a:p>
            <a:pPr marL="0" lvl="1"/>
            <a:r>
              <a:rPr lang="en-US" altLang="zh-CN" i="1" dirty="0" smtClean="0"/>
              <a:t>d</a:t>
            </a:r>
            <a:r>
              <a:rPr lang="en-US" altLang="zh-CN" dirty="0" smtClean="0"/>
              <a:t>(</a:t>
            </a:r>
            <a:r>
              <a:rPr lang="en-US" altLang="zh-CN" i="1" dirty="0" smtClean="0"/>
              <a:t>k</a:t>
            </a:r>
            <a:r>
              <a:rPr lang="en-US" altLang="zh-CN" dirty="0" smtClean="0"/>
              <a:t>)</a:t>
            </a:r>
            <a:r>
              <a:rPr lang="zh-CN" altLang="en-US" dirty="0" smtClean="0"/>
              <a:t>：差分信号</a:t>
            </a:r>
            <a:endParaRPr lang="en-US" altLang="zh-CN" dirty="0" smtClean="0"/>
          </a:p>
          <a:p>
            <a:pPr marL="0" lvl="1"/>
            <a:r>
              <a:rPr lang="zh-CN" altLang="en-US" dirty="0" smtClean="0"/>
              <a:t>       ：</a:t>
            </a:r>
            <a:r>
              <a:rPr lang="en-US" altLang="zh-CN" i="1" dirty="0" smtClean="0"/>
              <a:t>d</a:t>
            </a:r>
            <a:r>
              <a:rPr lang="en-US" altLang="zh-CN" dirty="0" smtClean="0"/>
              <a:t>(</a:t>
            </a:r>
            <a:r>
              <a:rPr lang="en-US" altLang="zh-CN" i="1" dirty="0" smtClean="0"/>
              <a:t>k</a:t>
            </a:r>
            <a:r>
              <a:rPr lang="en-US" altLang="zh-CN" dirty="0" smtClean="0"/>
              <a:t>)</a:t>
            </a:r>
            <a:r>
              <a:rPr lang="zh-CN" altLang="en-US" dirty="0" smtClean="0"/>
              <a:t>的量化编码值</a:t>
            </a:r>
            <a:endParaRPr lang="en-US" altLang="zh-CN" dirty="0" smtClean="0"/>
          </a:p>
          <a:p>
            <a:pPr marL="0" lvl="1"/>
            <a:r>
              <a:rPr lang="en-US" altLang="zh-CN" i="1" dirty="0" err="1" smtClean="0"/>
              <a:t>d</a:t>
            </a:r>
            <a:r>
              <a:rPr lang="en-US" altLang="zh-CN" i="1" baseline="-25000" dirty="0" err="1" smtClean="0"/>
              <a:t>q</a:t>
            </a:r>
            <a:r>
              <a:rPr lang="en-US" altLang="zh-CN" dirty="0" smtClean="0"/>
              <a:t>(</a:t>
            </a:r>
            <a:r>
              <a:rPr lang="en-US" altLang="zh-CN" i="1" dirty="0" smtClean="0"/>
              <a:t>k</a:t>
            </a:r>
            <a:r>
              <a:rPr lang="en-US" altLang="zh-CN" dirty="0" smtClean="0"/>
              <a:t>) </a:t>
            </a:r>
            <a:r>
              <a:rPr lang="zh-CN" altLang="en-US" dirty="0" smtClean="0"/>
              <a:t>：逆量化器产生的量化差分信号</a:t>
            </a:r>
            <a:endParaRPr lang="en-US" altLang="zh-CN" dirty="0" smtClean="0"/>
          </a:p>
          <a:p>
            <a:pPr marL="0" lvl="1"/>
            <a:r>
              <a:rPr lang="en-US" altLang="zh-CN" i="1" dirty="0" err="1" smtClean="0"/>
              <a:t>s</a:t>
            </a:r>
            <a:r>
              <a:rPr lang="en-US" altLang="zh-CN" i="1" baseline="-25000" dirty="0" err="1" smtClean="0"/>
              <a:t>r</a:t>
            </a:r>
            <a:r>
              <a:rPr lang="en-US" altLang="zh-CN" dirty="0" smtClean="0"/>
              <a:t>(</a:t>
            </a:r>
            <a:r>
              <a:rPr lang="en-US" altLang="zh-CN" i="1" dirty="0" smtClean="0"/>
              <a:t>k</a:t>
            </a:r>
            <a:r>
              <a:rPr lang="en-US" altLang="zh-CN" dirty="0" smtClean="0"/>
              <a:t>)</a:t>
            </a:r>
            <a:r>
              <a:rPr lang="zh-CN" altLang="en-US" dirty="0" smtClean="0"/>
              <a:t>：接收端的重构信号</a:t>
            </a:r>
            <a:endParaRPr lang="zh-CN" altLang="en-US" dirty="0"/>
          </a:p>
        </p:txBody>
      </p:sp>
      <p:sp>
        <p:nvSpPr>
          <p:cNvPr id="40" name="标题 1"/>
          <p:cNvSpPr>
            <a:spLocks noGrp="1"/>
          </p:cNvSpPr>
          <p:nvPr>
            <p:ph type="title"/>
          </p:nvPr>
        </p:nvSpPr>
        <p:spPr>
          <a:xfrm>
            <a:off x="1295400" y="332656"/>
            <a:ext cx="7086600" cy="563563"/>
          </a:xfrm>
        </p:spPr>
        <p:txBody>
          <a:bodyPr/>
          <a:lstStyle/>
          <a:p>
            <a:r>
              <a:rPr lang="en-US" altLang="zh-CN" dirty="0" smtClean="0">
                <a:ea typeface="宋体" panose="02010600030101010101" pitchFamily="2" charset="-122"/>
              </a:rPr>
              <a:t>DPCM</a:t>
            </a:r>
            <a:r>
              <a:rPr lang="zh-CN" altLang="en-US" dirty="0" smtClean="0">
                <a:ea typeface="宋体" panose="02010600030101010101" pitchFamily="2" charset="-122"/>
              </a:rPr>
              <a:t>原理图</a:t>
            </a:r>
            <a:endParaRPr lang="zh-CN" altLang="en-US" dirty="0" smtClean="0">
              <a:ea typeface="宋体" panose="02010600030101010101" pitchFamily="2" charset="-122"/>
            </a:endParaRPr>
          </a:p>
        </p:txBody>
      </p:sp>
      <p:graphicFrame>
        <p:nvGraphicFramePr>
          <p:cNvPr id="928770" name="Object 12"/>
          <p:cNvGraphicFramePr>
            <a:graphicFrameLocks noChangeAspect="1"/>
          </p:cNvGraphicFramePr>
          <p:nvPr/>
        </p:nvGraphicFramePr>
        <p:xfrm>
          <a:off x="5686400" y="3861048"/>
          <a:ext cx="685800" cy="501650"/>
        </p:xfrm>
        <a:graphic>
          <a:graphicData uri="http://schemas.openxmlformats.org/presentationml/2006/ole">
            <mc:AlternateContent xmlns:mc="http://schemas.openxmlformats.org/markup-compatibility/2006">
              <mc:Choice xmlns:v="urn:schemas-microsoft-com:vml" Requires="v">
                <p:oleObj spid="_x0000_s61442" name="Equation" r:id="rId3" imgW="7924800" imgH="5791200" progId="">
                  <p:embed/>
                </p:oleObj>
              </mc:Choice>
              <mc:Fallback>
                <p:oleObj name="Equation" r:id="rId3" imgW="7924800" imgH="5791200" progId="">
                  <p:embed/>
                  <p:pic>
                    <p:nvPicPr>
                      <p:cNvPr id="0" name="Object 12"/>
                      <p:cNvPicPr>
                        <a:picLocks noChangeAspect="1"/>
                      </p:cNvPicPr>
                      <p:nvPr/>
                    </p:nvPicPr>
                    <p:blipFill>
                      <a:blip r:embed="rId4"/>
                      <a:stretch>
                        <a:fillRect/>
                      </a:stretch>
                    </p:blipFill>
                    <p:spPr>
                      <a:xfrm>
                        <a:off x="5686400" y="3861048"/>
                        <a:ext cx="685800" cy="501650"/>
                      </a:xfrm>
                      <a:prstGeom prst="rect">
                        <a:avLst/>
                      </a:prstGeom>
                      <a:noFill/>
                      <a:ln w="9525">
                        <a:noFill/>
                      </a:ln>
                    </p:spPr>
                  </p:pic>
                </p:oleObj>
              </mc:Fallback>
            </mc:AlternateContent>
          </a:graphicData>
        </a:graphic>
      </p:graphicFrame>
      <p:grpSp>
        <p:nvGrpSpPr>
          <p:cNvPr id="10" name="组合 9"/>
          <p:cNvGrpSpPr/>
          <p:nvPr/>
        </p:nvGrpSpPr>
        <p:grpSpPr>
          <a:xfrm>
            <a:off x="395536" y="4653136"/>
            <a:ext cx="3127779" cy="864096"/>
            <a:chOff x="395536" y="4653136"/>
            <a:chExt cx="3127779" cy="864096"/>
          </a:xfrm>
        </p:grpSpPr>
        <p:sp>
          <p:nvSpPr>
            <p:cNvPr id="7" name="TextBox 6"/>
            <p:cNvSpPr txBox="1"/>
            <p:nvPr/>
          </p:nvSpPr>
          <p:spPr>
            <a:xfrm>
              <a:off x="395536" y="4941168"/>
              <a:ext cx="3127779" cy="461665"/>
            </a:xfrm>
            <a:prstGeom prst="rect">
              <a:avLst/>
            </a:prstGeom>
            <a:noFill/>
          </p:spPr>
          <p:txBody>
            <a:bodyPr wrap="none" rtlCol="0">
              <a:spAutoFit/>
            </a:bodyPr>
            <a:lstStyle/>
            <a:p>
              <a:r>
                <a:rPr lang="en-US" altLang="zh-CN" i="1" dirty="0" smtClean="0"/>
                <a:t>s</a:t>
              </a:r>
              <a:r>
                <a:rPr lang="en-US" altLang="zh-CN" i="1" baseline="-25000" dirty="0" smtClean="0"/>
                <a:t>e</a:t>
              </a:r>
              <a:r>
                <a:rPr lang="en-US" altLang="zh-CN" dirty="0" smtClean="0"/>
                <a:t>(</a:t>
              </a:r>
              <a:r>
                <a:rPr lang="en-US" altLang="zh-CN" i="1" dirty="0" smtClean="0"/>
                <a:t>k</a:t>
              </a:r>
              <a:r>
                <a:rPr lang="en-US" altLang="zh-CN" dirty="0" smtClean="0"/>
                <a:t>)=</a:t>
              </a:r>
              <a:r>
                <a:rPr lang="en-US" altLang="zh-CN" i="1" dirty="0" smtClean="0"/>
                <a:t> ∑ </a:t>
              </a:r>
              <a:r>
                <a:rPr lang="en-US" altLang="zh-CN" i="1" dirty="0" err="1" smtClean="0"/>
                <a:t>a</a:t>
              </a:r>
              <a:r>
                <a:rPr lang="en-US" altLang="zh-CN" i="1" baseline="-25000" dirty="0" err="1" smtClean="0"/>
                <a:t>i</a:t>
              </a:r>
              <a:r>
                <a:rPr lang="en-US" altLang="zh-CN" i="1" dirty="0" err="1" smtClean="0"/>
                <a:t>s</a:t>
              </a:r>
              <a:r>
                <a:rPr lang="en-US" altLang="zh-CN" i="1" baseline="-25000" dirty="0" err="1" smtClean="0"/>
                <a:t>r</a:t>
              </a:r>
              <a:r>
                <a:rPr lang="en-US" altLang="zh-CN" dirty="0" smtClean="0"/>
                <a:t>(</a:t>
              </a:r>
              <a:r>
                <a:rPr lang="en-US" altLang="zh-CN" i="1" dirty="0" smtClean="0"/>
                <a:t>k-</a:t>
              </a:r>
              <a:r>
                <a:rPr lang="en-US" altLang="zh-CN" i="1" dirty="0" err="1" smtClean="0"/>
                <a:t>i</a:t>
              </a:r>
              <a:r>
                <a:rPr lang="en-US" altLang="zh-CN" dirty="0" smtClean="0"/>
                <a:t>)</a:t>
              </a:r>
              <a:endParaRPr lang="zh-CN" altLang="en-US" dirty="0"/>
            </a:p>
          </p:txBody>
        </p:sp>
        <p:sp>
          <p:nvSpPr>
            <p:cNvPr id="8" name="TextBox 7"/>
            <p:cNvSpPr txBox="1"/>
            <p:nvPr/>
          </p:nvSpPr>
          <p:spPr>
            <a:xfrm>
              <a:off x="1544723" y="5178678"/>
              <a:ext cx="579005" cy="338554"/>
            </a:xfrm>
            <a:prstGeom prst="rect">
              <a:avLst/>
            </a:prstGeom>
            <a:noFill/>
          </p:spPr>
          <p:txBody>
            <a:bodyPr wrap="none" rtlCol="0">
              <a:spAutoFit/>
            </a:bodyPr>
            <a:lstStyle/>
            <a:p>
              <a:r>
                <a:rPr lang="en-US" altLang="zh-CN" i="1" baseline="-25000" dirty="0" err="1" smtClean="0"/>
                <a:t>i</a:t>
              </a:r>
              <a:r>
                <a:rPr lang="en-US" altLang="zh-CN" baseline="-25000" dirty="0" smtClean="0"/>
                <a:t>=1</a:t>
              </a:r>
              <a:endParaRPr lang="zh-CN" altLang="en-US" baseline="-25000" dirty="0"/>
            </a:p>
          </p:txBody>
        </p:sp>
        <p:sp>
          <p:nvSpPr>
            <p:cNvPr id="9" name="TextBox 8"/>
            <p:cNvSpPr txBox="1"/>
            <p:nvPr/>
          </p:nvSpPr>
          <p:spPr>
            <a:xfrm>
              <a:off x="1722784" y="4653136"/>
              <a:ext cx="328936" cy="338554"/>
            </a:xfrm>
            <a:prstGeom prst="rect">
              <a:avLst/>
            </a:prstGeom>
            <a:noFill/>
          </p:spPr>
          <p:txBody>
            <a:bodyPr wrap="square" rtlCol="0">
              <a:spAutoFit/>
            </a:bodyPr>
            <a:lstStyle/>
            <a:p>
              <a:r>
                <a:rPr lang="en-US" altLang="zh-CN" i="1" baseline="-25000" dirty="0" smtClean="0"/>
                <a:t>p</a:t>
              </a:r>
              <a:endParaRPr lang="zh-CN" altLang="en-US" i="1" baseline="-25000" dirty="0"/>
            </a:p>
          </p:txBody>
        </p:sp>
      </p:grpSp>
      <p:sp>
        <p:nvSpPr>
          <p:cNvPr id="11" name="TextBox 10"/>
          <p:cNvSpPr txBox="1"/>
          <p:nvPr/>
        </p:nvSpPr>
        <p:spPr>
          <a:xfrm>
            <a:off x="467544" y="5661248"/>
            <a:ext cx="4113627" cy="461665"/>
          </a:xfrm>
          <a:prstGeom prst="rect">
            <a:avLst/>
          </a:prstGeom>
          <a:noFill/>
        </p:spPr>
        <p:txBody>
          <a:bodyPr wrap="none" rtlCol="0">
            <a:spAutoFit/>
          </a:bodyPr>
          <a:lstStyle/>
          <a:p>
            <a:r>
              <a:rPr lang="en-US" altLang="zh-CN" dirty="0" smtClean="0"/>
              <a:t>p</a:t>
            </a:r>
            <a:r>
              <a:rPr lang="zh-CN" altLang="en-US" dirty="0" smtClean="0"/>
              <a:t>是预测阶数，</a:t>
            </a:r>
            <a:r>
              <a:rPr lang="en-US" altLang="zh-CN" dirty="0" err="1" smtClean="0"/>
              <a:t>a</a:t>
            </a:r>
            <a:r>
              <a:rPr lang="en-US" altLang="zh-CN" baseline="-25000" dirty="0" err="1" smtClean="0"/>
              <a:t>i</a:t>
            </a:r>
            <a:r>
              <a:rPr lang="zh-CN" altLang="en-US" dirty="0" smtClean="0"/>
              <a:t>是预测系数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不变，脉冲宽度</a:t>
            </a:r>
            <a:r>
              <a:rPr lang="zh-CN" altLang="en-US" dirty="0" smtClean="0">
                <a:ea typeface="楷体_GB2312" pitchFamily="49" charset="-122"/>
                <a:sym typeface="Symbol" panose="05050102010706020507" pitchFamily="18" charset="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
          <p:cNvGrpSpPr/>
          <p:nvPr/>
        </p:nvGrpSpPr>
        <p:grpSpPr bwMode="auto">
          <a:xfrm>
            <a:off x="1447800" y="2179638"/>
            <a:ext cx="5567363" cy="1485900"/>
            <a:chOff x="912" y="1373"/>
            <a:chExt cx="3507" cy="936"/>
          </a:xfrm>
        </p:grpSpPr>
        <p:sp>
          <p:nvSpPr>
            <p:cNvPr id="5" name="Rectangle 4"/>
            <p:cNvSpPr>
              <a:spLocks noChangeArrowheads="1"/>
            </p:cNvSpPr>
            <p:nvPr/>
          </p:nvSpPr>
          <p:spPr bwMode="auto">
            <a:xfrm>
              <a:off x="1474" y="1772"/>
              <a:ext cx="313" cy="333"/>
            </a:xfrm>
            <a:prstGeom prst="rect">
              <a:avLst/>
            </a:prstGeom>
            <a:noFill/>
            <a:ln w="12700">
              <a:solidFill>
                <a:srgbClr val="00FF00"/>
              </a:solidFill>
              <a:miter lim="800000"/>
              <a:tailEnd type="none" w="sm" len="med"/>
            </a:ln>
          </p:spPr>
          <p:txBody>
            <a:bodyPr/>
            <a:lstStyle/>
            <a:p>
              <a:endParaRPr lang="zh-CN" altLang="en-US">
                <a:solidFill>
                  <a:srgbClr val="FF0000"/>
                </a:solidFill>
              </a:endParaRPr>
            </a:p>
          </p:txBody>
        </p:sp>
        <p:sp>
          <p:nvSpPr>
            <p:cNvPr id="6" name="Line 5"/>
            <p:cNvSpPr>
              <a:spLocks noChangeShapeType="1"/>
            </p:cNvSpPr>
            <p:nvPr/>
          </p:nvSpPr>
          <p:spPr bwMode="auto">
            <a:xfrm flipV="1">
              <a:off x="2627" y="1420"/>
              <a:ext cx="0" cy="685"/>
            </a:xfrm>
            <a:prstGeom prst="line">
              <a:avLst/>
            </a:prstGeom>
            <a:noFill/>
            <a:ln w="12700">
              <a:solidFill>
                <a:schemeClr val="tx1"/>
              </a:solidFill>
              <a:round/>
              <a:tailEnd type="stealth" w="sm" len="med"/>
            </a:ln>
          </p:spPr>
          <p:txBody>
            <a:bodyPr/>
            <a:lstStyle/>
            <a:p>
              <a:endParaRPr lang="zh-CN" altLang="en-US"/>
            </a:p>
          </p:txBody>
        </p:sp>
        <p:graphicFrame>
          <p:nvGraphicFramePr>
            <p:cNvPr id="7" name="Object 6"/>
            <p:cNvGraphicFramePr>
              <a:graphicFrameLocks noChangeAspect="1"/>
            </p:cNvGraphicFramePr>
            <p:nvPr/>
          </p:nvGraphicFramePr>
          <p:xfrm>
            <a:off x="2676" y="1373"/>
            <a:ext cx="273" cy="182"/>
          </p:xfrm>
          <a:graphic>
            <a:graphicData uri="http://schemas.openxmlformats.org/presentationml/2006/ole">
              <mc:AlternateContent xmlns:mc="http://schemas.openxmlformats.org/markup-compatibility/2006">
                <mc:Choice xmlns:v="urn:schemas-microsoft-com:vml" Requires="v">
                  <p:oleObj spid="_x0000_s10241" name="Equation" r:id="rId1" imgW="7315200" imgH="4876800" progId="Equation.3">
                    <p:embed/>
                  </p:oleObj>
                </mc:Choice>
                <mc:Fallback>
                  <p:oleObj name="Equation" r:id="rId1" imgW="7315200" imgH="4876800" progId="Equation.3">
                    <p:embed/>
                    <p:pic>
                      <p:nvPicPr>
                        <p:cNvPr id="0" name="图片 10240"/>
                        <p:cNvPicPr>
                          <a:picLocks noChangeAspect="1"/>
                        </p:cNvPicPr>
                        <p:nvPr/>
                      </p:nvPicPr>
                      <p:blipFill>
                        <a:blip r:embed="rId2"/>
                        <a:stretch>
                          <a:fillRect/>
                        </a:stretch>
                      </p:blipFill>
                      <p:spPr>
                        <a:xfrm>
                          <a:off x="2676" y="1373"/>
                          <a:ext cx="273" cy="182"/>
                        </a:xfrm>
                        <a:prstGeom prst="rect">
                          <a:avLst/>
                        </a:prstGeom>
                        <a:noFill/>
                        <a:ln w="9525">
                          <a:noFill/>
                        </a:ln>
                      </p:spPr>
                    </p:pic>
                  </p:oleObj>
                </mc:Fallback>
              </mc:AlternateContent>
            </a:graphicData>
          </a:graphic>
        </p:graphicFrame>
        <p:graphicFrame>
          <p:nvGraphicFramePr>
            <p:cNvPr id="8" name="Object 7"/>
            <p:cNvGraphicFramePr>
              <a:graphicFrameLocks noChangeAspect="1"/>
            </p:cNvGraphicFramePr>
            <p:nvPr/>
          </p:nvGraphicFramePr>
          <p:xfrm>
            <a:off x="3579" y="2134"/>
            <a:ext cx="101" cy="119"/>
          </p:xfrm>
          <a:graphic>
            <a:graphicData uri="http://schemas.openxmlformats.org/presentationml/2006/ole">
              <mc:AlternateContent xmlns:mc="http://schemas.openxmlformats.org/markup-compatibility/2006">
                <mc:Choice xmlns:v="urn:schemas-microsoft-com:vml" Requires="v">
                  <p:oleObj spid="_x0000_s10242" name="Equation" r:id="rId3" imgW="3352800" imgH="3962400" progId="Equation.3">
                    <p:embed/>
                  </p:oleObj>
                </mc:Choice>
                <mc:Fallback>
                  <p:oleObj name="Equation" r:id="rId3" imgW="3352800" imgH="3962400" progId="Equation.3">
                    <p:embed/>
                    <p:pic>
                      <p:nvPicPr>
                        <p:cNvPr id="0" name="图片 10241"/>
                        <p:cNvPicPr>
                          <a:picLocks noChangeAspect="1"/>
                        </p:cNvPicPr>
                        <p:nvPr/>
                      </p:nvPicPr>
                      <p:blipFill>
                        <a:blip r:embed="rId4"/>
                        <a:stretch>
                          <a:fillRect/>
                        </a:stretch>
                      </p:blipFill>
                      <p:spPr>
                        <a:xfrm>
                          <a:off x="3579" y="2134"/>
                          <a:ext cx="101" cy="119"/>
                        </a:xfrm>
                        <a:prstGeom prst="rect">
                          <a:avLst/>
                        </a:prstGeom>
                        <a:noFill/>
                        <a:ln w="9525">
                          <a:noFill/>
                        </a:ln>
                      </p:spPr>
                    </p:pic>
                  </p:oleObj>
                </mc:Fallback>
              </mc:AlternateContent>
            </a:graphicData>
          </a:graphic>
        </p:graphicFrame>
        <p:graphicFrame>
          <p:nvGraphicFramePr>
            <p:cNvPr id="9" name="Object 8"/>
            <p:cNvGraphicFramePr>
              <a:graphicFrameLocks noChangeAspect="1"/>
            </p:cNvGraphicFramePr>
            <p:nvPr/>
          </p:nvGraphicFramePr>
          <p:xfrm>
            <a:off x="2745" y="2087"/>
            <a:ext cx="118" cy="213"/>
          </p:xfrm>
          <a:graphic>
            <a:graphicData uri="http://schemas.openxmlformats.org/presentationml/2006/ole">
              <mc:AlternateContent xmlns:mc="http://schemas.openxmlformats.org/markup-compatibility/2006">
                <mc:Choice xmlns:v="urn:schemas-microsoft-com:vml" Requires="v">
                  <p:oleObj spid="_x0000_s10243" name="Equation" r:id="rId5" imgW="3048000" imgH="5486400" progId="Equation.3">
                    <p:embed/>
                  </p:oleObj>
                </mc:Choice>
                <mc:Fallback>
                  <p:oleObj name="Equation" r:id="rId5" imgW="3048000" imgH="5486400" progId="Equation.3">
                    <p:embed/>
                    <p:pic>
                      <p:nvPicPr>
                        <p:cNvPr id="0" name="图片 10242"/>
                        <p:cNvPicPr>
                          <a:picLocks noChangeAspect="1"/>
                        </p:cNvPicPr>
                        <p:nvPr/>
                      </p:nvPicPr>
                      <p:blipFill>
                        <a:blip r:embed="rId6"/>
                        <a:stretch>
                          <a:fillRect/>
                        </a:stretch>
                      </p:blipFill>
                      <p:spPr>
                        <a:xfrm>
                          <a:off x="2745" y="2087"/>
                          <a:ext cx="118" cy="213"/>
                        </a:xfrm>
                        <a:prstGeom prst="rect">
                          <a:avLst/>
                        </a:prstGeom>
                        <a:noFill/>
                        <a:ln w="9525">
                          <a:noFill/>
                        </a:ln>
                      </p:spPr>
                    </p:pic>
                  </p:oleObj>
                </mc:Fallback>
              </mc:AlternateContent>
            </a:graphicData>
          </a:graphic>
        </p:graphicFrame>
        <p:graphicFrame>
          <p:nvGraphicFramePr>
            <p:cNvPr id="10" name="Object 9"/>
            <p:cNvGraphicFramePr>
              <a:graphicFrameLocks noChangeAspect="1"/>
            </p:cNvGraphicFramePr>
            <p:nvPr/>
          </p:nvGraphicFramePr>
          <p:xfrm>
            <a:off x="4282" y="2134"/>
            <a:ext cx="137" cy="150"/>
          </p:xfrm>
          <a:graphic>
            <a:graphicData uri="http://schemas.openxmlformats.org/presentationml/2006/ole">
              <mc:AlternateContent xmlns:mc="http://schemas.openxmlformats.org/markup-compatibility/2006">
                <mc:Choice xmlns:v="urn:schemas-microsoft-com:vml" Requires="v">
                  <p:oleObj spid="_x0000_s10244" name="Equation" r:id="rId7" imgW="2133600" imgH="3657600" progId="Equation.3">
                    <p:embed/>
                  </p:oleObj>
                </mc:Choice>
                <mc:Fallback>
                  <p:oleObj name="Equation" r:id="rId7" imgW="2133600" imgH="3657600" progId="Equation.3">
                    <p:embed/>
                    <p:pic>
                      <p:nvPicPr>
                        <p:cNvPr id="0" name="图片 10243"/>
                        <p:cNvPicPr>
                          <a:picLocks noChangeAspect="1"/>
                        </p:cNvPicPr>
                        <p:nvPr/>
                      </p:nvPicPr>
                      <p:blipFill>
                        <a:blip r:embed="rId8"/>
                        <a:stretch>
                          <a:fillRect/>
                        </a:stretch>
                      </p:blipFill>
                      <p:spPr>
                        <a:xfrm>
                          <a:off x="4282" y="2134"/>
                          <a:ext cx="137" cy="150"/>
                        </a:xfrm>
                        <a:prstGeom prst="rect">
                          <a:avLst/>
                        </a:prstGeom>
                        <a:noFill/>
                        <a:ln w="9525">
                          <a:noFill/>
                        </a:ln>
                      </p:spPr>
                    </p:pic>
                  </p:oleObj>
                </mc:Fallback>
              </mc:AlternateContent>
            </a:graphicData>
          </a:graphic>
        </p:graphicFrame>
        <p:sp>
          <p:nvSpPr>
            <p:cNvPr id="11" name="Rectangle 10"/>
            <p:cNvSpPr>
              <a:spLocks noChangeArrowheads="1"/>
            </p:cNvSpPr>
            <p:nvPr/>
          </p:nvSpPr>
          <p:spPr bwMode="auto">
            <a:xfrm>
              <a:off x="2470" y="1772"/>
              <a:ext cx="313" cy="333"/>
            </a:xfrm>
            <a:prstGeom prst="rect">
              <a:avLst/>
            </a:prstGeom>
            <a:noFill/>
            <a:ln w="12700">
              <a:solidFill>
                <a:srgbClr val="00FF00"/>
              </a:solidFill>
              <a:miter lim="800000"/>
              <a:tailEnd type="none" w="sm" len="med"/>
            </a:ln>
          </p:spPr>
          <p:txBody>
            <a:bodyPr/>
            <a:lstStyle/>
            <a:p>
              <a:endParaRPr lang="zh-CN" altLang="en-US">
                <a:solidFill>
                  <a:srgbClr val="FF0000"/>
                </a:solidFill>
              </a:endParaRPr>
            </a:p>
          </p:txBody>
        </p:sp>
        <p:graphicFrame>
          <p:nvGraphicFramePr>
            <p:cNvPr id="12" name="Object 11"/>
            <p:cNvGraphicFramePr>
              <a:graphicFrameLocks noChangeAspect="1"/>
            </p:cNvGraphicFramePr>
            <p:nvPr/>
          </p:nvGraphicFramePr>
          <p:xfrm>
            <a:off x="2370" y="2105"/>
            <a:ext cx="197" cy="204"/>
          </p:xfrm>
          <a:graphic>
            <a:graphicData uri="http://schemas.openxmlformats.org/presentationml/2006/ole">
              <mc:AlternateContent xmlns:mc="http://schemas.openxmlformats.org/markup-compatibility/2006">
                <mc:Choice xmlns:v="urn:schemas-microsoft-com:vml" Requires="v">
                  <p:oleObj spid="_x0000_s10245" name="Equation" r:id="rId9" imgW="5486400" imgH="5486400" progId="Equation.3">
                    <p:embed/>
                  </p:oleObj>
                </mc:Choice>
                <mc:Fallback>
                  <p:oleObj name="Equation" r:id="rId9" imgW="5486400" imgH="5486400" progId="Equation.3">
                    <p:embed/>
                    <p:pic>
                      <p:nvPicPr>
                        <p:cNvPr id="0" name="图片 10244"/>
                        <p:cNvPicPr>
                          <a:picLocks noChangeAspect="1"/>
                        </p:cNvPicPr>
                        <p:nvPr/>
                      </p:nvPicPr>
                      <p:blipFill>
                        <a:blip r:embed="rId10"/>
                        <a:stretch>
                          <a:fillRect/>
                        </a:stretch>
                      </p:blipFill>
                      <p:spPr>
                        <a:xfrm>
                          <a:off x="2370" y="2105"/>
                          <a:ext cx="197" cy="204"/>
                        </a:xfrm>
                        <a:prstGeom prst="rect">
                          <a:avLst/>
                        </a:prstGeom>
                        <a:noFill/>
                        <a:ln w="9525">
                          <a:noFill/>
                        </a:ln>
                      </p:spPr>
                    </p:pic>
                  </p:oleObj>
                </mc:Fallback>
              </mc:AlternateContent>
            </a:graphicData>
          </a:graphic>
        </p:graphicFrame>
        <p:graphicFrame>
          <p:nvGraphicFramePr>
            <p:cNvPr id="13" name="Object 12"/>
            <p:cNvGraphicFramePr>
              <a:graphicFrameLocks noChangeAspect="1"/>
            </p:cNvGraphicFramePr>
            <p:nvPr/>
          </p:nvGraphicFramePr>
          <p:xfrm>
            <a:off x="2589" y="2123"/>
            <a:ext cx="92" cy="130"/>
          </p:xfrm>
          <a:graphic>
            <a:graphicData uri="http://schemas.openxmlformats.org/presentationml/2006/ole">
              <mc:AlternateContent xmlns:mc="http://schemas.openxmlformats.org/markup-compatibility/2006">
                <mc:Choice xmlns:v="urn:schemas-microsoft-com:vml" Requires="v">
                  <p:oleObj spid="_x0000_s10246" name="Equation" r:id="rId11" imgW="3048000" imgH="4267200" progId="Equation.3">
                    <p:embed/>
                  </p:oleObj>
                </mc:Choice>
                <mc:Fallback>
                  <p:oleObj name="Equation" r:id="rId11" imgW="3048000" imgH="4267200" progId="Equation.3">
                    <p:embed/>
                    <p:pic>
                      <p:nvPicPr>
                        <p:cNvPr id="0" name="图片 10245"/>
                        <p:cNvPicPr>
                          <a:picLocks noChangeAspect="1"/>
                        </p:cNvPicPr>
                        <p:nvPr/>
                      </p:nvPicPr>
                      <p:blipFill>
                        <a:blip r:embed="rId12"/>
                        <a:stretch>
                          <a:fillRect/>
                        </a:stretch>
                      </p:blipFill>
                      <p:spPr>
                        <a:xfrm>
                          <a:off x="2589" y="2123"/>
                          <a:ext cx="92" cy="130"/>
                        </a:xfrm>
                        <a:prstGeom prst="rect">
                          <a:avLst/>
                        </a:prstGeom>
                        <a:noFill/>
                        <a:ln w="9525">
                          <a:noFill/>
                        </a:ln>
                      </p:spPr>
                    </p:pic>
                  </p:oleObj>
                </mc:Fallback>
              </mc:AlternateContent>
            </a:graphicData>
          </a:graphic>
        </p:graphicFrame>
        <p:sp>
          <p:nvSpPr>
            <p:cNvPr id="14" name="Rectangle 13"/>
            <p:cNvSpPr>
              <a:spLocks noChangeArrowheads="1"/>
            </p:cNvSpPr>
            <p:nvPr/>
          </p:nvSpPr>
          <p:spPr bwMode="auto">
            <a:xfrm>
              <a:off x="3461" y="1772"/>
              <a:ext cx="311" cy="333"/>
            </a:xfrm>
            <a:prstGeom prst="rect">
              <a:avLst/>
            </a:prstGeom>
            <a:noFill/>
            <a:ln w="12700">
              <a:solidFill>
                <a:srgbClr val="00FF00"/>
              </a:solidFill>
              <a:miter lim="800000"/>
              <a:tailEnd type="none" w="sm" len="med"/>
            </a:ln>
          </p:spPr>
          <p:txBody>
            <a:bodyPr/>
            <a:lstStyle/>
            <a:p>
              <a:endParaRPr lang="zh-CN" altLang="en-US">
                <a:solidFill>
                  <a:srgbClr val="FF0000"/>
                </a:solidFill>
              </a:endParaRPr>
            </a:p>
          </p:txBody>
        </p:sp>
        <p:sp>
          <p:nvSpPr>
            <p:cNvPr id="15" name="Line 14"/>
            <p:cNvSpPr>
              <a:spLocks noChangeShapeType="1"/>
            </p:cNvSpPr>
            <p:nvPr/>
          </p:nvSpPr>
          <p:spPr bwMode="auto">
            <a:xfrm flipV="1">
              <a:off x="3617" y="2049"/>
              <a:ext cx="0" cy="56"/>
            </a:xfrm>
            <a:prstGeom prst="line">
              <a:avLst/>
            </a:prstGeom>
            <a:noFill/>
            <a:ln w="9525">
              <a:solidFill>
                <a:schemeClr val="tx1"/>
              </a:solidFill>
              <a:round/>
              <a:tailEnd type="none" w="sm" len="med"/>
            </a:ln>
          </p:spPr>
          <p:txBody>
            <a:bodyPr/>
            <a:lstStyle/>
            <a:p>
              <a:endParaRPr lang="zh-CN" altLang="en-US"/>
            </a:p>
          </p:txBody>
        </p:sp>
        <p:sp>
          <p:nvSpPr>
            <p:cNvPr id="16" name="Line 15"/>
            <p:cNvSpPr>
              <a:spLocks noChangeShapeType="1"/>
            </p:cNvSpPr>
            <p:nvPr/>
          </p:nvSpPr>
          <p:spPr bwMode="auto">
            <a:xfrm flipV="1">
              <a:off x="1630" y="2059"/>
              <a:ext cx="0" cy="46"/>
            </a:xfrm>
            <a:prstGeom prst="line">
              <a:avLst/>
            </a:prstGeom>
            <a:noFill/>
            <a:ln w="9525">
              <a:solidFill>
                <a:schemeClr val="tx1"/>
              </a:solidFill>
              <a:round/>
              <a:tailEnd type="none" w="sm" len="med"/>
            </a:ln>
          </p:spPr>
          <p:txBody>
            <a:bodyPr/>
            <a:lstStyle/>
            <a:p>
              <a:endParaRPr lang="zh-CN" altLang="en-US"/>
            </a:p>
          </p:txBody>
        </p:sp>
        <p:graphicFrame>
          <p:nvGraphicFramePr>
            <p:cNvPr id="17" name="Object 16"/>
            <p:cNvGraphicFramePr>
              <a:graphicFrameLocks noChangeAspect="1"/>
            </p:cNvGraphicFramePr>
            <p:nvPr/>
          </p:nvGraphicFramePr>
          <p:xfrm>
            <a:off x="1536" y="2123"/>
            <a:ext cx="185" cy="121"/>
          </p:xfrm>
          <a:graphic>
            <a:graphicData uri="http://schemas.openxmlformats.org/presentationml/2006/ole">
              <mc:AlternateContent xmlns:mc="http://schemas.openxmlformats.org/markup-compatibility/2006">
                <mc:Choice xmlns:v="urn:schemas-microsoft-com:vml" Requires="v">
                  <p:oleObj spid="_x0000_s10247" name="Equation" r:id="rId13" imgW="6096000" imgH="3962400" progId="Equation.3">
                    <p:embed/>
                  </p:oleObj>
                </mc:Choice>
                <mc:Fallback>
                  <p:oleObj name="Equation" r:id="rId13" imgW="6096000" imgH="3962400" progId="Equation.3">
                    <p:embed/>
                    <p:pic>
                      <p:nvPicPr>
                        <p:cNvPr id="0" name="图片 10246"/>
                        <p:cNvPicPr>
                          <a:picLocks noChangeAspect="1"/>
                        </p:cNvPicPr>
                        <p:nvPr/>
                      </p:nvPicPr>
                      <p:blipFill>
                        <a:blip r:embed="rId14"/>
                        <a:stretch>
                          <a:fillRect/>
                        </a:stretch>
                      </p:blipFill>
                      <p:spPr>
                        <a:xfrm>
                          <a:off x="1536" y="2123"/>
                          <a:ext cx="185" cy="121"/>
                        </a:xfrm>
                        <a:prstGeom prst="rect">
                          <a:avLst/>
                        </a:prstGeom>
                        <a:noFill/>
                        <a:ln w="9525">
                          <a:noFill/>
                        </a:ln>
                      </p:spPr>
                    </p:pic>
                  </p:oleObj>
                </mc:Fallback>
              </mc:AlternateContent>
            </a:graphicData>
          </a:graphic>
        </p:graphicFrame>
        <p:graphicFrame>
          <p:nvGraphicFramePr>
            <p:cNvPr id="18" name="Object 17"/>
            <p:cNvGraphicFramePr>
              <a:graphicFrameLocks noChangeAspect="1"/>
            </p:cNvGraphicFramePr>
            <p:nvPr/>
          </p:nvGraphicFramePr>
          <p:xfrm>
            <a:off x="991" y="1883"/>
            <a:ext cx="340" cy="130"/>
          </p:xfrm>
          <a:graphic>
            <a:graphicData uri="http://schemas.openxmlformats.org/presentationml/2006/ole">
              <mc:AlternateContent xmlns:mc="http://schemas.openxmlformats.org/markup-compatibility/2006">
                <mc:Choice xmlns:v="urn:schemas-microsoft-com:vml" Requires="v">
                  <p:oleObj spid="_x0000_s10248" name="Equation" r:id="rId15" imgW="9144000" imgH="3352800" progId="Equation.3">
                    <p:embed/>
                  </p:oleObj>
                </mc:Choice>
                <mc:Fallback>
                  <p:oleObj name="Equation" r:id="rId15" imgW="9144000" imgH="3352800" progId="Equation.3">
                    <p:embed/>
                    <p:pic>
                      <p:nvPicPr>
                        <p:cNvPr id="0" name="图片 10247"/>
                        <p:cNvPicPr>
                          <a:picLocks noChangeAspect="1"/>
                        </p:cNvPicPr>
                        <p:nvPr/>
                      </p:nvPicPr>
                      <p:blipFill>
                        <a:blip r:embed="rId16"/>
                        <a:stretch>
                          <a:fillRect/>
                        </a:stretch>
                      </p:blipFill>
                      <p:spPr>
                        <a:xfrm>
                          <a:off x="991" y="1883"/>
                          <a:ext cx="340" cy="130"/>
                        </a:xfrm>
                        <a:prstGeom prst="rect">
                          <a:avLst/>
                        </a:prstGeom>
                        <a:noFill/>
                        <a:ln w="9525">
                          <a:noFill/>
                        </a:ln>
                      </p:spPr>
                    </p:pic>
                  </p:oleObj>
                </mc:Fallback>
              </mc:AlternateContent>
            </a:graphicData>
          </a:graphic>
        </p:graphicFrame>
        <p:graphicFrame>
          <p:nvGraphicFramePr>
            <p:cNvPr id="19" name="Object 18"/>
            <p:cNvGraphicFramePr>
              <a:graphicFrameLocks noChangeAspect="1"/>
            </p:cNvGraphicFramePr>
            <p:nvPr/>
          </p:nvGraphicFramePr>
          <p:xfrm>
            <a:off x="3923" y="1886"/>
            <a:ext cx="342" cy="130"/>
          </p:xfrm>
          <a:graphic>
            <a:graphicData uri="http://schemas.openxmlformats.org/presentationml/2006/ole">
              <mc:AlternateContent xmlns:mc="http://schemas.openxmlformats.org/markup-compatibility/2006">
                <mc:Choice xmlns:v="urn:schemas-microsoft-com:vml" Requires="v">
                  <p:oleObj spid="_x0000_s10249" name="Equation" r:id="rId17" imgW="9144000" imgH="3352800" progId="Equation.3">
                    <p:embed/>
                  </p:oleObj>
                </mc:Choice>
                <mc:Fallback>
                  <p:oleObj name="Equation" r:id="rId17" imgW="9144000" imgH="3352800" progId="Equation.3">
                    <p:embed/>
                    <p:pic>
                      <p:nvPicPr>
                        <p:cNvPr id="0" name="图片 10248"/>
                        <p:cNvPicPr>
                          <a:picLocks noChangeAspect="1"/>
                        </p:cNvPicPr>
                        <p:nvPr/>
                      </p:nvPicPr>
                      <p:blipFill>
                        <a:blip r:embed="rId16"/>
                        <a:stretch>
                          <a:fillRect/>
                        </a:stretch>
                      </p:blipFill>
                      <p:spPr>
                        <a:xfrm>
                          <a:off x="3923" y="1886"/>
                          <a:ext cx="342" cy="130"/>
                        </a:xfrm>
                        <a:prstGeom prst="rect">
                          <a:avLst/>
                        </a:prstGeom>
                        <a:noFill/>
                        <a:ln w="9525">
                          <a:noFill/>
                        </a:ln>
                      </p:spPr>
                    </p:pic>
                  </p:oleObj>
                </mc:Fallback>
              </mc:AlternateContent>
            </a:graphicData>
          </a:graphic>
        </p:graphicFrame>
        <p:graphicFrame>
          <p:nvGraphicFramePr>
            <p:cNvPr id="20" name="Object 19"/>
            <p:cNvGraphicFramePr>
              <a:graphicFrameLocks noChangeAspect="1"/>
            </p:cNvGraphicFramePr>
            <p:nvPr/>
          </p:nvGraphicFramePr>
          <p:xfrm>
            <a:off x="2546" y="1651"/>
            <a:ext cx="100" cy="121"/>
          </p:xfrm>
          <a:graphic>
            <a:graphicData uri="http://schemas.openxmlformats.org/presentationml/2006/ole">
              <mc:AlternateContent xmlns:mc="http://schemas.openxmlformats.org/markup-compatibility/2006">
                <mc:Choice xmlns:v="urn:schemas-microsoft-com:vml" Requires="v">
                  <p:oleObj spid="_x0000_s10250" name="Equation" r:id="rId18" imgW="2133600" imgH="3962400" progId="Equation.3">
                    <p:embed/>
                  </p:oleObj>
                </mc:Choice>
                <mc:Fallback>
                  <p:oleObj name="Equation" r:id="rId18" imgW="2133600" imgH="3962400" progId="Equation.3">
                    <p:embed/>
                    <p:pic>
                      <p:nvPicPr>
                        <p:cNvPr id="0" name="图片 10249"/>
                        <p:cNvPicPr>
                          <a:picLocks noChangeAspect="1"/>
                        </p:cNvPicPr>
                        <p:nvPr/>
                      </p:nvPicPr>
                      <p:blipFill>
                        <a:blip r:embed="rId19"/>
                        <a:stretch>
                          <a:fillRect/>
                        </a:stretch>
                      </p:blipFill>
                      <p:spPr>
                        <a:xfrm>
                          <a:off x="2546" y="1651"/>
                          <a:ext cx="100" cy="121"/>
                        </a:xfrm>
                        <a:prstGeom prst="rect">
                          <a:avLst/>
                        </a:prstGeom>
                        <a:noFill/>
                        <a:ln w="9525">
                          <a:noFill/>
                        </a:ln>
                      </p:spPr>
                    </p:pic>
                  </p:oleObj>
                </mc:Fallback>
              </mc:AlternateContent>
            </a:graphicData>
          </a:graphic>
        </p:graphicFrame>
        <p:sp>
          <p:nvSpPr>
            <p:cNvPr id="21" name="Line 20"/>
            <p:cNvSpPr>
              <a:spLocks noChangeShapeType="1"/>
            </p:cNvSpPr>
            <p:nvPr/>
          </p:nvSpPr>
          <p:spPr bwMode="auto">
            <a:xfrm>
              <a:off x="912" y="2108"/>
              <a:ext cx="3497" cy="3"/>
            </a:xfrm>
            <a:prstGeom prst="line">
              <a:avLst/>
            </a:prstGeom>
            <a:noFill/>
            <a:ln w="12700">
              <a:solidFill>
                <a:schemeClr val="tx1"/>
              </a:solidFill>
              <a:round/>
              <a:tailEnd type="stealth" w="sm" len="med"/>
            </a:ln>
          </p:spPr>
          <p:txBody>
            <a:bodyPr/>
            <a:lstStyle/>
            <a:p>
              <a:endParaRPr lang="zh-CN" altLang="en-US"/>
            </a:p>
          </p:txBody>
        </p:sp>
      </p:grpSp>
      <p:grpSp>
        <p:nvGrpSpPr>
          <p:cNvPr id="22" name="Group 21"/>
          <p:cNvGrpSpPr/>
          <p:nvPr/>
        </p:nvGrpSpPr>
        <p:grpSpPr bwMode="auto">
          <a:xfrm>
            <a:off x="2143125" y="3781425"/>
            <a:ext cx="4605338" cy="2017713"/>
            <a:chOff x="1482" y="2382"/>
            <a:chExt cx="2901" cy="1271"/>
          </a:xfrm>
        </p:grpSpPr>
        <p:sp>
          <p:nvSpPr>
            <p:cNvPr id="23" name="Line 22"/>
            <p:cNvSpPr>
              <a:spLocks noChangeShapeType="1"/>
            </p:cNvSpPr>
            <p:nvPr/>
          </p:nvSpPr>
          <p:spPr bwMode="auto">
            <a:xfrm flipV="1">
              <a:off x="1482" y="3407"/>
              <a:ext cx="2695" cy="2"/>
            </a:xfrm>
            <a:prstGeom prst="line">
              <a:avLst/>
            </a:prstGeom>
            <a:noFill/>
            <a:ln w="12700">
              <a:solidFill>
                <a:schemeClr val="tx1"/>
              </a:solidFill>
              <a:round/>
              <a:tailEnd type="stealth" w="sm" len="med"/>
            </a:ln>
          </p:spPr>
          <p:txBody>
            <a:bodyPr/>
            <a:lstStyle/>
            <a:p>
              <a:endParaRPr lang="zh-CN" altLang="en-US">
                <a:solidFill>
                  <a:srgbClr val="FF0000"/>
                </a:solidFill>
              </a:endParaRPr>
            </a:p>
          </p:txBody>
        </p:sp>
        <p:sp>
          <p:nvSpPr>
            <p:cNvPr id="24" name="Line 23"/>
            <p:cNvSpPr>
              <a:spLocks noChangeShapeType="1"/>
            </p:cNvSpPr>
            <p:nvPr/>
          </p:nvSpPr>
          <p:spPr bwMode="auto">
            <a:xfrm flipV="1">
              <a:off x="2787" y="2421"/>
              <a:ext cx="0" cy="986"/>
            </a:xfrm>
            <a:prstGeom prst="line">
              <a:avLst/>
            </a:prstGeom>
            <a:noFill/>
            <a:ln w="12700">
              <a:solidFill>
                <a:schemeClr val="tx1"/>
              </a:solidFill>
              <a:round/>
              <a:tailEnd type="stealth" w="sm" len="med"/>
            </a:ln>
          </p:spPr>
          <p:txBody>
            <a:bodyPr/>
            <a:lstStyle/>
            <a:p>
              <a:endParaRPr lang="zh-CN" altLang="en-US">
                <a:solidFill>
                  <a:srgbClr val="FF0000"/>
                </a:solidFill>
              </a:endParaRPr>
            </a:p>
          </p:txBody>
        </p:sp>
        <p:graphicFrame>
          <p:nvGraphicFramePr>
            <p:cNvPr id="25" name="Object 24"/>
            <p:cNvGraphicFramePr>
              <a:graphicFrameLocks noChangeAspect="1"/>
            </p:cNvGraphicFramePr>
            <p:nvPr/>
          </p:nvGraphicFramePr>
          <p:xfrm>
            <a:off x="2823" y="2382"/>
            <a:ext cx="181" cy="284"/>
          </p:xfrm>
          <a:graphic>
            <a:graphicData uri="http://schemas.openxmlformats.org/presentationml/2006/ole">
              <mc:AlternateContent xmlns:mc="http://schemas.openxmlformats.org/markup-compatibility/2006">
                <mc:Choice xmlns:v="urn:schemas-microsoft-com:vml" Requires="v">
                  <p:oleObj spid="_x0000_s10251" name="Equation" r:id="rId20" imgW="4572000" imgH="5791200" progId="Equation.3">
                    <p:embed/>
                  </p:oleObj>
                </mc:Choice>
                <mc:Fallback>
                  <p:oleObj name="Equation" r:id="rId20" imgW="4572000" imgH="5791200" progId="Equation.3">
                    <p:embed/>
                    <p:pic>
                      <p:nvPicPr>
                        <p:cNvPr id="0" name="图片 10250"/>
                        <p:cNvPicPr>
                          <a:picLocks noChangeAspect="1"/>
                        </p:cNvPicPr>
                        <p:nvPr/>
                      </p:nvPicPr>
                      <p:blipFill>
                        <a:blip r:embed="rId21"/>
                        <a:stretch>
                          <a:fillRect/>
                        </a:stretch>
                      </p:blipFill>
                      <p:spPr>
                        <a:xfrm>
                          <a:off x="2823" y="2382"/>
                          <a:ext cx="181" cy="284"/>
                        </a:xfrm>
                        <a:prstGeom prst="rect">
                          <a:avLst/>
                        </a:prstGeom>
                        <a:noFill/>
                        <a:ln w="9525">
                          <a:noFill/>
                        </a:ln>
                      </p:spPr>
                    </p:pic>
                  </p:oleObj>
                </mc:Fallback>
              </mc:AlternateContent>
            </a:graphicData>
          </a:graphic>
        </p:graphicFrame>
        <p:graphicFrame>
          <p:nvGraphicFramePr>
            <p:cNvPr id="26" name="Object 25"/>
            <p:cNvGraphicFramePr>
              <a:graphicFrameLocks noChangeAspect="1"/>
            </p:cNvGraphicFramePr>
            <p:nvPr/>
          </p:nvGraphicFramePr>
          <p:xfrm>
            <a:off x="2986" y="3147"/>
            <a:ext cx="162" cy="260"/>
          </p:xfrm>
          <a:graphic>
            <a:graphicData uri="http://schemas.openxmlformats.org/presentationml/2006/ole">
              <mc:AlternateContent xmlns:mc="http://schemas.openxmlformats.org/markup-compatibility/2006">
                <mc:Choice xmlns:v="urn:schemas-microsoft-com:vml" Requires="v">
                  <p:oleObj spid="_x0000_s10252" name="Equation" r:id="rId22" imgW="4267200" imgH="5486400" progId="Equation.3">
                    <p:embed/>
                  </p:oleObj>
                </mc:Choice>
                <mc:Fallback>
                  <p:oleObj name="Equation" r:id="rId22" imgW="4267200" imgH="5486400" progId="Equation.3">
                    <p:embed/>
                    <p:pic>
                      <p:nvPicPr>
                        <p:cNvPr id="0" name="图片 10251"/>
                        <p:cNvPicPr>
                          <a:picLocks noChangeAspect="1"/>
                        </p:cNvPicPr>
                        <p:nvPr/>
                      </p:nvPicPr>
                      <p:blipFill>
                        <a:blip r:embed="rId23"/>
                        <a:stretch>
                          <a:fillRect/>
                        </a:stretch>
                      </p:blipFill>
                      <p:spPr>
                        <a:xfrm>
                          <a:off x="2986" y="3147"/>
                          <a:ext cx="162" cy="260"/>
                        </a:xfrm>
                        <a:prstGeom prst="rect">
                          <a:avLst/>
                        </a:prstGeom>
                        <a:noFill/>
                        <a:ln w="9525">
                          <a:noFill/>
                        </a:ln>
                      </p:spPr>
                    </p:pic>
                  </p:oleObj>
                </mc:Fallback>
              </mc:AlternateContent>
            </a:graphicData>
          </a:graphic>
        </p:graphicFrame>
        <p:graphicFrame>
          <p:nvGraphicFramePr>
            <p:cNvPr id="27" name="Object 26"/>
            <p:cNvGraphicFramePr>
              <a:graphicFrameLocks noChangeAspect="1"/>
            </p:cNvGraphicFramePr>
            <p:nvPr/>
          </p:nvGraphicFramePr>
          <p:xfrm>
            <a:off x="4198" y="3350"/>
            <a:ext cx="185" cy="135"/>
          </p:xfrm>
          <a:graphic>
            <a:graphicData uri="http://schemas.openxmlformats.org/presentationml/2006/ole">
              <mc:AlternateContent xmlns:mc="http://schemas.openxmlformats.org/markup-compatibility/2006">
                <mc:Choice xmlns:v="urn:schemas-microsoft-com:vml" Requires="v">
                  <p:oleObj spid="_x0000_s10253" name="Equation" r:id="rId24" imgW="3657600" imgH="3352800" progId="Equation.3">
                    <p:embed/>
                  </p:oleObj>
                </mc:Choice>
                <mc:Fallback>
                  <p:oleObj name="Equation" r:id="rId24" imgW="3657600" imgH="3352800" progId="Equation.3">
                    <p:embed/>
                    <p:pic>
                      <p:nvPicPr>
                        <p:cNvPr id="0" name="图片 10252"/>
                        <p:cNvPicPr>
                          <a:picLocks noChangeAspect="1"/>
                        </p:cNvPicPr>
                        <p:nvPr/>
                      </p:nvPicPr>
                      <p:blipFill>
                        <a:blip r:embed="rId25"/>
                        <a:stretch>
                          <a:fillRect/>
                        </a:stretch>
                      </p:blipFill>
                      <p:spPr>
                        <a:xfrm>
                          <a:off x="4198" y="3350"/>
                          <a:ext cx="185" cy="135"/>
                        </a:xfrm>
                        <a:prstGeom prst="rect">
                          <a:avLst/>
                        </a:prstGeom>
                        <a:noFill/>
                        <a:ln w="9525">
                          <a:noFill/>
                        </a:ln>
                      </p:spPr>
                    </p:pic>
                  </p:oleObj>
                </mc:Fallback>
              </mc:AlternateContent>
            </a:graphicData>
          </a:graphic>
        </p:graphicFrame>
        <p:graphicFrame>
          <p:nvGraphicFramePr>
            <p:cNvPr id="28" name="Object 27"/>
            <p:cNvGraphicFramePr>
              <a:graphicFrameLocks noChangeAspect="1"/>
            </p:cNvGraphicFramePr>
            <p:nvPr/>
          </p:nvGraphicFramePr>
          <p:xfrm>
            <a:off x="2745" y="3433"/>
            <a:ext cx="105" cy="180"/>
          </p:xfrm>
          <a:graphic>
            <a:graphicData uri="http://schemas.openxmlformats.org/presentationml/2006/ole">
              <mc:AlternateContent xmlns:mc="http://schemas.openxmlformats.org/markup-compatibility/2006">
                <mc:Choice xmlns:v="urn:schemas-microsoft-com:vml" Requires="v">
                  <p:oleObj spid="_x0000_s10254" name="Equation" r:id="rId26" imgW="3048000" imgH="4267200" progId="Equation.3">
                    <p:embed/>
                  </p:oleObj>
                </mc:Choice>
                <mc:Fallback>
                  <p:oleObj name="Equation" r:id="rId26" imgW="3048000" imgH="4267200" progId="Equation.3">
                    <p:embed/>
                    <p:pic>
                      <p:nvPicPr>
                        <p:cNvPr id="0" name="图片 10253"/>
                        <p:cNvPicPr>
                          <a:picLocks noChangeAspect="1"/>
                        </p:cNvPicPr>
                        <p:nvPr/>
                      </p:nvPicPr>
                      <p:blipFill>
                        <a:blip r:embed="rId12"/>
                        <a:stretch>
                          <a:fillRect/>
                        </a:stretch>
                      </p:blipFill>
                      <p:spPr>
                        <a:xfrm>
                          <a:off x="2745" y="3433"/>
                          <a:ext cx="105" cy="180"/>
                        </a:xfrm>
                        <a:prstGeom prst="rect">
                          <a:avLst/>
                        </a:prstGeom>
                        <a:noFill/>
                        <a:ln w="9525">
                          <a:noFill/>
                        </a:ln>
                      </p:spPr>
                    </p:pic>
                  </p:oleObj>
                </mc:Fallback>
              </mc:AlternateContent>
            </a:graphicData>
          </a:graphic>
        </p:graphicFrame>
        <p:sp>
          <p:nvSpPr>
            <p:cNvPr id="29" name="Freeform 28"/>
            <p:cNvSpPr/>
            <p:nvPr/>
          </p:nvSpPr>
          <p:spPr bwMode="auto">
            <a:xfrm>
              <a:off x="2788" y="2726"/>
              <a:ext cx="1025" cy="924"/>
            </a:xfrm>
            <a:custGeom>
              <a:avLst/>
              <a:gdLst/>
              <a:ahLst/>
              <a:cxnLst>
                <a:cxn ang="0">
                  <a:pos x="0" y="0"/>
                </a:cxn>
                <a:cxn ang="0">
                  <a:pos x="75" y="45"/>
                </a:cxn>
                <a:cxn ang="0">
                  <a:pos x="143" y="180"/>
                </a:cxn>
                <a:cxn ang="0">
                  <a:pos x="195" y="360"/>
                </a:cxn>
                <a:cxn ang="0">
                  <a:pos x="248" y="570"/>
                </a:cxn>
                <a:cxn ang="0">
                  <a:pos x="318" y="840"/>
                </a:cxn>
                <a:cxn ang="0">
                  <a:pos x="360" y="990"/>
                </a:cxn>
                <a:cxn ang="0">
                  <a:pos x="420" y="1087"/>
                </a:cxn>
                <a:cxn ang="0">
                  <a:pos x="495" y="1140"/>
                </a:cxn>
                <a:cxn ang="0">
                  <a:pos x="578" y="1087"/>
                </a:cxn>
                <a:cxn ang="0">
                  <a:pos x="630" y="960"/>
                </a:cxn>
                <a:cxn ang="0">
                  <a:pos x="668" y="832"/>
                </a:cxn>
                <a:cxn ang="0">
                  <a:pos x="728" y="720"/>
                </a:cxn>
                <a:cxn ang="0">
                  <a:pos x="825" y="652"/>
                </a:cxn>
                <a:cxn ang="0">
                  <a:pos x="930" y="720"/>
                </a:cxn>
                <a:cxn ang="0">
                  <a:pos x="1005" y="832"/>
                </a:cxn>
                <a:cxn ang="0">
                  <a:pos x="1088" y="967"/>
                </a:cxn>
                <a:cxn ang="0">
                  <a:pos x="1185" y="1027"/>
                </a:cxn>
                <a:cxn ang="0">
                  <a:pos x="1260" y="967"/>
                </a:cxn>
                <a:cxn ang="0">
                  <a:pos x="1320" y="847"/>
                </a:cxn>
                <a:cxn ang="0">
                  <a:pos x="1455" y="742"/>
                </a:cxn>
                <a:cxn ang="0">
                  <a:pos x="1590" y="832"/>
                </a:cxn>
              </a:cxnLst>
              <a:rect l="0" t="0" r="r" b="b"/>
              <a:pathLst>
                <a:path w="1590" h="1140">
                  <a:moveTo>
                    <a:pt x="0" y="0"/>
                  </a:moveTo>
                  <a:cubicBezTo>
                    <a:pt x="12" y="7"/>
                    <a:pt x="51" y="15"/>
                    <a:pt x="75" y="45"/>
                  </a:cubicBezTo>
                  <a:cubicBezTo>
                    <a:pt x="99" y="75"/>
                    <a:pt x="123" y="128"/>
                    <a:pt x="143" y="180"/>
                  </a:cubicBezTo>
                  <a:cubicBezTo>
                    <a:pt x="163" y="232"/>
                    <a:pt x="178" y="295"/>
                    <a:pt x="195" y="360"/>
                  </a:cubicBezTo>
                  <a:cubicBezTo>
                    <a:pt x="212" y="425"/>
                    <a:pt x="227" y="490"/>
                    <a:pt x="248" y="570"/>
                  </a:cubicBezTo>
                  <a:cubicBezTo>
                    <a:pt x="269" y="650"/>
                    <a:pt x="299" y="770"/>
                    <a:pt x="318" y="840"/>
                  </a:cubicBezTo>
                  <a:cubicBezTo>
                    <a:pt x="337" y="910"/>
                    <a:pt x="343" y="949"/>
                    <a:pt x="360" y="990"/>
                  </a:cubicBezTo>
                  <a:cubicBezTo>
                    <a:pt x="377" y="1031"/>
                    <a:pt x="398" y="1062"/>
                    <a:pt x="420" y="1087"/>
                  </a:cubicBezTo>
                  <a:cubicBezTo>
                    <a:pt x="442" y="1112"/>
                    <a:pt x="469" y="1140"/>
                    <a:pt x="495" y="1140"/>
                  </a:cubicBezTo>
                  <a:cubicBezTo>
                    <a:pt x="521" y="1140"/>
                    <a:pt x="556" y="1117"/>
                    <a:pt x="578" y="1087"/>
                  </a:cubicBezTo>
                  <a:cubicBezTo>
                    <a:pt x="600" y="1057"/>
                    <a:pt x="615" y="1002"/>
                    <a:pt x="630" y="960"/>
                  </a:cubicBezTo>
                  <a:cubicBezTo>
                    <a:pt x="645" y="918"/>
                    <a:pt x="652" y="872"/>
                    <a:pt x="668" y="832"/>
                  </a:cubicBezTo>
                  <a:cubicBezTo>
                    <a:pt x="684" y="792"/>
                    <a:pt x="702" y="750"/>
                    <a:pt x="728" y="720"/>
                  </a:cubicBezTo>
                  <a:cubicBezTo>
                    <a:pt x="754" y="690"/>
                    <a:pt x="791" y="652"/>
                    <a:pt x="825" y="652"/>
                  </a:cubicBezTo>
                  <a:cubicBezTo>
                    <a:pt x="859" y="652"/>
                    <a:pt x="900" y="690"/>
                    <a:pt x="930" y="720"/>
                  </a:cubicBezTo>
                  <a:cubicBezTo>
                    <a:pt x="960" y="750"/>
                    <a:pt x="979" y="791"/>
                    <a:pt x="1005" y="832"/>
                  </a:cubicBezTo>
                  <a:cubicBezTo>
                    <a:pt x="1031" y="873"/>
                    <a:pt x="1058" y="935"/>
                    <a:pt x="1088" y="967"/>
                  </a:cubicBezTo>
                  <a:cubicBezTo>
                    <a:pt x="1118" y="999"/>
                    <a:pt x="1156" y="1027"/>
                    <a:pt x="1185" y="1027"/>
                  </a:cubicBezTo>
                  <a:cubicBezTo>
                    <a:pt x="1214" y="1027"/>
                    <a:pt x="1238" y="997"/>
                    <a:pt x="1260" y="967"/>
                  </a:cubicBezTo>
                  <a:cubicBezTo>
                    <a:pt x="1282" y="937"/>
                    <a:pt x="1288" y="884"/>
                    <a:pt x="1320" y="847"/>
                  </a:cubicBezTo>
                  <a:cubicBezTo>
                    <a:pt x="1352" y="810"/>
                    <a:pt x="1410" y="744"/>
                    <a:pt x="1455" y="742"/>
                  </a:cubicBezTo>
                  <a:cubicBezTo>
                    <a:pt x="1500" y="740"/>
                    <a:pt x="1562" y="813"/>
                    <a:pt x="1590" y="832"/>
                  </a:cubicBezTo>
                </a:path>
              </a:pathLst>
            </a:custGeom>
            <a:noFill/>
            <a:ln w="9525" cap="rnd">
              <a:solidFill>
                <a:srgbClr val="FF5050"/>
              </a:solidFill>
              <a:prstDash val="sysDot"/>
              <a:round/>
              <a:tailEnd type="none" w="sm" len="med"/>
            </a:ln>
          </p:spPr>
          <p:txBody>
            <a:bodyPr/>
            <a:lstStyle/>
            <a:p>
              <a:endParaRPr lang="zh-CN" altLang="en-US">
                <a:solidFill>
                  <a:srgbClr val="FF0000"/>
                </a:solidFill>
              </a:endParaRPr>
            </a:p>
          </p:txBody>
        </p:sp>
        <p:sp>
          <p:nvSpPr>
            <p:cNvPr id="30" name="Freeform 29"/>
            <p:cNvSpPr/>
            <p:nvPr/>
          </p:nvSpPr>
          <p:spPr bwMode="auto">
            <a:xfrm>
              <a:off x="1758" y="2729"/>
              <a:ext cx="1025" cy="924"/>
            </a:xfrm>
            <a:custGeom>
              <a:avLst/>
              <a:gdLst/>
              <a:ahLst/>
              <a:cxnLst>
                <a:cxn ang="0">
                  <a:pos x="1590" y="0"/>
                </a:cxn>
                <a:cxn ang="0">
                  <a:pos x="1515" y="45"/>
                </a:cxn>
                <a:cxn ang="0">
                  <a:pos x="1447" y="180"/>
                </a:cxn>
                <a:cxn ang="0">
                  <a:pos x="1395" y="360"/>
                </a:cxn>
                <a:cxn ang="0">
                  <a:pos x="1342" y="570"/>
                </a:cxn>
                <a:cxn ang="0">
                  <a:pos x="1272" y="840"/>
                </a:cxn>
                <a:cxn ang="0">
                  <a:pos x="1230" y="990"/>
                </a:cxn>
                <a:cxn ang="0">
                  <a:pos x="1170" y="1087"/>
                </a:cxn>
                <a:cxn ang="0">
                  <a:pos x="1095" y="1140"/>
                </a:cxn>
                <a:cxn ang="0">
                  <a:pos x="1012" y="1087"/>
                </a:cxn>
                <a:cxn ang="0">
                  <a:pos x="960" y="960"/>
                </a:cxn>
                <a:cxn ang="0">
                  <a:pos x="922" y="832"/>
                </a:cxn>
                <a:cxn ang="0">
                  <a:pos x="847" y="708"/>
                </a:cxn>
                <a:cxn ang="0">
                  <a:pos x="750" y="641"/>
                </a:cxn>
                <a:cxn ang="0">
                  <a:pos x="645" y="723"/>
                </a:cxn>
                <a:cxn ang="0">
                  <a:pos x="585" y="832"/>
                </a:cxn>
                <a:cxn ang="0">
                  <a:pos x="502" y="967"/>
                </a:cxn>
                <a:cxn ang="0">
                  <a:pos x="405" y="1027"/>
                </a:cxn>
                <a:cxn ang="0">
                  <a:pos x="330" y="967"/>
                </a:cxn>
                <a:cxn ang="0">
                  <a:pos x="270" y="847"/>
                </a:cxn>
                <a:cxn ang="0">
                  <a:pos x="135" y="742"/>
                </a:cxn>
                <a:cxn ang="0">
                  <a:pos x="0" y="832"/>
                </a:cxn>
              </a:cxnLst>
              <a:rect l="0" t="0" r="r" b="b"/>
              <a:pathLst>
                <a:path w="1590" h="1140">
                  <a:moveTo>
                    <a:pt x="1590" y="0"/>
                  </a:moveTo>
                  <a:cubicBezTo>
                    <a:pt x="1578" y="7"/>
                    <a:pt x="1539" y="15"/>
                    <a:pt x="1515" y="45"/>
                  </a:cubicBezTo>
                  <a:cubicBezTo>
                    <a:pt x="1491" y="75"/>
                    <a:pt x="1467" y="128"/>
                    <a:pt x="1447" y="180"/>
                  </a:cubicBezTo>
                  <a:cubicBezTo>
                    <a:pt x="1427" y="232"/>
                    <a:pt x="1412" y="295"/>
                    <a:pt x="1395" y="360"/>
                  </a:cubicBezTo>
                  <a:cubicBezTo>
                    <a:pt x="1378" y="425"/>
                    <a:pt x="1363" y="490"/>
                    <a:pt x="1342" y="570"/>
                  </a:cubicBezTo>
                  <a:cubicBezTo>
                    <a:pt x="1321" y="650"/>
                    <a:pt x="1291" y="770"/>
                    <a:pt x="1272" y="840"/>
                  </a:cubicBezTo>
                  <a:cubicBezTo>
                    <a:pt x="1253" y="910"/>
                    <a:pt x="1247" y="949"/>
                    <a:pt x="1230" y="990"/>
                  </a:cubicBezTo>
                  <a:cubicBezTo>
                    <a:pt x="1213" y="1031"/>
                    <a:pt x="1192" y="1062"/>
                    <a:pt x="1170" y="1087"/>
                  </a:cubicBezTo>
                  <a:cubicBezTo>
                    <a:pt x="1148" y="1112"/>
                    <a:pt x="1121" y="1140"/>
                    <a:pt x="1095" y="1140"/>
                  </a:cubicBezTo>
                  <a:cubicBezTo>
                    <a:pt x="1069" y="1140"/>
                    <a:pt x="1034" y="1117"/>
                    <a:pt x="1012" y="1087"/>
                  </a:cubicBezTo>
                  <a:cubicBezTo>
                    <a:pt x="990" y="1057"/>
                    <a:pt x="975" y="1002"/>
                    <a:pt x="960" y="960"/>
                  </a:cubicBezTo>
                  <a:cubicBezTo>
                    <a:pt x="945" y="918"/>
                    <a:pt x="941" y="874"/>
                    <a:pt x="922" y="832"/>
                  </a:cubicBezTo>
                  <a:cubicBezTo>
                    <a:pt x="903" y="790"/>
                    <a:pt x="876" y="740"/>
                    <a:pt x="847" y="708"/>
                  </a:cubicBezTo>
                  <a:cubicBezTo>
                    <a:pt x="818" y="676"/>
                    <a:pt x="784" y="638"/>
                    <a:pt x="750" y="641"/>
                  </a:cubicBezTo>
                  <a:cubicBezTo>
                    <a:pt x="716" y="644"/>
                    <a:pt x="672" y="691"/>
                    <a:pt x="645" y="723"/>
                  </a:cubicBezTo>
                  <a:cubicBezTo>
                    <a:pt x="618" y="755"/>
                    <a:pt x="609" y="791"/>
                    <a:pt x="585" y="832"/>
                  </a:cubicBezTo>
                  <a:cubicBezTo>
                    <a:pt x="561" y="873"/>
                    <a:pt x="532" y="935"/>
                    <a:pt x="502" y="967"/>
                  </a:cubicBezTo>
                  <a:cubicBezTo>
                    <a:pt x="472" y="999"/>
                    <a:pt x="434" y="1027"/>
                    <a:pt x="405" y="1027"/>
                  </a:cubicBezTo>
                  <a:cubicBezTo>
                    <a:pt x="376" y="1027"/>
                    <a:pt x="352" y="997"/>
                    <a:pt x="330" y="967"/>
                  </a:cubicBezTo>
                  <a:cubicBezTo>
                    <a:pt x="308" y="937"/>
                    <a:pt x="302" y="884"/>
                    <a:pt x="270" y="847"/>
                  </a:cubicBezTo>
                  <a:cubicBezTo>
                    <a:pt x="238" y="810"/>
                    <a:pt x="180" y="744"/>
                    <a:pt x="135" y="742"/>
                  </a:cubicBezTo>
                  <a:cubicBezTo>
                    <a:pt x="90" y="740"/>
                    <a:pt x="28" y="813"/>
                    <a:pt x="0" y="832"/>
                  </a:cubicBezTo>
                </a:path>
              </a:pathLst>
            </a:custGeom>
            <a:noFill/>
            <a:ln w="9525" cap="rnd">
              <a:solidFill>
                <a:srgbClr val="FF5050"/>
              </a:solidFill>
              <a:prstDash val="sysDot"/>
              <a:round/>
              <a:tailEnd type="none" w="sm" len="med"/>
            </a:ln>
          </p:spPr>
          <p:txBody>
            <a:bodyPr/>
            <a:lstStyle/>
            <a:p>
              <a:endParaRPr lang="zh-CN" altLang="en-US">
                <a:solidFill>
                  <a:srgbClr val="FF0000"/>
                </a:solidFill>
              </a:endParaRPr>
            </a:p>
          </p:txBody>
        </p:sp>
        <p:sp>
          <p:nvSpPr>
            <p:cNvPr id="31" name="Line 30"/>
            <p:cNvSpPr>
              <a:spLocks noChangeShapeType="1"/>
            </p:cNvSpPr>
            <p:nvPr/>
          </p:nvSpPr>
          <p:spPr bwMode="auto">
            <a:xfrm flipH="1" flipV="1">
              <a:off x="2787" y="2732"/>
              <a:ext cx="0" cy="675"/>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2" name="Line 31"/>
            <p:cNvSpPr>
              <a:spLocks noChangeShapeType="1"/>
            </p:cNvSpPr>
            <p:nvPr/>
          </p:nvSpPr>
          <p:spPr bwMode="auto">
            <a:xfrm flipV="1">
              <a:off x="2844" y="2771"/>
              <a:ext cx="0" cy="63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3" name="Line 32"/>
            <p:cNvSpPr>
              <a:spLocks noChangeShapeType="1"/>
            </p:cNvSpPr>
            <p:nvPr/>
          </p:nvSpPr>
          <p:spPr bwMode="auto">
            <a:xfrm flipV="1">
              <a:off x="2893" y="2901"/>
              <a:ext cx="0" cy="50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4" name="Line 33"/>
            <p:cNvSpPr>
              <a:spLocks noChangeShapeType="1"/>
            </p:cNvSpPr>
            <p:nvPr/>
          </p:nvSpPr>
          <p:spPr bwMode="auto">
            <a:xfrm flipH="1" flipV="1">
              <a:off x="2943" y="3160"/>
              <a:ext cx="0" cy="247"/>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5" name="Oval 34"/>
            <p:cNvSpPr>
              <a:spLocks noChangeArrowheads="1"/>
            </p:cNvSpPr>
            <p:nvPr/>
          </p:nvSpPr>
          <p:spPr bwMode="auto">
            <a:xfrm flipV="1">
              <a:off x="2986" y="3394"/>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grpSp>
          <p:nvGrpSpPr>
            <p:cNvPr id="36" name="Group 35"/>
            <p:cNvGrpSpPr/>
            <p:nvPr/>
          </p:nvGrpSpPr>
          <p:grpSpPr bwMode="auto">
            <a:xfrm flipH="1">
              <a:off x="2581" y="2771"/>
              <a:ext cx="149" cy="636"/>
              <a:chOff x="7962" y="13444"/>
              <a:chExt cx="231" cy="784"/>
            </a:xfrm>
          </p:grpSpPr>
          <p:sp>
            <p:nvSpPr>
              <p:cNvPr id="68" name="Line 36"/>
              <p:cNvSpPr>
                <a:spLocks noChangeShapeType="1"/>
              </p:cNvSpPr>
              <p:nvPr/>
            </p:nvSpPr>
            <p:spPr bwMode="auto">
              <a:xfrm flipV="1">
                <a:off x="7962" y="13444"/>
                <a:ext cx="0" cy="78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9" name="Line 37"/>
              <p:cNvSpPr>
                <a:spLocks noChangeShapeType="1"/>
              </p:cNvSpPr>
              <p:nvPr/>
            </p:nvSpPr>
            <p:spPr bwMode="auto">
              <a:xfrm flipV="1">
                <a:off x="8039" y="13604"/>
                <a:ext cx="0" cy="62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70" name="Line 38"/>
              <p:cNvSpPr>
                <a:spLocks noChangeShapeType="1"/>
              </p:cNvSpPr>
              <p:nvPr/>
            </p:nvSpPr>
            <p:spPr bwMode="auto">
              <a:xfrm flipH="1" flipV="1">
                <a:off x="8116" y="13924"/>
                <a:ext cx="0" cy="30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71" name="Oval 39"/>
              <p:cNvSpPr>
                <a:spLocks noChangeArrowheads="1"/>
              </p:cNvSpPr>
              <p:nvPr/>
            </p:nvSpPr>
            <p:spPr bwMode="auto">
              <a:xfrm flipV="1">
                <a:off x="8182" y="14212"/>
                <a:ext cx="11" cy="16"/>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grpSp>
        <p:sp>
          <p:nvSpPr>
            <p:cNvPr id="37" name="Line 40"/>
            <p:cNvSpPr>
              <a:spLocks noChangeShapeType="1"/>
            </p:cNvSpPr>
            <p:nvPr/>
          </p:nvSpPr>
          <p:spPr bwMode="auto">
            <a:xfrm>
              <a:off x="3106" y="3407"/>
              <a:ext cx="0" cy="24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8" name="Line 41"/>
            <p:cNvSpPr>
              <a:spLocks noChangeShapeType="1"/>
            </p:cNvSpPr>
            <p:nvPr/>
          </p:nvSpPr>
          <p:spPr bwMode="auto">
            <a:xfrm>
              <a:off x="3163" y="3407"/>
              <a:ext cx="0" cy="181"/>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39" name="Line 42"/>
            <p:cNvSpPr>
              <a:spLocks noChangeShapeType="1"/>
            </p:cNvSpPr>
            <p:nvPr/>
          </p:nvSpPr>
          <p:spPr bwMode="auto">
            <a:xfrm>
              <a:off x="3049" y="3407"/>
              <a:ext cx="0" cy="181"/>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0" name="Line 43"/>
            <p:cNvSpPr>
              <a:spLocks noChangeShapeType="1"/>
            </p:cNvSpPr>
            <p:nvPr/>
          </p:nvSpPr>
          <p:spPr bwMode="auto">
            <a:xfrm flipV="1">
              <a:off x="3326" y="3251"/>
              <a:ext cx="0" cy="15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1" name="Line 44"/>
            <p:cNvSpPr>
              <a:spLocks noChangeShapeType="1"/>
            </p:cNvSpPr>
            <p:nvPr/>
          </p:nvSpPr>
          <p:spPr bwMode="auto">
            <a:xfrm flipV="1">
              <a:off x="3262" y="3303"/>
              <a:ext cx="0" cy="10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2" name="Line 45"/>
            <p:cNvSpPr>
              <a:spLocks noChangeShapeType="1"/>
            </p:cNvSpPr>
            <p:nvPr/>
          </p:nvSpPr>
          <p:spPr bwMode="auto">
            <a:xfrm flipV="1">
              <a:off x="3383" y="3303"/>
              <a:ext cx="0" cy="10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3" name="Oval 46"/>
            <p:cNvSpPr>
              <a:spLocks noChangeArrowheads="1"/>
            </p:cNvSpPr>
            <p:nvPr/>
          </p:nvSpPr>
          <p:spPr bwMode="auto">
            <a:xfrm flipV="1">
              <a:off x="3213" y="3407"/>
              <a:ext cx="7" cy="13"/>
            </a:xfrm>
            <a:prstGeom prst="ellipse">
              <a:avLst/>
            </a:prstGeom>
            <a:solidFill>
              <a:srgbClr val="FFFFFF"/>
            </a:solidFill>
            <a:ln w="9525">
              <a:solidFill>
                <a:srgbClr val="000000"/>
              </a:solidFill>
              <a:round/>
              <a:tailEnd type="none" w="sm" len="med"/>
            </a:ln>
          </p:spPr>
          <p:txBody>
            <a:bodyPr/>
            <a:lstStyle/>
            <a:p>
              <a:endParaRPr lang="zh-CN" altLang="en-US">
                <a:solidFill>
                  <a:srgbClr val="FF0000"/>
                </a:solidFill>
              </a:endParaRPr>
            </a:p>
          </p:txBody>
        </p:sp>
        <p:sp>
          <p:nvSpPr>
            <p:cNvPr id="44" name="Oval 47"/>
            <p:cNvSpPr>
              <a:spLocks noChangeArrowheads="1"/>
            </p:cNvSpPr>
            <p:nvPr/>
          </p:nvSpPr>
          <p:spPr bwMode="auto">
            <a:xfrm flipV="1">
              <a:off x="3440" y="3407"/>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sp>
          <p:nvSpPr>
            <p:cNvPr id="45" name="Oval 48"/>
            <p:cNvSpPr>
              <a:spLocks noChangeArrowheads="1"/>
            </p:cNvSpPr>
            <p:nvPr/>
          </p:nvSpPr>
          <p:spPr bwMode="auto">
            <a:xfrm flipV="1">
              <a:off x="3638" y="3407"/>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sp>
          <p:nvSpPr>
            <p:cNvPr id="46" name="Line 49"/>
            <p:cNvSpPr>
              <a:spLocks noChangeShapeType="1"/>
            </p:cNvSpPr>
            <p:nvPr/>
          </p:nvSpPr>
          <p:spPr bwMode="auto">
            <a:xfrm flipV="1">
              <a:off x="2241" y="3251"/>
              <a:ext cx="0" cy="15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7" name="Line 50"/>
            <p:cNvSpPr>
              <a:spLocks noChangeShapeType="1"/>
            </p:cNvSpPr>
            <p:nvPr/>
          </p:nvSpPr>
          <p:spPr bwMode="auto">
            <a:xfrm flipV="1">
              <a:off x="2177" y="3303"/>
              <a:ext cx="0" cy="10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8" name="Line 51"/>
            <p:cNvSpPr>
              <a:spLocks noChangeShapeType="1"/>
            </p:cNvSpPr>
            <p:nvPr/>
          </p:nvSpPr>
          <p:spPr bwMode="auto">
            <a:xfrm flipV="1">
              <a:off x="2298" y="3303"/>
              <a:ext cx="0" cy="104"/>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49" name="Oval 52"/>
            <p:cNvSpPr>
              <a:spLocks noChangeArrowheads="1"/>
            </p:cNvSpPr>
            <p:nvPr/>
          </p:nvSpPr>
          <p:spPr bwMode="auto">
            <a:xfrm flipV="1">
              <a:off x="2128" y="3407"/>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sp>
          <p:nvSpPr>
            <p:cNvPr id="50" name="Oval 53"/>
            <p:cNvSpPr>
              <a:spLocks noChangeArrowheads="1"/>
            </p:cNvSpPr>
            <p:nvPr/>
          </p:nvSpPr>
          <p:spPr bwMode="auto">
            <a:xfrm flipV="1">
              <a:off x="2355" y="3407"/>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sp>
          <p:nvSpPr>
            <p:cNvPr id="51" name="Line 54"/>
            <p:cNvSpPr>
              <a:spLocks noChangeShapeType="1"/>
            </p:cNvSpPr>
            <p:nvPr/>
          </p:nvSpPr>
          <p:spPr bwMode="auto">
            <a:xfrm>
              <a:off x="2468" y="3407"/>
              <a:ext cx="0" cy="24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2" name="Line 55"/>
            <p:cNvSpPr>
              <a:spLocks noChangeShapeType="1"/>
            </p:cNvSpPr>
            <p:nvPr/>
          </p:nvSpPr>
          <p:spPr bwMode="auto">
            <a:xfrm>
              <a:off x="2525" y="3407"/>
              <a:ext cx="0" cy="181"/>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3" name="Line 56"/>
            <p:cNvSpPr>
              <a:spLocks noChangeShapeType="1"/>
            </p:cNvSpPr>
            <p:nvPr/>
          </p:nvSpPr>
          <p:spPr bwMode="auto">
            <a:xfrm>
              <a:off x="2411" y="3407"/>
              <a:ext cx="0" cy="181"/>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4" name="Line 57"/>
            <p:cNvSpPr>
              <a:spLocks noChangeShapeType="1"/>
            </p:cNvSpPr>
            <p:nvPr/>
          </p:nvSpPr>
          <p:spPr bwMode="auto">
            <a:xfrm>
              <a:off x="3546" y="3407"/>
              <a:ext cx="0" cy="155"/>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5" name="Line 58"/>
            <p:cNvSpPr>
              <a:spLocks noChangeShapeType="1"/>
            </p:cNvSpPr>
            <p:nvPr/>
          </p:nvSpPr>
          <p:spPr bwMode="auto">
            <a:xfrm>
              <a:off x="3496" y="3407"/>
              <a:ext cx="0" cy="103"/>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6" name="Line 59"/>
            <p:cNvSpPr>
              <a:spLocks noChangeShapeType="1"/>
            </p:cNvSpPr>
            <p:nvPr/>
          </p:nvSpPr>
          <p:spPr bwMode="auto">
            <a:xfrm>
              <a:off x="3588" y="3407"/>
              <a:ext cx="0" cy="103"/>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7" name="Oval 60"/>
            <p:cNvSpPr>
              <a:spLocks noChangeArrowheads="1"/>
            </p:cNvSpPr>
            <p:nvPr/>
          </p:nvSpPr>
          <p:spPr bwMode="auto">
            <a:xfrm flipV="1">
              <a:off x="1922" y="3407"/>
              <a:ext cx="7" cy="13"/>
            </a:xfrm>
            <a:prstGeom prst="ellipse">
              <a:avLst/>
            </a:prstGeom>
            <a:solidFill>
              <a:srgbClr val="FFFFFF"/>
            </a:solidFill>
            <a:ln w="9525">
              <a:solidFill>
                <a:srgbClr val="00FF00"/>
              </a:solidFill>
              <a:round/>
              <a:tailEnd type="none" w="sm" len="med"/>
            </a:ln>
          </p:spPr>
          <p:txBody>
            <a:bodyPr/>
            <a:lstStyle/>
            <a:p>
              <a:endParaRPr lang="zh-CN" altLang="en-US">
                <a:solidFill>
                  <a:srgbClr val="FF0000"/>
                </a:solidFill>
              </a:endParaRPr>
            </a:p>
          </p:txBody>
        </p:sp>
        <p:sp>
          <p:nvSpPr>
            <p:cNvPr id="58" name="Line 61"/>
            <p:cNvSpPr>
              <a:spLocks noChangeShapeType="1"/>
            </p:cNvSpPr>
            <p:nvPr/>
          </p:nvSpPr>
          <p:spPr bwMode="auto">
            <a:xfrm>
              <a:off x="2028" y="3407"/>
              <a:ext cx="0" cy="155"/>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59" name="Line 62"/>
            <p:cNvSpPr>
              <a:spLocks noChangeShapeType="1"/>
            </p:cNvSpPr>
            <p:nvPr/>
          </p:nvSpPr>
          <p:spPr bwMode="auto">
            <a:xfrm>
              <a:off x="1979" y="3407"/>
              <a:ext cx="0" cy="11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0" name="Line 63"/>
            <p:cNvSpPr>
              <a:spLocks noChangeShapeType="1"/>
            </p:cNvSpPr>
            <p:nvPr/>
          </p:nvSpPr>
          <p:spPr bwMode="auto">
            <a:xfrm>
              <a:off x="2078" y="3407"/>
              <a:ext cx="0" cy="116"/>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1" name="Line 64"/>
            <p:cNvSpPr>
              <a:spLocks noChangeShapeType="1"/>
            </p:cNvSpPr>
            <p:nvPr/>
          </p:nvSpPr>
          <p:spPr bwMode="auto">
            <a:xfrm flipV="1">
              <a:off x="3730" y="3329"/>
              <a:ext cx="0" cy="78"/>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2" name="Line 65"/>
            <p:cNvSpPr>
              <a:spLocks noChangeShapeType="1"/>
            </p:cNvSpPr>
            <p:nvPr/>
          </p:nvSpPr>
          <p:spPr bwMode="auto">
            <a:xfrm flipV="1">
              <a:off x="3688" y="3355"/>
              <a:ext cx="0" cy="52"/>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3" name="Line 66"/>
            <p:cNvSpPr>
              <a:spLocks noChangeShapeType="1"/>
            </p:cNvSpPr>
            <p:nvPr/>
          </p:nvSpPr>
          <p:spPr bwMode="auto">
            <a:xfrm flipH="1" flipV="1">
              <a:off x="3773" y="3355"/>
              <a:ext cx="0" cy="52"/>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4" name="Line 67"/>
            <p:cNvSpPr>
              <a:spLocks noChangeShapeType="1"/>
            </p:cNvSpPr>
            <p:nvPr/>
          </p:nvSpPr>
          <p:spPr bwMode="auto">
            <a:xfrm flipV="1">
              <a:off x="1844" y="3329"/>
              <a:ext cx="0" cy="78"/>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5" name="Line 68"/>
            <p:cNvSpPr>
              <a:spLocks noChangeShapeType="1"/>
            </p:cNvSpPr>
            <p:nvPr/>
          </p:nvSpPr>
          <p:spPr bwMode="auto">
            <a:xfrm flipV="1">
              <a:off x="1801" y="3355"/>
              <a:ext cx="0" cy="52"/>
            </a:xfrm>
            <a:prstGeom prst="line">
              <a:avLst/>
            </a:prstGeom>
            <a:noFill/>
            <a:ln w="9525">
              <a:solidFill>
                <a:srgbClr val="00FF00"/>
              </a:solidFill>
              <a:round/>
              <a:tailEnd type="none" w="sm" len="med"/>
            </a:ln>
          </p:spPr>
          <p:txBody>
            <a:bodyPr/>
            <a:lstStyle/>
            <a:p>
              <a:endParaRPr lang="zh-CN" altLang="en-US">
                <a:solidFill>
                  <a:srgbClr val="FF0000"/>
                </a:solidFill>
              </a:endParaRPr>
            </a:p>
          </p:txBody>
        </p:sp>
        <p:sp>
          <p:nvSpPr>
            <p:cNvPr id="66" name="Line 69"/>
            <p:cNvSpPr>
              <a:spLocks noChangeShapeType="1"/>
            </p:cNvSpPr>
            <p:nvPr/>
          </p:nvSpPr>
          <p:spPr bwMode="auto">
            <a:xfrm flipH="1" flipV="1">
              <a:off x="1886" y="3355"/>
              <a:ext cx="0" cy="52"/>
            </a:xfrm>
            <a:prstGeom prst="line">
              <a:avLst/>
            </a:prstGeom>
            <a:noFill/>
            <a:ln w="9525">
              <a:solidFill>
                <a:srgbClr val="00FF00"/>
              </a:solidFill>
              <a:round/>
              <a:tailEnd type="none" w="sm" len="med"/>
            </a:ln>
          </p:spPr>
          <p:txBody>
            <a:bodyPr/>
            <a:lstStyle/>
            <a:p>
              <a:endParaRPr lang="zh-CN" altLang="en-US">
                <a:solidFill>
                  <a:srgbClr val="FF0000"/>
                </a:solidFill>
              </a:endParaRPr>
            </a:p>
          </p:txBody>
        </p:sp>
        <p:graphicFrame>
          <p:nvGraphicFramePr>
            <p:cNvPr id="67" name="Object 70"/>
            <p:cNvGraphicFramePr>
              <a:graphicFrameLocks noChangeAspect="1"/>
            </p:cNvGraphicFramePr>
            <p:nvPr/>
          </p:nvGraphicFramePr>
          <p:xfrm>
            <a:off x="2639" y="2492"/>
            <a:ext cx="141" cy="279"/>
          </p:xfrm>
          <a:graphic>
            <a:graphicData uri="http://schemas.openxmlformats.org/presentationml/2006/ole">
              <mc:AlternateContent xmlns:mc="http://schemas.openxmlformats.org/markup-compatibility/2006">
                <mc:Choice xmlns:v="urn:schemas-microsoft-com:vml" Requires="v">
                  <p:oleObj spid="_x0000_s10255" name="Equation" r:id="rId27" imgW="3048000" imgH="5486400" progId="Equation.3">
                    <p:embed/>
                  </p:oleObj>
                </mc:Choice>
                <mc:Fallback>
                  <p:oleObj name="Equation" r:id="rId27" imgW="3048000" imgH="5486400" progId="Equation.3">
                    <p:embed/>
                    <p:pic>
                      <p:nvPicPr>
                        <p:cNvPr id="0" name="图片 10254"/>
                        <p:cNvPicPr>
                          <a:picLocks noChangeAspect="1"/>
                        </p:cNvPicPr>
                        <p:nvPr/>
                      </p:nvPicPr>
                      <p:blipFill>
                        <a:blip r:embed="rId28"/>
                        <a:stretch>
                          <a:fillRect/>
                        </a:stretch>
                      </p:blipFill>
                      <p:spPr>
                        <a:xfrm>
                          <a:off x="2639" y="2492"/>
                          <a:ext cx="141" cy="279"/>
                        </a:xfrm>
                        <a:prstGeom prst="rect">
                          <a:avLst/>
                        </a:prstGeom>
                        <a:noFill/>
                        <a:ln w="9525">
                          <a:noFill/>
                        </a:ln>
                      </p:spPr>
                    </p:pic>
                  </p:oleObj>
                </mc:Fallback>
              </mc:AlternateContent>
            </a:graphicData>
          </a:graphic>
        </p:graphicFrame>
      </p:grpSp>
      <p:grpSp>
        <p:nvGrpSpPr>
          <p:cNvPr id="72" name="Group 71"/>
          <p:cNvGrpSpPr/>
          <p:nvPr/>
        </p:nvGrpSpPr>
        <p:grpSpPr bwMode="auto">
          <a:xfrm>
            <a:off x="520700" y="1306513"/>
            <a:ext cx="8391525" cy="650875"/>
            <a:chOff x="184" y="823"/>
            <a:chExt cx="5286" cy="410"/>
          </a:xfrm>
        </p:grpSpPr>
        <p:graphicFrame>
          <p:nvGraphicFramePr>
            <p:cNvPr id="73" name="Object 72"/>
            <p:cNvGraphicFramePr>
              <a:graphicFrameLocks noChangeAspect="1"/>
            </p:cNvGraphicFramePr>
            <p:nvPr/>
          </p:nvGraphicFramePr>
          <p:xfrm>
            <a:off x="791" y="823"/>
            <a:ext cx="2578" cy="410"/>
          </p:xfrm>
          <a:graphic>
            <a:graphicData uri="http://schemas.openxmlformats.org/presentationml/2006/ole">
              <mc:AlternateContent xmlns:mc="http://schemas.openxmlformats.org/markup-compatibility/2006">
                <mc:Choice xmlns:v="urn:schemas-microsoft-com:vml" Requires="v">
                  <p:oleObj spid="_x0000_s10256" name="Equation" r:id="rId29" imgW="54559200" imgH="9448800" progId="Equation.3">
                    <p:embed/>
                  </p:oleObj>
                </mc:Choice>
                <mc:Fallback>
                  <p:oleObj name="Equation" r:id="rId29" imgW="54559200" imgH="9448800" progId="Equation.3">
                    <p:embed/>
                    <p:pic>
                      <p:nvPicPr>
                        <p:cNvPr id="0" name="图片 10255"/>
                        <p:cNvPicPr>
                          <a:picLocks noChangeAspect="1"/>
                        </p:cNvPicPr>
                        <p:nvPr/>
                      </p:nvPicPr>
                      <p:blipFill>
                        <a:blip r:embed="rId30"/>
                        <a:stretch>
                          <a:fillRect/>
                        </a:stretch>
                      </p:blipFill>
                      <p:spPr>
                        <a:xfrm>
                          <a:off x="791" y="823"/>
                          <a:ext cx="2578" cy="410"/>
                        </a:xfrm>
                        <a:prstGeom prst="rect">
                          <a:avLst/>
                        </a:prstGeom>
                        <a:noFill/>
                        <a:ln w="9525">
                          <a:noFill/>
                        </a:ln>
                      </p:spPr>
                    </p:pic>
                  </p:oleObj>
                </mc:Fallback>
              </mc:AlternateContent>
            </a:graphicData>
          </a:graphic>
        </p:graphicFrame>
        <p:sp>
          <p:nvSpPr>
            <p:cNvPr id="74" name="Rectangle 73"/>
            <p:cNvSpPr>
              <a:spLocks noChangeArrowheads="1"/>
            </p:cNvSpPr>
            <p:nvPr/>
          </p:nvSpPr>
          <p:spPr bwMode="auto">
            <a:xfrm>
              <a:off x="3298" y="921"/>
              <a:ext cx="2172" cy="252"/>
            </a:xfrm>
            <a:prstGeom prst="rect">
              <a:avLst/>
            </a:prstGeom>
            <a:noFill/>
            <a:ln w="12700" cap="sq">
              <a:noFill/>
              <a:miter lim="800000"/>
              <a:headEnd type="none" w="sm" len="sm"/>
              <a:tailEnd type="none" w="sm" len="lg"/>
            </a:ln>
            <a:effectLst/>
          </p:spPr>
          <p:txBody>
            <a:bodyPr wrap="none" anchor="ctr">
              <a:spAutoFit/>
            </a:bodyPr>
            <a:lstStyle/>
            <a:p>
              <a:r>
                <a:rPr lang="zh-CN" altLang="en-US" sz="2000"/>
                <a:t>， 第一个过零点为 </a:t>
              </a:r>
              <a:r>
                <a:rPr lang="en-US" altLang="en-US" sz="2000" i="1"/>
                <a:t>n </a:t>
              </a:r>
              <a:r>
                <a:rPr lang="en-US" altLang="en-US" sz="2000"/>
                <a:t>=4</a:t>
              </a:r>
              <a:r>
                <a:rPr lang="en-US" altLang="zh-CN" sz="2000"/>
                <a:t> 。</a:t>
              </a:r>
              <a:endParaRPr lang="en-US" altLang="zh-CN" sz="2000"/>
            </a:p>
          </p:txBody>
        </p:sp>
        <p:sp>
          <p:nvSpPr>
            <p:cNvPr id="75" name="Text Box 74"/>
            <p:cNvSpPr txBox="1">
              <a:spLocks noChangeArrowheads="1"/>
            </p:cNvSpPr>
            <p:nvPr/>
          </p:nvSpPr>
          <p:spPr bwMode="auto">
            <a:xfrm>
              <a:off x="184" y="906"/>
              <a:ext cx="775" cy="252"/>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a:t>情况 1：</a:t>
              </a:r>
              <a:endParaRPr lang="zh-CN" altLang="en-US" sz="2000"/>
            </a:p>
          </p:txBody>
        </p:sp>
      </p:grpSp>
      <p:grpSp>
        <p:nvGrpSpPr>
          <p:cNvPr id="76" name="Group 75"/>
          <p:cNvGrpSpPr/>
          <p:nvPr/>
        </p:nvGrpSpPr>
        <p:grpSpPr bwMode="auto">
          <a:xfrm>
            <a:off x="5295900" y="3752850"/>
            <a:ext cx="3581400" cy="990600"/>
            <a:chOff x="3336" y="2364"/>
            <a:chExt cx="2256" cy="624"/>
          </a:xfrm>
        </p:grpSpPr>
        <p:sp>
          <p:nvSpPr>
            <p:cNvPr id="77" name="AutoShape 76"/>
            <p:cNvSpPr>
              <a:spLocks noChangeArrowheads="1"/>
            </p:cNvSpPr>
            <p:nvPr/>
          </p:nvSpPr>
          <p:spPr bwMode="auto">
            <a:xfrm>
              <a:off x="3336" y="2364"/>
              <a:ext cx="2256" cy="624"/>
            </a:xfrm>
            <a:prstGeom prst="wedgeRoundRectCallout">
              <a:avLst>
                <a:gd name="adj1" fmla="val -63653"/>
                <a:gd name="adj2" fmla="val 85097"/>
                <a:gd name="adj3" fmla="val 16667"/>
              </a:avLst>
            </a:prstGeom>
            <a:noFill/>
            <a:ln w="12700" cap="sq">
              <a:solidFill>
                <a:schemeClr val="tx1"/>
              </a:solidFill>
              <a:miter lim="800000"/>
              <a:headEnd type="none" w="sm" len="sm"/>
              <a:tailEnd type="none" w="sm" len="lg"/>
            </a:ln>
            <a:effectLst/>
          </p:spPr>
          <p:txBody>
            <a:bodyPr wrap="none" anchor="ctr"/>
            <a:lstStyle/>
            <a:p>
              <a:pPr eaLnBrk="1" hangingPunct="1"/>
              <a:r>
                <a:rPr lang="zh-CN" altLang="en-US" sz="2000"/>
                <a:t>第一个过零点：</a:t>
              </a:r>
              <a:endParaRPr lang="zh-CN" altLang="en-US" sz="2000"/>
            </a:p>
            <a:p>
              <a:pPr eaLnBrk="1" hangingPunct="1"/>
              <a:endParaRPr lang="zh-CN" altLang="zh-CN" sz="2000"/>
            </a:p>
            <a:p>
              <a:pPr eaLnBrk="1" hangingPunct="1"/>
              <a:endParaRPr lang="zh-CN" altLang="en-US" sz="2000"/>
            </a:p>
          </p:txBody>
        </p:sp>
        <p:graphicFrame>
          <p:nvGraphicFramePr>
            <p:cNvPr id="78" name="Object 77"/>
            <p:cNvGraphicFramePr>
              <a:graphicFrameLocks noChangeAspect="1"/>
            </p:cNvGraphicFramePr>
            <p:nvPr/>
          </p:nvGraphicFramePr>
          <p:xfrm>
            <a:off x="3387" y="2653"/>
            <a:ext cx="800" cy="217"/>
          </p:xfrm>
          <a:graphic>
            <a:graphicData uri="http://schemas.openxmlformats.org/presentationml/2006/ole">
              <mc:AlternateContent xmlns:mc="http://schemas.openxmlformats.org/markup-compatibility/2006">
                <mc:Choice xmlns:v="urn:schemas-microsoft-com:vml" Requires="v">
                  <p:oleObj spid="_x0000_s10257" name="Equation" r:id="rId31" imgW="16154400" imgH="5486400" progId="Equation.3">
                    <p:embed/>
                  </p:oleObj>
                </mc:Choice>
                <mc:Fallback>
                  <p:oleObj name="Equation" r:id="rId31" imgW="16154400" imgH="5486400" progId="Equation.3">
                    <p:embed/>
                    <p:pic>
                      <p:nvPicPr>
                        <p:cNvPr id="0" name="图片 10256"/>
                        <p:cNvPicPr>
                          <a:picLocks noChangeAspect="1"/>
                        </p:cNvPicPr>
                        <p:nvPr/>
                      </p:nvPicPr>
                      <p:blipFill>
                        <a:blip r:embed="rId32"/>
                        <a:stretch>
                          <a:fillRect/>
                        </a:stretch>
                      </p:blipFill>
                      <p:spPr>
                        <a:xfrm>
                          <a:off x="3387" y="2653"/>
                          <a:ext cx="800" cy="217"/>
                        </a:xfrm>
                        <a:prstGeom prst="rect">
                          <a:avLst/>
                        </a:prstGeom>
                        <a:noFill/>
                        <a:ln w="9525">
                          <a:noFill/>
                        </a:ln>
                      </p:spPr>
                    </p:pic>
                  </p:oleObj>
                </mc:Fallback>
              </mc:AlternateContent>
            </a:graphicData>
          </a:graphic>
        </p:graphicFrame>
        <p:graphicFrame>
          <p:nvGraphicFramePr>
            <p:cNvPr id="79" name="Object 78"/>
            <p:cNvGraphicFramePr>
              <a:graphicFrameLocks noChangeAspect="1"/>
            </p:cNvGraphicFramePr>
            <p:nvPr/>
          </p:nvGraphicFramePr>
          <p:xfrm>
            <a:off x="4219" y="2562"/>
            <a:ext cx="487" cy="369"/>
          </p:xfrm>
          <a:graphic>
            <a:graphicData uri="http://schemas.openxmlformats.org/presentationml/2006/ole">
              <mc:AlternateContent xmlns:mc="http://schemas.openxmlformats.org/markup-compatibility/2006">
                <mc:Choice xmlns:v="urn:schemas-microsoft-com:vml" Requires="v">
                  <p:oleObj spid="_x0000_s10258" name="Equation" r:id="rId33" imgW="11887200" imgH="9448800" progId="Equation.3">
                    <p:embed/>
                  </p:oleObj>
                </mc:Choice>
                <mc:Fallback>
                  <p:oleObj name="Equation" r:id="rId33" imgW="11887200" imgH="9448800" progId="Equation.3">
                    <p:embed/>
                    <p:pic>
                      <p:nvPicPr>
                        <p:cNvPr id="0" name="图片 10257"/>
                        <p:cNvPicPr>
                          <a:picLocks noChangeAspect="1"/>
                        </p:cNvPicPr>
                        <p:nvPr/>
                      </p:nvPicPr>
                      <p:blipFill>
                        <a:blip r:embed="rId34"/>
                        <a:stretch>
                          <a:fillRect/>
                        </a:stretch>
                      </p:blipFill>
                      <p:spPr>
                        <a:xfrm>
                          <a:off x="4219" y="2562"/>
                          <a:ext cx="487" cy="369"/>
                        </a:xfrm>
                        <a:prstGeom prst="rect">
                          <a:avLst/>
                        </a:prstGeom>
                        <a:noFill/>
                        <a:ln w="9525">
                          <a:noFill/>
                        </a:ln>
                      </p:spPr>
                    </p:pic>
                  </p:oleObj>
                </mc:Fallback>
              </mc:AlternateContent>
            </a:graphicData>
          </a:graphic>
        </p:graphicFrame>
        <p:graphicFrame>
          <p:nvGraphicFramePr>
            <p:cNvPr id="80" name="Object 79"/>
            <p:cNvGraphicFramePr>
              <a:graphicFrameLocks noChangeAspect="1"/>
            </p:cNvGraphicFramePr>
            <p:nvPr/>
          </p:nvGraphicFramePr>
          <p:xfrm>
            <a:off x="4779" y="2585"/>
            <a:ext cx="759" cy="333"/>
          </p:xfrm>
          <a:graphic>
            <a:graphicData uri="http://schemas.openxmlformats.org/presentationml/2006/ole">
              <mc:AlternateContent xmlns:mc="http://schemas.openxmlformats.org/markup-compatibility/2006">
                <mc:Choice xmlns:v="urn:schemas-microsoft-com:vml" Requires="v">
                  <p:oleObj spid="_x0000_s10259" name="Equation" r:id="rId35" imgW="20421600" imgH="9448800" progId="Equation.3">
                    <p:embed/>
                  </p:oleObj>
                </mc:Choice>
                <mc:Fallback>
                  <p:oleObj name="Equation" r:id="rId35" imgW="20421600" imgH="9448800" progId="Equation.3">
                    <p:embed/>
                    <p:pic>
                      <p:nvPicPr>
                        <p:cNvPr id="0" name="图片 10258"/>
                        <p:cNvPicPr>
                          <a:picLocks noChangeAspect="1"/>
                        </p:cNvPicPr>
                        <p:nvPr/>
                      </p:nvPicPr>
                      <p:blipFill>
                        <a:blip r:embed="rId36"/>
                        <a:stretch>
                          <a:fillRect/>
                        </a:stretch>
                      </p:blipFill>
                      <p:spPr>
                        <a:xfrm>
                          <a:off x="4779" y="2585"/>
                          <a:ext cx="759" cy="333"/>
                        </a:xfrm>
                        <a:prstGeom prst="rect">
                          <a:avLst/>
                        </a:prstGeom>
                        <a:noFill/>
                        <a:ln w="9525">
                          <a:noFill/>
                        </a:ln>
                      </p:spPr>
                    </p:pic>
                  </p:oleObj>
                </mc:Fallback>
              </mc:AlternateContent>
            </a:graphicData>
          </a:graphic>
        </p:graphicFrame>
      </p:grpSp>
      <p:sp>
        <p:nvSpPr>
          <p:cNvPr id="82" name="AutoShape 81"/>
          <p:cNvSpPr>
            <a:spLocks noChangeArrowheads="1"/>
          </p:cNvSpPr>
          <p:nvPr/>
        </p:nvSpPr>
        <p:spPr bwMode="auto">
          <a:xfrm>
            <a:off x="571500" y="3981450"/>
            <a:ext cx="2247900" cy="762000"/>
          </a:xfrm>
          <a:prstGeom prst="wedgeRoundRectCallout">
            <a:avLst>
              <a:gd name="adj1" fmla="val 93787"/>
              <a:gd name="adj2" fmla="val 61458"/>
              <a:gd name="adj3" fmla="val 16667"/>
            </a:avLst>
          </a:prstGeom>
          <a:noFill/>
          <a:ln w="12700" cap="sq">
            <a:solidFill>
              <a:schemeClr val="tx1"/>
            </a:solidFill>
            <a:miter lim="800000"/>
            <a:headEnd type="none" w="sm" len="sm"/>
            <a:tailEnd type="none" w="sm" len="lg"/>
          </a:ln>
          <a:effectLst/>
        </p:spPr>
        <p:txBody>
          <a:bodyPr wrap="none" anchor="ctr"/>
          <a:lstStyle/>
          <a:p>
            <a:pPr algn="l" eaLnBrk="1" hangingPunct="1"/>
            <a:r>
              <a:rPr lang="zh-CN" altLang="en-US" sz="2000" dirty="0"/>
              <a:t>谱线间隔</a:t>
            </a:r>
            <a:endParaRPr lang="zh-CN" altLang="en-US" dirty="0"/>
          </a:p>
        </p:txBody>
      </p:sp>
      <p:grpSp>
        <p:nvGrpSpPr>
          <p:cNvPr id="84" name="Group 83"/>
          <p:cNvGrpSpPr/>
          <p:nvPr/>
        </p:nvGrpSpPr>
        <p:grpSpPr bwMode="auto">
          <a:xfrm>
            <a:off x="2684463" y="5899151"/>
            <a:ext cx="3984624" cy="400050"/>
            <a:chOff x="2807" y="3704"/>
            <a:chExt cx="2510" cy="252"/>
          </a:xfrm>
        </p:grpSpPr>
        <p:sp>
          <p:nvSpPr>
            <p:cNvPr id="85" name="Rectangle 84"/>
            <p:cNvSpPr>
              <a:spLocks noChangeArrowheads="1"/>
            </p:cNvSpPr>
            <p:nvPr/>
          </p:nvSpPr>
          <p:spPr bwMode="auto">
            <a:xfrm>
              <a:off x="2904" y="3704"/>
              <a:ext cx="2413" cy="252"/>
            </a:xfrm>
            <a:prstGeom prst="rect">
              <a:avLst/>
            </a:prstGeom>
            <a:noFill/>
            <a:ln w="12700" cap="sq">
              <a:noFill/>
              <a:miter lim="800000"/>
              <a:headEnd type="none" w="sm" len="sm"/>
              <a:tailEnd type="none" w="sm" len="lg"/>
            </a:ln>
            <a:effectLst/>
          </p:spPr>
          <p:txBody>
            <a:bodyPr wrap="none" anchor="ctr">
              <a:spAutoFit/>
            </a:bodyPr>
            <a:lstStyle/>
            <a:p>
              <a:pPr algn="l" eaLnBrk="1" hangingPunct="1"/>
              <a:r>
                <a:rPr lang="zh-CN" altLang="en-US" sz="2000" dirty="0"/>
                <a:t> 在              有值，称为</a:t>
              </a:r>
              <a:r>
                <a:rPr lang="zh-CN" altLang="en-US" sz="2000" dirty="0">
                  <a:solidFill>
                    <a:srgbClr val="FF0000"/>
                  </a:solidFill>
                </a:rPr>
                <a:t>谱线</a:t>
              </a:r>
              <a:r>
                <a:rPr lang="zh-CN" altLang="en-US" sz="2000" dirty="0"/>
                <a:t>；</a:t>
              </a:r>
              <a:endParaRPr lang="zh-CN" altLang="en-US" sz="2000" dirty="0"/>
            </a:p>
          </p:txBody>
        </p:sp>
        <p:graphicFrame>
          <p:nvGraphicFramePr>
            <p:cNvPr id="86" name="Object 85"/>
            <p:cNvGraphicFramePr>
              <a:graphicFrameLocks noChangeAspect="1"/>
            </p:cNvGraphicFramePr>
            <p:nvPr/>
          </p:nvGraphicFramePr>
          <p:xfrm>
            <a:off x="3159" y="3741"/>
            <a:ext cx="526" cy="188"/>
          </p:xfrm>
          <a:graphic>
            <a:graphicData uri="http://schemas.openxmlformats.org/presentationml/2006/ole">
              <mc:AlternateContent xmlns:mc="http://schemas.openxmlformats.org/markup-compatibility/2006">
                <mc:Choice xmlns:v="urn:schemas-microsoft-com:vml" Requires="v">
                  <p:oleObj spid="_x0000_s10260" name="Equation" r:id="rId37" imgW="12192000" imgH="4267200" progId="Equation.3">
                    <p:embed/>
                  </p:oleObj>
                </mc:Choice>
                <mc:Fallback>
                  <p:oleObj name="Equation" r:id="rId37" imgW="12192000" imgH="4267200" progId="Equation.3">
                    <p:embed/>
                    <p:pic>
                      <p:nvPicPr>
                        <p:cNvPr id="0" name="图片 10259"/>
                        <p:cNvPicPr>
                          <a:picLocks noChangeAspect="1"/>
                        </p:cNvPicPr>
                        <p:nvPr/>
                      </p:nvPicPr>
                      <p:blipFill>
                        <a:blip r:embed="rId38"/>
                        <a:stretch>
                          <a:fillRect/>
                        </a:stretch>
                      </p:blipFill>
                      <p:spPr>
                        <a:xfrm>
                          <a:off x="3159" y="3741"/>
                          <a:ext cx="526" cy="188"/>
                        </a:xfrm>
                        <a:prstGeom prst="rect">
                          <a:avLst/>
                        </a:prstGeom>
                        <a:noFill/>
                        <a:ln w="9525">
                          <a:noFill/>
                        </a:ln>
                      </p:spPr>
                    </p:pic>
                  </p:oleObj>
                </mc:Fallback>
              </mc:AlternateContent>
            </a:graphicData>
          </a:graphic>
        </p:graphicFrame>
        <p:graphicFrame>
          <p:nvGraphicFramePr>
            <p:cNvPr id="87" name="Object 86"/>
            <p:cNvGraphicFramePr>
              <a:graphicFrameLocks noChangeAspect="1"/>
            </p:cNvGraphicFramePr>
            <p:nvPr/>
          </p:nvGraphicFramePr>
          <p:xfrm>
            <a:off x="2807" y="3714"/>
            <a:ext cx="192" cy="240"/>
          </p:xfrm>
          <a:graphic>
            <a:graphicData uri="http://schemas.openxmlformats.org/presentationml/2006/ole">
              <mc:AlternateContent xmlns:mc="http://schemas.openxmlformats.org/markup-compatibility/2006">
                <mc:Choice xmlns:v="urn:schemas-microsoft-com:vml" Requires="v">
                  <p:oleObj spid="_x0000_s10261" name="Equation" r:id="rId39" imgW="4572000" imgH="5791200" progId="Equation.3">
                    <p:embed/>
                  </p:oleObj>
                </mc:Choice>
                <mc:Fallback>
                  <p:oleObj name="Equation" r:id="rId39" imgW="4572000" imgH="5791200" progId="Equation.3">
                    <p:embed/>
                    <p:pic>
                      <p:nvPicPr>
                        <p:cNvPr id="0" name="图片 10260"/>
                        <p:cNvPicPr>
                          <a:picLocks noChangeAspect="1"/>
                        </p:cNvPicPr>
                        <p:nvPr/>
                      </p:nvPicPr>
                      <p:blipFill>
                        <a:blip r:embed="rId40"/>
                        <a:stretch>
                          <a:fillRect/>
                        </a:stretch>
                      </p:blipFill>
                      <p:spPr>
                        <a:xfrm>
                          <a:off x="2807" y="3714"/>
                          <a:ext cx="192" cy="240"/>
                        </a:xfrm>
                        <a:prstGeom prst="rect">
                          <a:avLst/>
                        </a:prstGeom>
                        <a:noFill/>
                        <a:ln w="9525">
                          <a:noFill/>
                        </a:ln>
                      </p:spPr>
                    </p:pic>
                  </p:oleObj>
                </mc:Fallback>
              </mc:AlternateContent>
            </a:graphicData>
          </a:graphic>
        </p:graphicFrame>
      </p:grpSp>
      <p:graphicFrame>
        <p:nvGraphicFramePr>
          <p:cNvPr id="1139736" name="Object 24"/>
          <p:cNvGraphicFramePr>
            <a:graphicFrameLocks noChangeAspect="1"/>
          </p:cNvGraphicFramePr>
          <p:nvPr/>
        </p:nvGraphicFramePr>
        <p:xfrm>
          <a:off x="1835696" y="4077072"/>
          <a:ext cx="792088" cy="598896"/>
        </p:xfrm>
        <a:graphic>
          <a:graphicData uri="http://schemas.openxmlformats.org/presentationml/2006/ole">
            <mc:AlternateContent xmlns:mc="http://schemas.openxmlformats.org/markup-compatibility/2006">
              <mc:Choice xmlns:v="urn:schemas-microsoft-com:vml" Requires="v">
                <p:oleObj spid="_x0000_s10262" name="公式" r:id="rId41" imgW="12496800" imgH="9448800" progId="Equation.3">
                  <p:embed/>
                </p:oleObj>
              </mc:Choice>
              <mc:Fallback>
                <p:oleObj name="公式" r:id="rId41" imgW="12496800" imgH="9448800" progId="Equation.3">
                  <p:embed/>
                  <p:pic>
                    <p:nvPicPr>
                      <p:cNvPr id="0" name="图片 10261"/>
                      <p:cNvPicPr>
                        <a:picLocks noChangeAspect="1"/>
                      </p:cNvPicPr>
                      <p:nvPr/>
                    </p:nvPicPr>
                    <p:blipFill>
                      <a:blip r:embed="rId42"/>
                      <a:stretch>
                        <a:fillRect/>
                      </a:stretch>
                    </p:blipFill>
                    <p:spPr>
                      <a:xfrm>
                        <a:off x="1835696" y="4077072"/>
                        <a:ext cx="792088" cy="598896"/>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strVal val="2/3*#ppt_w"/>
                                          </p:val>
                                        </p:tav>
                                        <p:tav tm="100000">
                                          <p:val>
                                            <p:strVal val="#ppt_w"/>
                                          </p:val>
                                        </p:tav>
                                      </p:tavLst>
                                    </p:anim>
                                    <p:anim calcmode="lin" valueType="num">
                                      <p:cBhvr>
                                        <p:cTn id="8"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88" fill="hold"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500" fill="hold"/>
                                        <p:tgtEl>
                                          <p:spTgt spid="22"/>
                                        </p:tgtEl>
                                        <p:attrNameLst>
                                          <p:attrName>ppt_w</p:attrName>
                                        </p:attrNameLst>
                                      </p:cBhvr>
                                      <p:tavLst>
                                        <p:tav tm="0">
                                          <p:val>
                                            <p:strVal val="4/3*#ppt_w"/>
                                          </p:val>
                                        </p:tav>
                                        <p:tav tm="100000">
                                          <p:val>
                                            <p:strVal val="#ppt_w"/>
                                          </p:val>
                                        </p:tav>
                                      </p:tavLst>
                                    </p:anim>
                                    <p:anim calcmode="lin" valueType="num">
                                      <p:cBhvr>
                                        <p:cTn id="14" dur="500" fill="hold"/>
                                        <p:tgtEl>
                                          <p:spTgt spid="22"/>
                                        </p:tgtEl>
                                        <p:attrNameLst>
                                          <p:attrName>ppt_h</p:attrName>
                                        </p:attrNameLst>
                                      </p:cBhvr>
                                      <p:tavLst>
                                        <p:tav tm="0">
                                          <p:val>
                                            <p:strVal val="4/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272"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 calcmode="lin" valueType="num">
                                      <p:cBhvr>
                                        <p:cTn id="19" dur="500" fill="hold"/>
                                        <p:tgtEl>
                                          <p:spTgt spid="84"/>
                                        </p:tgtEl>
                                        <p:attrNameLst>
                                          <p:attrName>ppt_w</p:attrName>
                                        </p:attrNameLst>
                                      </p:cBhvr>
                                      <p:tavLst>
                                        <p:tav tm="0">
                                          <p:val>
                                            <p:strVal val="2/3*#ppt_w"/>
                                          </p:val>
                                        </p:tav>
                                        <p:tav tm="100000">
                                          <p:val>
                                            <p:strVal val="#ppt_w"/>
                                          </p:val>
                                        </p:tav>
                                      </p:tavLst>
                                    </p:anim>
                                    <p:anim calcmode="lin" valueType="num">
                                      <p:cBhvr>
                                        <p:cTn id="20" dur="500" fill="hold"/>
                                        <p:tgtEl>
                                          <p:spTgt spid="84"/>
                                        </p:tgtEl>
                                        <p:attrNameLst>
                                          <p:attrName>ppt_h</p:attrName>
                                        </p:attrNameLst>
                                      </p:cBhvr>
                                      <p:tavLst>
                                        <p:tav tm="0">
                                          <p:val>
                                            <p:strVal val="2/3*#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17" presetClass="entr" presetSubtype="2" fill="hold" nodeType="clickEffect">
                                  <p:stCondLst>
                                    <p:cond delay="0"/>
                                  </p:stCondLst>
                                  <p:childTnLst>
                                    <p:set>
                                      <p:cBhvr>
                                        <p:cTn id="24" dur="1" fill="hold">
                                          <p:stCondLst>
                                            <p:cond delay="0"/>
                                          </p:stCondLst>
                                        </p:cTn>
                                        <p:tgtEl>
                                          <p:spTgt spid="76"/>
                                        </p:tgtEl>
                                        <p:attrNameLst>
                                          <p:attrName>style.visibility</p:attrName>
                                        </p:attrNameLst>
                                      </p:cBhvr>
                                      <p:to>
                                        <p:strVal val="visible"/>
                                      </p:to>
                                    </p:set>
                                    <p:anim calcmode="lin" valueType="num">
                                      <p:cBhvr>
                                        <p:cTn id="25" dur="500" fill="hold"/>
                                        <p:tgtEl>
                                          <p:spTgt spid="76"/>
                                        </p:tgtEl>
                                        <p:attrNameLst>
                                          <p:attrName>ppt_x</p:attrName>
                                        </p:attrNameLst>
                                      </p:cBhvr>
                                      <p:tavLst>
                                        <p:tav tm="0">
                                          <p:val>
                                            <p:strVal val="#ppt_x+#ppt_w/2"/>
                                          </p:val>
                                        </p:tav>
                                        <p:tav tm="100000">
                                          <p:val>
                                            <p:strVal val="#ppt_x"/>
                                          </p:val>
                                        </p:tav>
                                      </p:tavLst>
                                    </p:anim>
                                    <p:anim calcmode="lin" valueType="num">
                                      <p:cBhvr>
                                        <p:cTn id="26" dur="500" fill="hold"/>
                                        <p:tgtEl>
                                          <p:spTgt spid="76"/>
                                        </p:tgtEl>
                                        <p:attrNameLst>
                                          <p:attrName>ppt_y</p:attrName>
                                        </p:attrNameLst>
                                      </p:cBhvr>
                                      <p:tavLst>
                                        <p:tav tm="0">
                                          <p:val>
                                            <p:strVal val="#ppt_y"/>
                                          </p:val>
                                        </p:tav>
                                        <p:tav tm="100000">
                                          <p:val>
                                            <p:strVal val="#ppt_y"/>
                                          </p:val>
                                        </p:tav>
                                      </p:tavLst>
                                    </p:anim>
                                    <p:anim calcmode="lin" valueType="num">
                                      <p:cBhvr>
                                        <p:cTn id="27" dur="500" fill="hold"/>
                                        <p:tgtEl>
                                          <p:spTgt spid="76"/>
                                        </p:tgtEl>
                                        <p:attrNameLst>
                                          <p:attrName>ppt_w</p:attrName>
                                        </p:attrNameLst>
                                      </p:cBhvr>
                                      <p:tavLst>
                                        <p:tav tm="0">
                                          <p:val>
                                            <p:fltVal val="0"/>
                                          </p:val>
                                        </p:tav>
                                        <p:tav tm="100000">
                                          <p:val>
                                            <p:strVal val="#ppt_w"/>
                                          </p:val>
                                        </p:tav>
                                      </p:tavLst>
                                    </p:anim>
                                    <p:anim calcmode="lin" valueType="num">
                                      <p:cBhvr>
                                        <p:cTn id="28" dur="500" fill="hold"/>
                                        <p:tgtEl>
                                          <p:spTgt spid="7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DPCM</a:t>
            </a:r>
            <a:r>
              <a:rPr lang="zh-CN" altLang="en-US" dirty="0" smtClean="0"/>
              <a:t>的信噪比（</a:t>
            </a:r>
            <a:r>
              <a:rPr lang="en-US" altLang="zh-CN" dirty="0" smtClean="0"/>
              <a:t>1</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22979" name="Object 3"/>
          <p:cNvGraphicFramePr>
            <a:graphicFrameLocks noChangeAspect="1"/>
          </p:cNvGraphicFramePr>
          <p:nvPr/>
        </p:nvGraphicFramePr>
        <p:xfrm>
          <a:off x="1115616" y="1713515"/>
          <a:ext cx="6811962" cy="1066800"/>
        </p:xfrm>
        <a:graphic>
          <a:graphicData uri="http://schemas.openxmlformats.org/presentationml/2006/ole">
            <mc:AlternateContent xmlns:mc="http://schemas.openxmlformats.org/markup-compatibility/2006">
              <mc:Choice xmlns:v="urn:schemas-microsoft-com:vml" Requires="v">
                <p:oleObj spid="_x0000_s62465" name="公式" r:id="rId1" imgW="73761600" imgH="11582400" progId="Equation.3">
                  <p:embed/>
                </p:oleObj>
              </mc:Choice>
              <mc:Fallback>
                <p:oleObj name="公式" r:id="rId1" imgW="73761600" imgH="11582400" progId="Equation.3">
                  <p:embed/>
                  <p:pic>
                    <p:nvPicPr>
                      <p:cNvPr id="0" name="图片 62464"/>
                      <p:cNvPicPr>
                        <a:picLocks noChangeAspect="1"/>
                      </p:cNvPicPr>
                      <p:nvPr/>
                    </p:nvPicPr>
                    <p:blipFill>
                      <a:blip r:embed="rId2"/>
                      <a:stretch>
                        <a:fillRect/>
                      </a:stretch>
                    </p:blipFill>
                    <p:spPr>
                      <a:xfrm>
                        <a:off x="1115616" y="1713515"/>
                        <a:ext cx="6811962" cy="1066800"/>
                      </a:xfrm>
                      <a:prstGeom prst="rect">
                        <a:avLst/>
                      </a:prstGeom>
                      <a:noFill/>
                      <a:ln w="9525">
                        <a:noFill/>
                      </a:ln>
                    </p:spPr>
                  </p:pic>
                </p:oleObj>
              </mc:Fallback>
            </mc:AlternateContent>
          </a:graphicData>
        </a:graphic>
      </p:graphicFrame>
      <p:sp>
        <p:nvSpPr>
          <p:cNvPr id="6" name="TextBox 5"/>
          <p:cNvSpPr txBox="1"/>
          <p:nvPr/>
        </p:nvSpPr>
        <p:spPr>
          <a:xfrm>
            <a:off x="971600" y="1209459"/>
            <a:ext cx="7986482" cy="461665"/>
          </a:xfrm>
          <a:prstGeom prst="rect">
            <a:avLst/>
          </a:prstGeom>
          <a:noFill/>
        </p:spPr>
        <p:txBody>
          <a:bodyPr wrap="none" rtlCol="0">
            <a:spAutoFit/>
          </a:bodyPr>
          <a:lstStyle/>
          <a:p>
            <a:r>
              <a:rPr lang="en-US" altLang="zh-CN" dirty="0" smtClean="0"/>
              <a:t>DPCM</a:t>
            </a:r>
            <a:r>
              <a:rPr lang="zh-CN" altLang="en-US" dirty="0" smtClean="0"/>
              <a:t>系统的误差定义为输入信号样值与重构信号值之差</a:t>
            </a:r>
            <a:endParaRPr lang="zh-CN" altLang="en-US" dirty="0"/>
          </a:p>
        </p:txBody>
      </p:sp>
      <p:sp>
        <p:nvSpPr>
          <p:cNvPr id="7" name="TextBox 6"/>
          <p:cNvSpPr txBox="1"/>
          <p:nvPr/>
        </p:nvSpPr>
        <p:spPr>
          <a:xfrm>
            <a:off x="899592" y="2852936"/>
            <a:ext cx="7058343" cy="830997"/>
          </a:xfrm>
          <a:prstGeom prst="rect">
            <a:avLst/>
          </a:prstGeom>
          <a:noFill/>
        </p:spPr>
        <p:txBody>
          <a:bodyPr wrap="none" rtlCol="0">
            <a:spAutoFit/>
          </a:bodyPr>
          <a:lstStyle/>
          <a:p>
            <a:r>
              <a:rPr lang="zh-CN" altLang="en-US" dirty="0" smtClean="0"/>
              <a:t>可见，</a:t>
            </a:r>
            <a:r>
              <a:rPr lang="en-US" altLang="zh-CN" dirty="0" smtClean="0"/>
              <a:t>DPCM</a:t>
            </a:r>
            <a:r>
              <a:rPr lang="zh-CN" altLang="en-US" dirty="0" smtClean="0"/>
              <a:t>的量化误差等于量化器的量化误差。</a:t>
            </a:r>
            <a:endParaRPr lang="en-US" altLang="zh-CN" dirty="0" smtClean="0"/>
          </a:p>
          <a:p>
            <a:r>
              <a:rPr lang="en-US" altLang="zh-CN" dirty="0" smtClean="0"/>
              <a:t>DPCM</a:t>
            </a:r>
            <a:r>
              <a:rPr lang="zh-CN" altLang="en-US" dirty="0" smtClean="0"/>
              <a:t>的信噪比可以表示为</a:t>
            </a:r>
            <a:endParaRPr lang="zh-CN" altLang="en-US" dirty="0"/>
          </a:p>
        </p:txBody>
      </p:sp>
      <p:graphicFrame>
        <p:nvGraphicFramePr>
          <p:cNvPr id="1022980" name="Object 4"/>
          <p:cNvGraphicFramePr>
            <a:graphicFrameLocks noChangeAspect="1"/>
          </p:cNvGraphicFramePr>
          <p:nvPr/>
        </p:nvGraphicFramePr>
        <p:xfrm>
          <a:off x="1087438" y="3689647"/>
          <a:ext cx="6867525" cy="1179513"/>
        </p:xfrm>
        <a:graphic>
          <a:graphicData uri="http://schemas.openxmlformats.org/presentationml/2006/ole">
            <mc:AlternateContent xmlns:mc="http://schemas.openxmlformats.org/markup-compatibility/2006">
              <mc:Choice xmlns:v="urn:schemas-microsoft-com:vml" Requires="v">
                <p:oleObj spid="_x0000_s62466" name="公式" r:id="rId3" imgW="74371200" imgH="12801600" progId="Equation.3">
                  <p:embed/>
                </p:oleObj>
              </mc:Choice>
              <mc:Fallback>
                <p:oleObj name="公式" r:id="rId3" imgW="74371200" imgH="12801600" progId="Equation.3">
                  <p:embed/>
                  <p:pic>
                    <p:nvPicPr>
                      <p:cNvPr id="0" name="图片 62465"/>
                      <p:cNvPicPr>
                        <a:picLocks noChangeAspect="1"/>
                      </p:cNvPicPr>
                      <p:nvPr/>
                    </p:nvPicPr>
                    <p:blipFill>
                      <a:blip r:embed="rId4"/>
                      <a:stretch>
                        <a:fillRect/>
                      </a:stretch>
                    </p:blipFill>
                    <p:spPr>
                      <a:xfrm>
                        <a:off x="1087438" y="3689647"/>
                        <a:ext cx="6867525" cy="1179513"/>
                      </a:xfrm>
                      <a:prstGeom prst="rect">
                        <a:avLst/>
                      </a:prstGeom>
                      <a:noFill/>
                      <a:ln w="9525">
                        <a:noFill/>
                      </a:ln>
                    </p:spPr>
                  </p:pic>
                </p:oleObj>
              </mc:Fallback>
            </mc:AlternateContent>
          </a:graphicData>
        </a:graphic>
      </p:graphicFrame>
      <p:sp>
        <p:nvSpPr>
          <p:cNvPr id="8" name="TextBox 7"/>
          <p:cNvSpPr txBox="1"/>
          <p:nvPr/>
        </p:nvSpPr>
        <p:spPr>
          <a:xfrm>
            <a:off x="755576" y="5097891"/>
            <a:ext cx="8244565" cy="461665"/>
          </a:xfrm>
          <a:prstGeom prst="rect">
            <a:avLst/>
          </a:prstGeom>
          <a:noFill/>
        </p:spPr>
        <p:txBody>
          <a:bodyPr wrap="none" rtlCol="0">
            <a:spAutoFit/>
          </a:bodyPr>
          <a:lstStyle/>
          <a:p>
            <a:r>
              <a:rPr lang="zh-CN" altLang="en-US" dirty="0" smtClean="0"/>
              <a:t>式中      是把差值序列作为输入信号时量化器的量化信噪比</a:t>
            </a:r>
            <a:endParaRPr lang="zh-CN" altLang="en-US" dirty="0"/>
          </a:p>
        </p:txBody>
      </p:sp>
      <p:graphicFrame>
        <p:nvGraphicFramePr>
          <p:cNvPr id="1022981" name="Object 5"/>
          <p:cNvGraphicFramePr>
            <a:graphicFrameLocks noChangeAspect="1"/>
          </p:cNvGraphicFramePr>
          <p:nvPr/>
        </p:nvGraphicFramePr>
        <p:xfrm>
          <a:off x="1475656" y="4953875"/>
          <a:ext cx="720080" cy="840094"/>
        </p:xfrm>
        <a:graphic>
          <a:graphicData uri="http://schemas.openxmlformats.org/presentationml/2006/ole">
            <mc:AlternateContent xmlns:mc="http://schemas.openxmlformats.org/markup-compatibility/2006">
              <mc:Choice xmlns:v="urn:schemas-microsoft-com:vml" Requires="v">
                <p:oleObj spid="_x0000_s62467" name="公式" r:id="rId5" imgW="10972800" imgH="12801600" progId="Equation.3">
                  <p:embed/>
                </p:oleObj>
              </mc:Choice>
              <mc:Fallback>
                <p:oleObj name="公式" r:id="rId5" imgW="10972800" imgH="12801600" progId="Equation.3">
                  <p:embed/>
                  <p:pic>
                    <p:nvPicPr>
                      <p:cNvPr id="0" name="图片 62466"/>
                      <p:cNvPicPr>
                        <a:picLocks noChangeAspect="1"/>
                      </p:cNvPicPr>
                      <p:nvPr/>
                    </p:nvPicPr>
                    <p:blipFill>
                      <a:blip r:embed="rId6"/>
                      <a:stretch>
                        <a:fillRect/>
                      </a:stretch>
                    </p:blipFill>
                    <p:spPr>
                      <a:xfrm>
                        <a:off x="1475656" y="4953875"/>
                        <a:ext cx="720080" cy="840094"/>
                      </a:xfrm>
                      <a:prstGeom prst="rect">
                        <a:avLst/>
                      </a:prstGeom>
                      <a:noFill/>
                      <a:ln w="9525">
                        <a:noFill/>
                      </a:ln>
                    </p:spPr>
                  </p:pic>
                </p:oleObj>
              </mc:Fallback>
            </mc:AlternateContent>
          </a:graphicData>
        </a:graphic>
      </p:graphicFrame>
      <p:sp>
        <p:nvSpPr>
          <p:cNvPr id="10" name="TextBox 9"/>
          <p:cNvSpPr txBox="1"/>
          <p:nvPr/>
        </p:nvSpPr>
        <p:spPr>
          <a:xfrm>
            <a:off x="1352269" y="5788354"/>
            <a:ext cx="7180171" cy="461665"/>
          </a:xfrm>
          <a:prstGeom prst="rect">
            <a:avLst/>
          </a:prstGeom>
          <a:noFill/>
        </p:spPr>
        <p:txBody>
          <a:bodyPr wrap="none" rtlCol="0">
            <a:spAutoFit/>
          </a:bodyPr>
          <a:lstStyle/>
          <a:p>
            <a:r>
              <a:rPr lang="zh-CN" altLang="en-US" dirty="0" smtClean="0"/>
              <a:t>可理解为</a:t>
            </a:r>
            <a:r>
              <a:rPr lang="en-US" altLang="zh-CN" dirty="0" smtClean="0"/>
              <a:t>DPCM</a:t>
            </a:r>
            <a:r>
              <a:rPr lang="zh-CN" altLang="en-US" dirty="0" smtClean="0"/>
              <a:t>系统相对于</a:t>
            </a:r>
            <a:r>
              <a:rPr lang="en-US" altLang="zh-CN" dirty="0" smtClean="0"/>
              <a:t>PCM</a:t>
            </a:r>
            <a:r>
              <a:rPr lang="zh-CN" altLang="en-US" dirty="0" smtClean="0"/>
              <a:t>系统的信噪比增益</a:t>
            </a:r>
            <a:endParaRPr lang="zh-CN" altLang="en-US" dirty="0"/>
          </a:p>
        </p:txBody>
      </p:sp>
      <p:graphicFrame>
        <p:nvGraphicFramePr>
          <p:cNvPr id="1022982" name="Object 6"/>
          <p:cNvGraphicFramePr>
            <a:graphicFrameLocks noChangeAspect="1"/>
          </p:cNvGraphicFramePr>
          <p:nvPr/>
        </p:nvGraphicFramePr>
        <p:xfrm>
          <a:off x="971600" y="5745963"/>
          <a:ext cx="504056" cy="563357"/>
        </p:xfrm>
        <a:graphic>
          <a:graphicData uri="http://schemas.openxmlformats.org/presentationml/2006/ole">
            <mc:AlternateContent xmlns:mc="http://schemas.openxmlformats.org/markup-compatibility/2006">
              <mc:Choice xmlns:v="urn:schemas-microsoft-com:vml" Requires="v">
                <p:oleObj spid="_x0000_s62468" name="公式" r:id="rId7" imgW="5181600" imgH="5791200" progId="Equation.3">
                  <p:embed/>
                </p:oleObj>
              </mc:Choice>
              <mc:Fallback>
                <p:oleObj name="公式" r:id="rId7" imgW="5181600" imgH="5791200" progId="Equation.3">
                  <p:embed/>
                  <p:pic>
                    <p:nvPicPr>
                      <p:cNvPr id="0" name="图片 62467"/>
                      <p:cNvPicPr>
                        <a:picLocks noChangeAspect="1"/>
                      </p:cNvPicPr>
                      <p:nvPr/>
                    </p:nvPicPr>
                    <p:blipFill>
                      <a:blip r:embed="rId8"/>
                      <a:stretch>
                        <a:fillRect/>
                      </a:stretch>
                    </p:blipFill>
                    <p:spPr>
                      <a:xfrm>
                        <a:off x="971600" y="5745963"/>
                        <a:ext cx="504056" cy="56335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DPCM</a:t>
            </a:r>
            <a:r>
              <a:rPr lang="zh-CN" altLang="en-US" dirty="0" smtClean="0"/>
              <a:t>的信噪比（</a:t>
            </a:r>
            <a:r>
              <a:rPr lang="en-US" altLang="zh-CN" dirty="0" smtClean="0"/>
              <a:t>2</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内容占位符 2"/>
          <p:cNvSpPr txBox="1"/>
          <p:nvPr/>
        </p:nvSpPr>
        <p:spPr>
          <a:xfrm>
            <a:off x="611560" y="1124744"/>
            <a:ext cx="8208912" cy="5256584"/>
          </a:xfrm>
          <a:prstGeom prst="rect">
            <a:avLst/>
          </a:prstGeom>
        </p:spPr>
        <p:txBody>
          <a:bodyPr/>
          <a:lstStyle/>
          <a:p>
            <a:pPr marL="342900" lvl="2" indent="-342900" eaLnBrk="0" hangingPunct="0">
              <a:spcBef>
                <a:spcPct val="20000"/>
              </a:spcBef>
              <a:buClr>
                <a:schemeClr val="tx2"/>
              </a:buClr>
              <a:buFont typeface="Wingdings" panose="05000000000000000000" pitchFamily="2" charset="2"/>
              <a:buChar char="v"/>
            </a:pPr>
            <a:r>
              <a:rPr lang="zh-CN" altLang="en-US" sz="2800" dirty="0" smtClean="0"/>
              <a:t>           时，</a:t>
            </a:r>
            <a:r>
              <a:rPr lang="en-US" altLang="zh-CN" sz="2800" dirty="0" smtClean="0"/>
              <a:t>DPCM</a:t>
            </a:r>
            <a:r>
              <a:rPr lang="zh-CN" altLang="en-US" sz="2800" dirty="0" smtClean="0"/>
              <a:t>系统的量化信噪比远大于量化器的量化信噪比。因此</a:t>
            </a:r>
            <a:r>
              <a:rPr lang="en-US" altLang="zh-CN" sz="2800" dirty="0" smtClean="0"/>
              <a:t>, </a:t>
            </a:r>
            <a:r>
              <a:rPr lang="zh-CN" altLang="en-US" sz="2800" dirty="0" smtClean="0"/>
              <a:t>要求</a:t>
            </a:r>
            <a:r>
              <a:rPr lang="en-US" altLang="zh-CN" sz="2800" dirty="0" smtClean="0"/>
              <a:t>DPCM</a:t>
            </a:r>
            <a:r>
              <a:rPr lang="zh-CN" altLang="en-US" sz="2800" dirty="0" smtClean="0"/>
              <a:t>系统达到与</a:t>
            </a:r>
            <a:r>
              <a:rPr lang="en-US" altLang="zh-CN" sz="2800" dirty="0" smtClean="0"/>
              <a:t>PCM</a:t>
            </a:r>
            <a:r>
              <a:rPr lang="zh-CN" altLang="en-US" sz="2800" dirty="0" smtClean="0"/>
              <a:t>系统相同的信噪比，则可降低对量化器信噪比的要求，即</a:t>
            </a:r>
            <a:r>
              <a:rPr lang="zh-CN" altLang="en-US" sz="2800" dirty="0" smtClean="0">
                <a:solidFill>
                  <a:srgbClr val="FF0000"/>
                </a:solidFill>
              </a:rPr>
              <a:t>可减小量化级数，从而减少码位数，降低比特率，压缩信号带宽</a:t>
            </a:r>
            <a:r>
              <a:rPr lang="zh-CN" altLang="en-US" sz="2800" dirty="0" smtClean="0"/>
              <a:t>。</a:t>
            </a:r>
            <a:endParaRPr kumimoji="0" lang="zh-CN" altLang="en-US"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a:p>
            <a:pPr marL="342900" lvl="0" indent="-342900" eaLnBrk="0" hangingPunct="0">
              <a:spcBef>
                <a:spcPct val="20000"/>
              </a:spcBef>
              <a:buClr>
                <a:schemeClr val="tx2"/>
              </a:buClr>
              <a:buFont typeface="Wingdings" panose="05000000000000000000" pitchFamily="2" charset="2"/>
              <a:buChar char="v"/>
            </a:pPr>
            <a:r>
              <a:rPr lang="zh-CN" altLang="en-US" sz="2800" dirty="0" smtClean="0"/>
              <a:t>与</a:t>
            </a:r>
            <a:r>
              <a:rPr lang="en-US" altLang="zh-CN" sz="2800" dirty="0" smtClean="0"/>
              <a:t>ΔM</a:t>
            </a:r>
            <a:r>
              <a:rPr lang="zh-CN" altLang="en-US" sz="2800" dirty="0" smtClean="0"/>
              <a:t>系统相比，由于它增加了量化级，所以它的</a:t>
            </a:r>
            <a:r>
              <a:rPr lang="zh-CN" altLang="en-US" sz="2800" dirty="0" smtClean="0">
                <a:solidFill>
                  <a:srgbClr val="FF0000"/>
                </a:solidFill>
              </a:rPr>
              <a:t>信噪比改善程度也优于</a:t>
            </a:r>
            <a:r>
              <a:rPr lang="en-US" altLang="zh-CN" sz="2800" dirty="0" smtClean="0">
                <a:solidFill>
                  <a:srgbClr val="FF0000"/>
                </a:solidFill>
              </a:rPr>
              <a:t>ΔM</a:t>
            </a:r>
            <a:endParaRPr lang="en-US" altLang="zh-CN" sz="2800" dirty="0" smtClean="0">
              <a:solidFill>
                <a:srgbClr val="FF0000"/>
              </a:solidFill>
            </a:endParaRPr>
          </a:p>
          <a:p>
            <a:pPr marL="342900" lvl="0" indent="-342900" eaLnBrk="0" hangingPunct="0">
              <a:spcBef>
                <a:spcPct val="20000"/>
              </a:spcBef>
              <a:buClr>
                <a:schemeClr val="tx2"/>
              </a:buClr>
              <a:buFont typeface="Wingdings" panose="05000000000000000000" pitchFamily="2" charset="2"/>
              <a:buChar char="v"/>
            </a:pPr>
            <a:r>
              <a:rPr lang="en-US" altLang="zh-CN" sz="2800" dirty="0" smtClean="0"/>
              <a:t>DPCM</a:t>
            </a:r>
            <a:r>
              <a:rPr lang="zh-CN" altLang="en-US" sz="2800" dirty="0" smtClean="0"/>
              <a:t>的缺点是</a:t>
            </a:r>
            <a:r>
              <a:rPr lang="zh-CN" altLang="en-US" sz="2800" dirty="0" smtClean="0">
                <a:solidFill>
                  <a:srgbClr val="FF0000"/>
                </a:solidFill>
              </a:rPr>
              <a:t>抗传输噪声的能力差</a:t>
            </a:r>
            <a:r>
              <a:rPr lang="zh-CN" altLang="en-US" sz="2800" dirty="0" smtClean="0"/>
              <a:t>，即在抑制信道噪声方面不如</a:t>
            </a:r>
            <a:r>
              <a:rPr lang="en-US" altLang="zh-CN" sz="2800" dirty="0" smtClean="0"/>
              <a:t>ΔM</a:t>
            </a:r>
            <a:r>
              <a:rPr lang="zh-CN" altLang="en-US" sz="2800" dirty="0" smtClean="0"/>
              <a:t>。因为发生误码时在</a:t>
            </a:r>
            <a:r>
              <a:rPr lang="en-US" altLang="zh-CN" sz="2800" dirty="0" smtClean="0"/>
              <a:t>ΔM</a:t>
            </a:r>
            <a:r>
              <a:rPr lang="zh-CN" altLang="en-US" sz="2800" dirty="0" smtClean="0"/>
              <a:t>中只产生一个增量的变化，而在</a:t>
            </a:r>
            <a:r>
              <a:rPr lang="en-US" altLang="zh-CN" sz="2800" dirty="0" smtClean="0"/>
              <a:t>DPCM</a:t>
            </a:r>
            <a:r>
              <a:rPr lang="zh-CN" altLang="en-US" sz="2800" dirty="0" smtClean="0"/>
              <a:t>中就可能产生几个量阶的变化，从而输出较大的输出噪声</a:t>
            </a:r>
            <a:endParaRPr kumimoji="0" lang="en-US" altLang="zh-CN"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p:txBody>
      </p:sp>
      <p:graphicFrame>
        <p:nvGraphicFramePr>
          <p:cNvPr id="1108994" name="Object 2"/>
          <p:cNvGraphicFramePr>
            <a:graphicFrameLocks noChangeAspect="1"/>
          </p:cNvGraphicFramePr>
          <p:nvPr/>
        </p:nvGraphicFramePr>
        <p:xfrm>
          <a:off x="1080294" y="1137246"/>
          <a:ext cx="1187450" cy="563562"/>
        </p:xfrm>
        <a:graphic>
          <a:graphicData uri="http://schemas.openxmlformats.org/presentationml/2006/ole">
            <mc:AlternateContent xmlns:mc="http://schemas.openxmlformats.org/markup-compatibility/2006">
              <mc:Choice xmlns:v="urn:schemas-microsoft-com:vml" Requires="v">
                <p:oleObj spid="_x0000_s63489" name="公式" r:id="rId1" imgW="12192000" imgH="5791200" progId="Equation.3">
                  <p:embed/>
                </p:oleObj>
              </mc:Choice>
              <mc:Fallback>
                <p:oleObj name="公式" r:id="rId1" imgW="12192000" imgH="5791200" progId="Equation.3">
                  <p:embed/>
                  <p:pic>
                    <p:nvPicPr>
                      <p:cNvPr id="0" name="图片 63488"/>
                      <p:cNvPicPr>
                        <a:picLocks noChangeAspect="1"/>
                      </p:cNvPicPr>
                      <p:nvPr/>
                    </p:nvPicPr>
                    <p:blipFill>
                      <a:blip r:embed="rId2"/>
                      <a:stretch>
                        <a:fillRect/>
                      </a:stretch>
                    </p:blipFill>
                    <p:spPr>
                      <a:xfrm>
                        <a:off x="1080294" y="1137246"/>
                        <a:ext cx="1187450" cy="563562"/>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dirty="0" smtClean="0">
                <a:ea typeface="宋体" panose="02010600030101010101" pitchFamily="2" charset="-122"/>
              </a:rPr>
              <a:t>APCM</a:t>
            </a:r>
            <a:r>
              <a:rPr lang="zh-CN" altLang="en-US" dirty="0" smtClean="0">
                <a:ea typeface="宋体" panose="02010600030101010101" pitchFamily="2" charset="-122"/>
              </a:rPr>
              <a:t>（自适应脉冲编码调制）</a:t>
            </a:r>
            <a:endParaRPr lang="zh-CN" altLang="en-US" dirty="0" smtClean="0">
              <a:ea typeface="宋体" panose="02010600030101010101" pitchFamily="2" charset="-122"/>
            </a:endParaRPr>
          </a:p>
        </p:txBody>
      </p:sp>
      <p:sp>
        <p:nvSpPr>
          <p:cNvPr id="50179" name="内容占位符 2"/>
          <p:cNvSpPr>
            <a:spLocks noGrp="1"/>
          </p:cNvSpPr>
          <p:nvPr>
            <p:ph idx="1"/>
          </p:nvPr>
        </p:nvSpPr>
        <p:spPr>
          <a:xfrm>
            <a:off x="611560" y="1124744"/>
            <a:ext cx="8208912" cy="5256584"/>
          </a:xfrm>
        </p:spPr>
        <p:txBody>
          <a:bodyPr/>
          <a:lstStyle/>
          <a:p>
            <a:pPr marL="342900" lvl="2" indent="-342900">
              <a:buClr>
                <a:schemeClr val="tx2"/>
              </a:buClr>
              <a:buFont typeface="Wingdings" panose="05000000000000000000" pitchFamily="2" charset="2"/>
              <a:buChar char="v"/>
            </a:pPr>
            <a:r>
              <a:rPr lang="zh-CN" altLang="en-US" sz="2800" b="1" dirty="0" smtClean="0">
                <a:latin typeface="+mn-lt"/>
                <a:ea typeface="宋体" panose="02010600030101010101" pitchFamily="2" charset="-122"/>
                <a:cs typeface="+mn-cs"/>
              </a:rPr>
              <a:t>根据输入信号幅度大小来改变量化阶大小的一种波形编码技术</a:t>
            </a:r>
            <a:endParaRPr lang="zh-CN" altLang="en-US" sz="2800" b="1" dirty="0" smtClean="0">
              <a:latin typeface="+mn-lt"/>
              <a:ea typeface="宋体" panose="02010600030101010101" pitchFamily="2" charset="-122"/>
              <a:cs typeface="+mn-cs"/>
            </a:endParaRPr>
          </a:p>
          <a:p>
            <a:r>
              <a:rPr lang="zh-CN" altLang="en-US" sz="2800" dirty="0" smtClean="0">
                <a:ea typeface="宋体" panose="02010600030101010101" pitchFamily="2" charset="-122"/>
              </a:rPr>
              <a:t>自适应改变量化阶的大小</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瞬时自适应：</a:t>
            </a:r>
            <a:r>
              <a:rPr lang="zh-CN" altLang="en-US" sz="2400" dirty="0" smtClean="0"/>
              <a:t>量化阶的大小每隔几个样本就改变</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音节自适应：</a:t>
            </a:r>
            <a:r>
              <a:rPr lang="zh-CN" altLang="en-US" sz="2400" dirty="0" smtClean="0"/>
              <a:t>量化阶的大小在较长时间里发生变化</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改变量化阶的方法</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前向自适应：根据未量化的样本值均方根估计</a:t>
            </a:r>
            <a:r>
              <a:rPr lang="zh-CN" altLang="en-US" sz="2400" dirty="0" smtClean="0"/>
              <a:t>输入信号的电平，以此来确定量化阶的大小，并对其电平进行编码作为边信息</a:t>
            </a:r>
            <a:r>
              <a:rPr lang="en-US" altLang="zh-CN" sz="2400" dirty="0" smtClean="0"/>
              <a:t>(side information)</a:t>
            </a:r>
            <a:r>
              <a:rPr lang="zh-CN" altLang="en-US" sz="2400" dirty="0" smtClean="0"/>
              <a:t>传送到接收端</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后向自适应：量化器刚输出的过去样本来提取量化阶信息，</a:t>
            </a:r>
            <a:r>
              <a:rPr lang="zh-CN" altLang="en-US" sz="2400" dirty="0" smtClean="0"/>
              <a:t>能在发收两端自动生成量化阶，所以它不需要传送边信息</a:t>
            </a:r>
            <a:endParaRPr lang="zh-CN" altLang="en-US" sz="2400" dirty="0" smtClean="0">
              <a:latin typeface="Arial" panose="020B0604020202020204" pitchFamily="34" charset="0"/>
              <a:ea typeface="宋体" panose="02010600030101010101"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APCM</a:t>
            </a:r>
            <a:r>
              <a:rPr lang="zh-CN" altLang="en-US" dirty="0" smtClean="0"/>
              <a:t>原理图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33894" name="Picture 6" descr="http://dbis.nankai.edu.cn/multimedia/dmtjc3020.gif"/>
          <p:cNvPicPr>
            <a:picLocks noChangeAspect="1" noChangeArrowheads="1"/>
          </p:cNvPicPr>
          <p:nvPr/>
        </p:nvPicPr>
        <p:blipFill>
          <a:blip r:embed="rId1" cstate="print"/>
          <a:srcRect/>
          <a:stretch>
            <a:fillRect/>
          </a:stretch>
        </p:blipFill>
        <p:spPr bwMode="auto">
          <a:xfrm>
            <a:off x="561984" y="1268760"/>
            <a:ext cx="5666200" cy="2160240"/>
          </a:xfrm>
          <a:prstGeom prst="rect">
            <a:avLst/>
          </a:prstGeom>
          <a:noFill/>
        </p:spPr>
      </p:pic>
      <p:pic>
        <p:nvPicPr>
          <p:cNvPr id="933896" name="Picture 8" descr="http://dbis.nankai.edu.cn/multimedia/dmtjc3021.gif"/>
          <p:cNvPicPr>
            <a:picLocks noChangeAspect="1" noChangeArrowheads="1"/>
          </p:cNvPicPr>
          <p:nvPr/>
        </p:nvPicPr>
        <p:blipFill>
          <a:blip r:embed="rId2" cstate="print"/>
          <a:srcRect/>
          <a:stretch>
            <a:fillRect/>
          </a:stretch>
        </p:blipFill>
        <p:spPr bwMode="auto">
          <a:xfrm>
            <a:off x="755576" y="3717032"/>
            <a:ext cx="5716851" cy="1800200"/>
          </a:xfrm>
          <a:prstGeom prst="rect">
            <a:avLst/>
          </a:prstGeom>
          <a:noFill/>
        </p:spPr>
      </p:pic>
      <p:sp>
        <p:nvSpPr>
          <p:cNvPr id="9" name="TextBox 8"/>
          <p:cNvSpPr txBox="1"/>
          <p:nvPr/>
        </p:nvSpPr>
        <p:spPr>
          <a:xfrm>
            <a:off x="6697316" y="1988840"/>
            <a:ext cx="1475084" cy="400110"/>
          </a:xfrm>
          <a:prstGeom prst="rect">
            <a:avLst/>
          </a:prstGeom>
          <a:noFill/>
        </p:spPr>
        <p:txBody>
          <a:bodyPr wrap="none" rtlCol="0">
            <a:spAutoFit/>
          </a:bodyPr>
          <a:lstStyle/>
          <a:p>
            <a:r>
              <a:rPr lang="zh-CN" altLang="en-US" sz="2000" dirty="0" smtClean="0"/>
              <a:t>前向自适应</a:t>
            </a:r>
            <a:endParaRPr lang="zh-CN" altLang="en-US" sz="2000" dirty="0"/>
          </a:p>
        </p:txBody>
      </p:sp>
      <p:sp>
        <p:nvSpPr>
          <p:cNvPr id="10" name="TextBox 9"/>
          <p:cNvSpPr txBox="1"/>
          <p:nvPr/>
        </p:nvSpPr>
        <p:spPr>
          <a:xfrm>
            <a:off x="6660232" y="4149080"/>
            <a:ext cx="1475084" cy="400110"/>
          </a:xfrm>
          <a:prstGeom prst="rect">
            <a:avLst/>
          </a:prstGeom>
          <a:noFill/>
        </p:spPr>
        <p:txBody>
          <a:bodyPr wrap="none" rtlCol="0">
            <a:spAutoFit/>
          </a:bodyPr>
          <a:lstStyle/>
          <a:p>
            <a:r>
              <a:rPr lang="zh-CN" altLang="en-US" sz="2000" dirty="0" smtClean="0"/>
              <a:t>后向自适应</a:t>
            </a:r>
            <a:endParaRPr lang="zh-CN" altLang="en-US" sz="2000"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71563" y="457200"/>
            <a:ext cx="8072437" cy="563563"/>
          </a:xfrm>
        </p:spPr>
        <p:txBody>
          <a:bodyPr/>
          <a:lstStyle/>
          <a:p>
            <a:r>
              <a:rPr lang="en-US" altLang="zh-CN" dirty="0" smtClean="0">
                <a:ea typeface="宋体" panose="02010600030101010101" pitchFamily="2" charset="-122"/>
              </a:rPr>
              <a:t>ADPCM</a:t>
            </a:r>
            <a:r>
              <a:rPr lang="zh-CN" altLang="en-US" dirty="0" smtClean="0">
                <a:ea typeface="宋体" panose="02010600030101010101" pitchFamily="2" charset="-122"/>
              </a:rPr>
              <a:t>（自适应差分脉冲编码调制）</a:t>
            </a:r>
            <a:endParaRPr lang="zh-CN" altLang="en-US" dirty="0" smtClean="0">
              <a:ea typeface="宋体" panose="02010600030101010101" pitchFamily="2" charset="-122"/>
            </a:endParaRPr>
          </a:p>
        </p:txBody>
      </p:sp>
      <p:sp>
        <p:nvSpPr>
          <p:cNvPr id="51203" name="内容占位符 2"/>
          <p:cNvSpPr>
            <a:spLocks noGrp="1"/>
          </p:cNvSpPr>
          <p:nvPr>
            <p:ph idx="1"/>
          </p:nvPr>
        </p:nvSpPr>
        <p:spPr>
          <a:xfrm>
            <a:off x="395536" y="1371600"/>
            <a:ext cx="8424936" cy="4700588"/>
          </a:xfrm>
        </p:spPr>
        <p:txBody>
          <a:bodyPr/>
          <a:lstStyle/>
          <a:p>
            <a:pPr marL="342900" lvl="1" indent="-342900">
              <a:buClr>
                <a:schemeClr val="tx2"/>
              </a:buClr>
              <a:buFont typeface="Wingdings" panose="05000000000000000000" pitchFamily="2" charset="2"/>
              <a:buChar char="v"/>
            </a:pPr>
            <a:r>
              <a:rPr lang="zh-CN" altLang="en-US" b="1" dirty="0" smtClean="0"/>
              <a:t>综合了</a:t>
            </a:r>
            <a:r>
              <a:rPr lang="en-US" altLang="zh-CN" b="1" dirty="0" smtClean="0"/>
              <a:t>APCM</a:t>
            </a:r>
            <a:r>
              <a:rPr lang="zh-CN" altLang="en-US" b="1" dirty="0" smtClean="0"/>
              <a:t>的自适应特性和</a:t>
            </a:r>
            <a:r>
              <a:rPr lang="en-US" altLang="zh-CN" b="1" dirty="0" smtClean="0"/>
              <a:t>DPCM</a:t>
            </a:r>
            <a:r>
              <a:rPr lang="zh-CN" altLang="en-US" b="1" dirty="0" smtClean="0"/>
              <a:t>系统的差分特性，是一种性能比较好的波形编码技术</a:t>
            </a:r>
            <a:endParaRPr lang="en-US" altLang="zh-CN" b="1" dirty="0" smtClean="0">
              <a:ea typeface="宋体" panose="02010600030101010101" pitchFamily="2" charset="-122"/>
            </a:endParaRPr>
          </a:p>
          <a:p>
            <a:r>
              <a:rPr lang="zh-CN" altLang="zh-CN" sz="2800" dirty="0" smtClean="0">
                <a:ea typeface="宋体" panose="02010600030101010101" pitchFamily="2" charset="-122"/>
              </a:rPr>
              <a:t>利用自适应</a:t>
            </a:r>
            <a:r>
              <a:rPr lang="zh-CN" altLang="en-US" sz="2800" dirty="0" smtClean="0">
                <a:ea typeface="宋体" panose="02010600030101010101" pitchFamily="2" charset="-122"/>
              </a:rPr>
              <a:t>的思想</a:t>
            </a:r>
            <a:r>
              <a:rPr lang="zh-CN" altLang="zh-CN" sz="2800" dirty="0" smtClean="0">
                <a:ea typeface="宋体" panose="02010600030101010101" pitchFamily="2" charset="-122"/>
              </a:rPr>
              <a:t>改变量化阶的大小</a:t>
            </a:r>
            <a:endParaRPr lang="en-US" altLang="zh-CN" sz="2800" dirty="0" smtClean="0">
              <a:ea typeface="宋体" panose="02010600030101010101" pitchFamily="2" charset="-122"/>
            </a:endParaRPr>
          </a:p>
          <a:p>
            <a:pPr lvl="1"/>
            <a:r>
              <a:rPr lang="zh-CN" altLang="zh-CN" sz="2400" dirty="0" smtClean="0">
                <a:latin typeface="Arial" panose="020B0604020202020204" pitchFamily="34" charset="0"/>
                <a:ea typeface="宋体" panose="02010600030101010101" pitchFamily="2" charset="-122"/>
              </a:rPr>
              <a:t>小的量化阶去编码小的差值</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大</a:t>
            </a:r>
            <a:r>
              <a:rPr lang="zh-CN" altLang="zh-CN" sz="2400" dirty="0" smtClean="0">
                <a:latin typeface="Arial" panose="020B0604020202020204" pitchFamily="34" charset="0"/>
                <a:ea typeface="宋体" panose="02010600030101010101" pitchFamily="2" charset="-122"/>
              </a:rPr>
              <a:t>的量化阶去编码</a:t>
            </a:r>
            <a:r>
              <a:rPr lang="zh-CN" altLang="en-US" sz="2400" dirty="0" smtClean="0">
                <a:latin typeface="Arial" panose="020B0604020202020204" pitchFamily="34" charset="0"/>
                <a:ea typeface="宋体" panose="02010600030101010101" pitchFamily="2" charset="-122"/>
              </a:rPr>
              <a:t>大</a:t>
            </a:r>
            <a:r>
              <a:rPr lang="zh-CN" altLang="zh-CN" sz="2400" dirty="0" smtClean="0">
                <a:latin typeface="Arial" panose="020B0604020202020204" pitchFamily="34" charset="0"/>
                <a:ea typeface="宋体" panose="02010600030101010101" pitchFamily="2" charset="-122"/>
              </a:rPr>
              <a:t>的差值</a:t>
            </a:r>
            <a:endParaRPr lang="en-US" altLang="zh-CN" sz="2400" dirty="0" smtClean="0">
              <a:latin typeface="Arial" panose="020B0604020202020204" pitchFamily="34" charset="0"/>
              <a:ea typeface="宋体" panose="02010600030101010101" pitchFamily="2" charset="-122"/>
            </a:endParaRPr>
          </a:p>
          <a:p>
            <a:pPr marL="342900" lvl="2" indent="-342900">
              <a:buClr>
                <a:schemeClr val="tx2"/>
              </a:buClr>
              <a:buFont typeface="Wingdings" panose="05000000000000000000" pitchFamily="2" charset="2"/>
              <a:buChar char="v"/>
            </a:pPr>
            <a:r>
              <a:rPr lang="zh-CN" altLang="en-US" sz="2800" b="1" dirty="0" smtClean="0"/>
              <a:t>使用过去的样本值估算下一个输入样本的预测值，使实际样本值和预测值之间的差值总是最小</a:t>
            </a:r>
            <a:endParaRPr lang="en-US" altLang="zh-CN" sz="2800" b="1" dirty="0" smtClean="0"/>
          </a:p>
          <a:p>
            <a:r>
              <a:rPr lang="en-US" altLang="zh-CN" sz="2800" dirty="0" smtClean="0">
                <a:latin typeface="Arial" panose="020B0604020202020204" pitchFamily="34" charset="0"/>
              </a:rPr>
              <a:t>ADPCM</a:t>
            </a:r>
            <a:r>
              <a:rPr lang="zh-CN" altLang="en-US" sz="2800" dirty="0" smtClean="0">
                <a:latin typeface="Arial" panose="020B0604020202020204" pitchFamily="34" charset="0"/>
              </a:rPr>
              <a:t>已成功应用于语音和图象信号的编码中。速率在</a:t>
            </a:r>
            <a:r>
              <a:rPr lang="en-US" altLang="zh-CN" sz="2800" dirty="0" smtClean="0">
                <a:latin typeface="Arial" panose="020B0604020202020204" pitchFamily="34" charset="0"/>
              </a:rPr>
              <a:t>24</a:t>
            </a:r>
            <a:r>
              <a:rPr lang="zh-CN" altLang="en-US" sz="2800" dirty="0" smtClean="0">
                <a:latin typeface="Arial" panose="020B0604020202020204" pitchFamily="34" charset="0"/>
              </a:rPr>
              <a:t>～</a:t>
            </a:r>
            <a:r>
              <a:rPr lang="en-US" altLang="zh-CN" sz="2800" dirty="0" smtClean="0">
                <a:latin typeface="Arial" panose="020B0604020202020204" pitchFamily="34" charset="0"/>
              </a:rPr>
              <a:t>32kbps</a:t>
            </a:r>
            <a:r>
              <a:rPr lang="zh-CN" altLang="en-US" sz="2800" dirty="0" smtClean="0">
                <a:latin typeface="Arial" panose="020B0604020202020204" pitchFamily="34" charset="0"/>
              </a:rPr>
              <a:t>的</a:t>
            </a:r>
            <a:r>
              <a:rPr lang="en-US" altLang="zh-CN" sz="2800" dirty="0" smtClean="0">
                <a:latin typeface="Arial" panose="020B0604020202020204" pitchFamily="34" charset="0"/>
              </a:rPr>
              <a:t>ADPCM</a:t>
            </a:r>
            <a:r>
              <a:rPr lang="zh-CN" altLang="en-US" sz="2800" dirty="0" smtClean="0">
                <a:latin typeface="Arial" panose="020B0604020202020204" pitchFamily="34" charset="0"/>
              </a:rPr>
              <a:t>信号的质量相当于速率</a:t>
            </a:r>
            <a:r>
              <a:rPr lang="en-US" altLang="zh-CN" sz="2800" dirty="0" smtClean="0">
                <a:latin typeface="Arial" panose="020B0604020202020204" pitchFamily="34" charset="0"/>
              </a:rPr>
              <a:t>64kbps</a:t>
            </a:r>
            <a:r>
              <a:rPr lang="zh-CN" altLang="en-US" sz="2800" dirty="0" smtClean="0">
                <a:latin typeface="Arial" panose="020B0604020202020204" pitchFamily="34" charset="0"/>
              </a:rPr>
              <a:t>的</a:t>
            </a:r>
            <a:r>
              <a:rPr lang="en-US" altLang="zh-CN" sz="2800" dirty="0" smtClean="0">
                <a:latin typeface="Arial" panose="020B0604020202020204" pitchFamily="34" charset="0"/>
              </a:rPr>
              <a:t>PCM</a:t>
            </a:r>
            <a:r>
              <a:rPr lang="zh-CN" altLang="en-US" sz="2800" dirty="0" smtClean="0">
                <a:latin typeface="Arial" panose="020B0604020202020204" pitchFamily="34" charset="0"/>
              </a:rPr>
              <a:t>编码信号</a:t>
            </a:r>
            <a:endParaRPr lang="zh-CN" altLang="en-US" sz="2800" dirty="0" smtClean="0">
              <a:latin typeface="Arial" panose="020B0604020202020204" pitchFamily="34" charset="0"/>
            </a:endParaRPr>
          </a:p>
          <a:p>
            <a:pPr marL="342900" lvl="2" indent="-342900">
              <a:buClr>
                <a:schemeClr val="tx2"/>
              </a:buClr>
              <a:buFont typeface="Wingdings" panose="05000000000000000000" pitchFamily="2" charset="2"/>
              <a:buChar char="v"/>
            </a:pPr>
            <a:endParaRPr lang="zh-CN" altLang="en-US" sz="2800" b="1" dirty="0" smtClean="0"/>
          </a:p>
        </p:txBody>
      </p:sp>
      <p:sp>
        <p:nvSpPr>
          <p:cNvPr id="512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2227" name="Picture 4" descr="D:\mimikitty\多媒体技术基础\img\Image63.gif"/>
          <p:cNvPicPr>
            <a:picLocks noChangeAspect="1" noChangeArrowheads="1"/>
          </p:cNvPicPr>
          <p:nvPr/>
        </p:nvPicPr>
        <p:blipFill>
          <a:blip r:embed="rId1" r:link="rId2" cstate="print"/>
          <a:srcRect/>
          <a:stretch>
            <a:fillRect/>
          </a:stretch>
        </p:blipFill>
        <p:spPr bwMode="auto">
          <a:xfrm>
            <a:off x="395536" y="1143001"/>
            <a:ext cx="8424935" cy="3438128"/>
          </a:xfrm>
          <a:prstGeom prst="rect">
            <a:avLst/>
          </a:prstGeom>
          <a:noFill/>
          <a:ln w="9525">
            <a:noFill/>
            <a:miter lim="800000"/>
            <a:headEnd/>
            <a:tailEnd/>
          </a:ln>
        </p:spPr>
      </p:pic>
      <p:sp>
        <p:nvSpPr>
          <p:cNvPr id="4" name="标题 1"/>
          <p:cNvSpPr txBox="1"/>
          <p:nvPr/>
        </p:nvSpPr>
        <p:spPr>
          <a:xfrm>
            <a:off x="1215579" y="457200"/>
            <a:ext cx="7604893" cy="5635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3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ADPCM</a:t>
            </a:r>
            <a:r>
              <a:rPr kumimoji="0" lang="zh-CN" altLang="en-US" sz="3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原理图</a:t>
            </a:r>
            <a:endParaRPr kumimoji="0" lang="zh-CN" altLang="en-US" sz="3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endParaRPr>
          </a:p>
        </p:txBody>
      </p:sp>
      <p:sp>
        <p:nvSpPr>
          <p:cNvPr id="5" name="TextBox 4"/>
          <p:cNvSpPr txBox="1"/>
          <p:nvPr/>
        </p:nvSpPr>
        <p:spPr>
          <a:xfrm>
            <a:off x="827584" y="4725144"/>
            <a:ext cx="7704856" cy="1015663"/>
          </a:xfrm>
          <a:prstGeom prst="rect">
            <a:avLst/>
          </a:prstGeom>
          <a:noFill/>
        </p:spPr>
        <p:txBody>
          <a:bodyPr wrap="square" rtlCol="0">
            <a:spAutoFit/>
          </a:bodyPr>
          <a:lstStyle/>
          <a:p>
            <a:r>
              <a:rPr lang="zh-CN" altLang="en-US" sz="2000" dirty="0" smtClean="0"/>
              <a:t>接收端的译码器使用与发送端相同的算法，利用传送来的信号来确定量化器和逆量化器中的量化阶大小，并且用它来预测下一个接收信号的预测值</a:t>
            </a:r>
            <a:endParaRPr lang="zh-CN" altLang="en-US" sz="20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8064896" cy="563563"/>
          </a:xfrm>
        </p:spPr>
        <p:txBody>
          <a:bodyPr/>
          <a:lstStyle/>
          <a:p>
            <a:r>
              <a:rPr lang="zh-CN" altLang="en-US" dirty="0" smtClean="0"/>
              <a:t>音源编译码器</a:t>
            </a:r>
            <a:r>
              <a:rPr lang="en-US" altLang="zh-CN" dirty="0" smtClean="0"/>
              <a:t>—</a:t>
            </a:r>
            <a:r>
              <a:rPr lang="zh-CN" altLang="en-US" dirty="0" smtClean="0"/>
              <a:t>线性预测编码（</a:t>
            </a:r>
            <a:r>
              <a:rPr lang="en-US" altLang="zh-CN" dirty="0" smtClean="0"/>
              <a:t>LPC</a:t>
            </a:r>
            <a:r>
              <a:rPr lang="zh-CN" altLang="en-US" dirty="0" smtClean="0"/>
              <a:t>）</a:t>
            </a:r>
            <a:endParaRPr lang="zh-CN" altLang="en-US" dirty="0"/>
          </a:p>
        </p:txBody>
      </p:sp>
      <p:sp>
        <p:nvSpPr>
          <p:cNvPr id="3" name="内容占位符 2"/>
          <p:cNvSpPr>
            <a:spLocks noGrp="1"/>
          </p:cNvSpPr>
          <p:nvPr>
            <p:ph idx="1"/>
          </p:nvPr>
        </p:nvSpPr>
        <p:spPr>
          <a:xfrm>
            <a:off x="539552" y="1371600"/>
            <a:ext cx="8147248" cy="4700588"/>
          </a:xfrm>
        </p:spPr>
        <p:txBody>
          <a:bodyPr/>
          <a:lstStyle/>
          <a:p>
            <a:r>
              <a:rPr lang="zh-CN" altLang="en-US" sz="2800" dirty="0" smtClean="0"/>
              <a:t>将话音生成机理模型化为一个离散的、时变的、线性的递归滤波器</a:t>
            </a:r>
            <a:endParaRPr lang="en-US" altLang="zh-CN" sz="2800" dirty="0" smtClean="0"/>
          </a:p>
          <a:p>
            <a:r>
              <a:rPr lang="zh-CN" altLang="en-US" sz="2800" dirty="0" smtClean="0"/>
              <a:t>编码：</a:t>
            </a:r>
            <a:r>
              <a:rPr lang="zh-CN" altLang="zh-CN" sz="2800" dirty="0" smtClean="0"/>
              <a:t>通过</a:t>
            </a:r>
            <a:r>
              <a:rPr lang="zh-CN" altLang="en-US" sz="2800" dirty="0" smtClean="0"/>
              <a:t>线性预测，</a:t>
            </a:r>
            <a:r>
              <a:rPr lang="zh-CN" altLang="zh-CN" sz="2800" dirty="0" smtClean="0"/>
              <a:t>分析话音波形来产生声道激励和转移函数的参数，对声音波形的编码实际就转化为对这些参数的编码</a:t>
            </a:r>
            <a:endParaRPr lang="en-US" altLang="zh-CN" sz="2800" dirty="0" smtClean="0"/>
          </a:p>
          <a:p>
            <a:r>
              <a:rPr lang="zh-CN" altLang="en-US" sz="2800" dirty="0" smtClean="0"/>
              <a:t>解码：使用线性预测分析得到的参数，</a:t>
            </a:r>
            <a:r>
              <a:rPr lang="zh-CN" altLang="zh-CN" sz="2800" dirty="0" smtClean="0"/>
              <a:t>通过话音合成器重构话音</a:t>
            </a:r>
            <a:r>
              <a:rPr lang="zh-CN" altLang="en-US" sz="2800" dirty="0" smtClean="0"/>
              <a:t>，不再具体复现真实话音的波形</a:t>
            </a:r>
            <a:endParaRPr lang="en-US" altLang="zh-CN" sz="2800" dirty="0" smtClean="0"/>
          </a:p>
          <a:p>
            <a:r>
              <a:rPr lang="zh-CN" altLang="en-US" sz="2800" dirty="0" smtClean="0"/>
              <a:t>时变线性滤波器</a:t>
            </a:r>
            <a:endParaRPr lang="en-US" altLang="zh-CN" sz="2800" dirty="0" smtClean="0"/>
          </a:p>
          <a:p>
            <a:pPr lvl="1"/>
            <a:r>
              <a:rPr lang="zh-CN" altLang="en-US" sz="2400" dirty="0" smtClean="0"/>
              <a:t>分析话音波形时，当作预测器使用</a:t>
            </a:r>
            <a:endParaRPr lang="zh-CN" altLang="en-US" sz="2400" dirty="0" smtClean="0"/>
          </a:p>
          <a:p>
            <a:pPr lvl="1"/>
            <a:r>
              <a:rPr lang="zh-CN" altLang="en-US" sz="2400" dirty="0" smtClean="0"/>
              <a:t>合成话音波形时，当作生成模型使用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话音生成模型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31842" name="Object 7"/>
          <p:cNvGraphicFramePr>
            <a:graphicFrameLocks noChangeAspect="1"/>
          </p:cNvGraphicFramePr>
          <p:nvPr/>
        </p:nvGraphicFramePr>
        <p:xfrm>
          <a:off x="1034752" y="4725144"/>
          <a:ext cx="6705600" cy="1408113"/>
        </p:xfrm>
        <a:graphic>
          <a:graphicData uri="http://schemas.openxmlformats.org/presentationml/2006/ole">
            <mc:AlternateContent xmlns:mc="http://schemas.openxmlformats.org/markup-compatibility/2006">
              <mc:Choice xmlns:v="urn:schemas-microsoft-com:vml" Requires="v">
                <p:oleObj spid="_x0000_s64513" name="Equation" r:id="rId1" imgW="78333600" imgH="16459200" progId="">
                  <p:embed/>
                </p:oleObj>
              </mc:Choice>
              <mc:Fallback>
                <p:oleObj name="Equation" r:id="rId1" imgW="78333600" imgH="16459200" progId="">
                  <p:embed/>
                  <p:pic>
                    <p:nvPicPr>
                      <p:cNvPr id="0" name="Object 7"/>
                      <p:cNvPicPr>
                        <a:picLocks noChangeAspect="1"/>
                      </p:cNvPicPr>
                      <p:nvPr/>
                    </p:nvPicPr>
                    <p:blipFill>
                      <a:blip r:embed="rId2"/>
                      <a:stretch>
                        <a:fillRect/>
                      </a:stretch>
                    </p:blipFill>
                    <p:spPr>
                      <a:xfrm>
                        <a:off x="1034752" y="4725144"/>
                        <a:ext cx="6705600" cy="1408113"/>
                      </a:xfrm>
                      <a:prstGeom prst="rect">
                        <a:avLst/>
                      </a:prstGeom>
                      <a:noFill/>
                      <a:ln w="9525">
                        <a:noFill/>
                      </a:ln>
                    </p:spPr>
                  </p:pic>
                </p:oleObj>
              </mc:Fallback>
            </mc:AlternateContent>
          </a:graphicData>
        </a:graphic>
      </p:graphicFrame>
      <p:sp>
        <p:nvSpPr>
          <p:cNvPr id="7" name="TextBox 6"/>
          <p:cNvSpPr txBox="1"/>
          <p:nvPr/>
        </p:nvSpPr>
        <p:spPr>
          <a:xfrm>
            <a:off x="395536" y="4047455"/>
            <a:ext cx="8594019" cy="461665"/>
          </a:xfrm>
          <a:prstGeom prst="rect">
            <a:avLst/>
          </a:prstGeom>
          <a:noFill/>
        </p:spPr>
        <p:txBody>
          <a:bodyPr wrap="none" rtlCol="0">
            <a:spAutoFit/>
          </a:bodyPr>
          <a:lstStyle/>
          <a:p>
            <a:r>
              <a:rPr lang="zh-CN" altLang="en-US" dirty="0" smtClean="0"/>
              <a:t>使用过去的</a:t>
            </a:r>
            <a:r>
              <a:rPr lang="en-US" altLang="zh-CN" i="1" dirty="0" smtClean="0"/>
              <a:t>P</a:t>
            </a:r>
            <a:r>
              <a:rPr lang="zh-CN" altLang="en-US" dirty="0" smtClean="0"/>
              <a:t>个样本值的线性组合来预测现时刻的采样值</a:t>
            </a:r>
            <a:r>
              <a:rPr lang="en-US" altLang="zh-CN" i="1" dirty="0" smtClean="0"/>
              <a:t>x</a:t>
            </a:r>
            <a:r>
              <a:rPr lang="en-US" altLang="zh-CN" dirty="0" smtClean="0"/>
              <a:t>(</a:t>
            </a:r>
            <a:r>
              <a:rPr lang="en-US" altLang="zh-CN" i="1" dirty="0" smtClean="0"/>
              <a:t>n</a:t>
            </a:r>
            <a:r>
              <a:rPr lang="en-US" altLang="zh-CN" dirty="0" smtClean="0"/>
              <a:t>)</a:t>
            </a:r>
            <a:endParaRPr lang="zh-CN" altLang="en-US" dirty="0"/>
          </a:p>
        </p:txBody>
      </p:sp>
      <p:pic>
        <p:nvPicPr>
          <p:cNvPr id="9" name="图片 8" descr="ch3_37"/>
          <p:cNvPicPr/>
          <p:nvPr/>
        </p:nvPicPr>
        <p:blipFill>
          <a:blip r:embed="rId3" cstate="print"/>
          <a:srcRect/>
          <a:stretch>
            <a:fillRect/>
          </a:stretch>
        </p:blipFill>
        <p:spPr bwMode="auto">
          <a:xfrm>
            <a:off x="1619672" y="1340768"/>
            <a:ext cx="5760640" cy="244827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LPC</a:t>
            </a:r>
            <a:r>
              <a:rPr lang="zh-CN" altLang="en-US" dirty="0" smtClean="0"/>
              <a:t>的预测误差</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800" dirty="0" smtClean="0"/>
              <a:t>残差误差即线性预测误差为一个线性差分方程</a:t>
            </a:r>
            <a:endParaRPr lang="en-US" altLang="zh-CN" sz="2800" dirty="0" smtClean="0"/>
          </a:p>
          <a:p>
            <a:pPr>
              <a:spcBef>
                <a:spcPts val="600"/>
              </a:spcBef>
              <a:spcAft>
                <a:spcPts val="600"/>
              </a:spcAft>
            </a:pPr>
            <a:endParaRPr lang="en-US" altLang="zh-CN" sz="2800" dirty="0" smtClean="0"/>
          </a:p>
          <a:p>
            <a:pPr>
              <a:spcBef>
                <a:spcPts val="600"/>
              </a:spcBef>
              <a:spcAft>
                <a:spcPts val="600"/>
              </a:spcAft>
            </a:pPr>
            <a:endParaRPr lang="en-US" altLang="zh-CN" sz="2800" dirty="0" smtClean="0"/>
          </a:p>
          <a:p>
            <a:pPr>
              <a:lnSpc>
                <a:spcPct val="200000"/>
              </a:lnSpc>
              <a:spcBef>
                <a:spcPts val="600"/>
              </a:spcBef>
              <a:spcAft>
                <a:spcPts val="600"/>
              </a:spcAft>
            </a:pPr>
            <a:r>
              <a:rPr lang="zh-CN" altLang="en-US" sz="2800" dirty="0" smtClean="0"/>
              <a:t>在给定的时间范围里，如</a:t>
            </a:r>
            <a:r>
              <a:rPr lang="en-US" altLang="zh-CN" sz="2800" dirty="0" smtClean="0"/>
              <a:t>[n</a:t>
            </a:r>
            <a:r>
              <a:rPr lang="en-US" altLang="zh-CN" sz="2800" baseline="-25000" dirty="0" smtClean="0"/>
              <a:t>0</a:t>
            </a:r>
            <a:r>
              <a:rPr lang="en-US" altLang="zh-CN" sz="2800" dirty="0" smtClean="0"/>
              <a:t>, n</a:t>
            </a:r>
            <a:r>
              <a:rPr lang="en-US" altLang="zh-CN" sz="2800" baseline="-25000" dirty="0" smtClean="0"/>
              <a:t>1</a:t>
            </a:r>
            <a:r>
              <a:rPr lang="en-US" altLang="zh-CN" sz="2800" dirty="0" smtClean="0"/>
              <a:t>],</a:t>
            </a:r>
            <a:r>
              <a:rPr lang="zh-CN" altLang="en-US" sz="2800" dirty="0" smtClean="0"/>
              <a:t>使</a:t>
            </a:r>
            <a:r>
              <a:rPr lang="en-US" altLang="zh-CN" sz="2800" dirty="0" smtClean="0"/>
              <a:t>e(n)</a:t>
            </a:r>
            <a:r>
              <a:rPr lang="zh-CN" altLang="en-US" sz="2800" dirty="0" smtClean="0"/>
              <a:t>的平方和                  为最小，这样可使预测得</a:t>
            </a:r>
            <a:endParaRPr lang="en-US" altLang="zh-CN" sz="2800" dirty="0" smtClean="0"/>
          </a:p>
          <a:p>
            <a:pPr>
              <a:spcBef>
                <a:spcPts val="600"/>
              </a:spcBef>
              <a:spcAft>
                <a:spcPts val="600"/>
              </a:spcAft>
              <a:buNone/>
            </a:pPr>
            <a:r>
              <a:rPr lang="zh-CN" altLang="en-US" sz="2800" dirty="0" smtClean="0"/>
              <a:t>到的样本值更精确</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32866" name="Object 5"/>
          <p:cNvGraphicFramePr>
            <a:graphicFrameLocks noChangeAspect="1"/>
          </p:cNvGraphicFramePr>
          <p:nvPr/>
        </p:nvGraphicFramePr>
        <p:xfrm>
          <a:off x="1835696" y="2017464"/>
          <a:ext cx="4876800" cy="979488"/>
        </p:xfrm>
        <a:graphic>
          <a:graphicData uri="http://schemas.openxmlformats.org/presentationml/2006/ole">
            <mc:AlternateContent xmlns:mc="http://schemas.openxmlformats.org/markup-compatibility/2006">
              <mc:Choice xmlns:v="urn:schemas-microsoft-com:vml" Requires="v">
                <p:oleObj spid="_x0000_s65537" name="Equation" r:id="rId1" imgW="51206400" imgH="10363200" progId="">
                  <p:embed/>
                </p:oleObj>
              </mc:Choice>
              <mc:Fallback>
                <p:oleObj name="Equation" r:id="rId1" imgW="51206400" imgH="10363200" progId="">
                  <p:embed/>
                  <p:pic>
                    <p:nvPicPr>
                      <p:cNvPr id="0" name="Object 5"/>
                      <p:cNvPicPr>
                        <a:picLocks noChangeAspect="1"/>
                      </p:cNvPicPr>
                      <p:nvPr/>
                    </p:nvPicPr>
                    <p:blipFill>
                      <a:blip r:embed="rId2"/>
                      <a:stretch>
                        <a:fillRect/>
                      </a:stretch>
                    </p:blipFill>
                    <p:spPr>
                      <a:xfrm>
                        <a:off x="1835696" y="2017464"/>
                        <a:ext cx="4876800" cy="979488"/>
                      </a:xfrm>
                      <a:prstGeom prst="rect">
                        <a:avLst/>
                      </a:prstGeom>
                      <a:noFill/>
                      <a:ln w="9525">
                        <a:noFill/>
                      </a:ln>
                    </p:spPr>
                  </p:pic>
                </p:oleObj>
              </mc:Fallback>
            </mc:AlternateContent>
          </a:graphicData>
        </a:graphic>
      </p:graphicFrame>
      <p:graphicFrame>
        <p:nvGraphicFramePr>
          <p:cNvPr id="932867" name="Object 20"/>
          <p:cNvGraphicFramePr>
            <a:graphicFrameLocks noChangeAspect="1"/>
          </p:cNvGraphicFramePr>
          <p:nvPr/>
        </p:nvGraphicFramePr>
        <p:xfrm>
          <a:off x="2411760" y="3933056"/>
          <a:ext cx="1960528" cy="1008112"/>
        </p:xfrm>
        <a:graphic>
          <a:graphicData uri="http://schemas.openxmlformats.org/presentationml/2006/ole">
            <mc:AlternateContent xmlns:mc="http://schemas.openxmlformats.org/markup-compatibility/2006">
              <mc:Choice xmlns:v="urn:schemas-microsoft-com:vml" Requires="v">
                <p:oleObj spid="_x0000_s65538" name="Equation" r:id="rId3" imgW="21945600" imgH="11277600" progId="">
                  <p:embed/>
                </p:oleObj>
              </mc:Choice>
              <mc:Fallback>
                <p:oleObj name="Equation" r:id="rId3" imgW="21945600" imgH="11277600" progId="">
                  <p:embed/>
                  <p:pic>
                    <p:nvPicPr>
                      <p:cNvPr id="0" name="Object 20"/>
                      <p:cNvPicPr>
                        <a:picLocks noChangeAspect="1"/>
                      </p:cNvPicPr>
                      <p:nvPr/>
                    </p:nvPicPr>
                    <p:blipFill>
                      <a:blip r:embed="rId4"/>
                      <a:stretch>
                        <a:fillRect/>
                      </a:stretch>
                    </p:blipFill>
                    <p:spPr>
                      <a:xfrm>
                        <a:off x="2411760" y="3933056"/>
                        <a:ext cx="1960528" cy="1008112"/>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混合编译码器</a:t>
            </a:r>
            <a:r>
              <a:rPr lang="en-US" altLang="zh-CN" dirty="0" smtClean="0"/>
              <a:t>—Abs</a:t>
            </a:r>
            <a:r>
              <a:rPr lang="zh-CN" altLang="en-US" dirty="0" smtClean="0"/>
              <a:t>编译码器</a:t>
            </a:r>
            <a:endParaRPr lang="zh-CN" altLang="en-US" dirty="0"/>
          </a:p>
        </p:txBody>
      </p:sp>
      <p:sp>
        <p:nvSpPr>
          <p:cNvPr id="3" name="内容占位符 2"/>
          <p:cNvSpPr>
            <a:spLocks noGrp="1"/>
          </p:cNvSpPr>
          <p:nvPr>
            <p:ph idx="1"/>
          </p:nvPr>
        </p:nvSpPr>
        <p:spPr>
          <a:xfrm>
            <a:off x="539552" y="1268760"/>
            <a:ext cx="8352928" cy="4700588"/>
          </a:xfrm>
        </p:spPr>
        <p:txBody>
          <a:bodyPr/>
          <a:lstStyle/>
          <a:p>
            <a:r>
              <a:rPr lang="zh-CN" altLang="zh-CN" sz="2800" dirty="0" smtClean="0"/>
              <a:t>最成功并且普遍使用的编译码器是时域合成</a:t>
            </a:r>
            <a:r>
              <a:rPr lang="en-US" altLang="zh-CN" sz="2800" dirty="0" smtClean="0"/>
              <a:t>-</a:t>
            </a:r>
            <a:r>
              <a:rPr lang="zh-CN" altLang="zh-CN" sz="2800" dirty="0" smtClean="0"/>
              <a:t>分析</a:t>
            </a:r>
            <a:r>
              <a:rPr lang="en-US" altLang="zh-CN" sz="2800" dirty="0" smtClean="0"/>
              <a:t>(analysis-by-synthesis</a:t>
            </a:r>
            <a:r>
              <a:rPr lang="zh-CN" altLang="zh-CN" sz="2800" dirty="0" smtClean="0"/>
              <a:t>，</a:t>
            </a:r>
            <a:r>
              <a:rPr lang="en-US" altLang="zh-CN" sz="2800" dirty="0" err="1" smtClean="0"/>
              <a:t>AbS</a:t>
            </a:r>
            <a:r>
              <a:rPr lang="en-US" altLang="zh-CN" sz="2800" dirty="0" smtClean="0"/>
              <a:t>)</a:t>
            </a:r>
            <a:r>
              <a:rPr lang="zh-CN" altLang="zh-CN" sz="2800" dirty="0" smtClean="0"/>
              <a:t>编译码器</a:t>
            </a:r>
            <a:endParaRPr lang="en-US" altLang="zh-CN" sz="2800" dirty="0" smtClean="0"/>
          </a:p>
          <a:p>
            <a:r>
              <a:rPr lang="en-US" altLang="zh-CN" sz="2800" dirty="0" err="1" smtClean="0"/>
              <a:t>AbS</a:t>
            </a:r>
            <a:r>
              <a:rPr lang="zh-CN" altLang="zh-CN" sz="2800" dirty="0" smtClean="0"/>
              <a:t>编译码器把输入话音信号分成许多帧</a:t>
            </a:r>
            <a:r>
              <a:rPr lang="en-US" altLang="zh-CN" sz="2800" dirty="0" smtClean="0"/>
              <a:t>(frames)</a:t>
            </a:r>
            <a:r>
              <a:rPr lang="zh-CN" altLang="zh-CN" sz="2800" dirty="0" smtClean="0"/>
              <a:t>，一般来说，每帧的长度为</a:t>
            </a:r>
            <a:r>
              <a:rPr lang="en-US" altLang="zh-CN" sz="2800" dirty="0" smtClean="0"/>
              <a:t>20 ms</a:t>
            </a:r>
            <a:r>
              <a:rPr lang="zh-CN" altLang="zh-CN" sz="2800" dirty="0" smtClean="0"/>
              <a:t>。合成滤波器的参数按帧计算，然后确定滤波器的激励参数</a:t>
            </a:r>
            <a:endParaRPr lang="en-US" altLang="zh-CN" sz="2800" dirty="0" smtClean="0"/>
          </a:p>
          <a:p>
            <a:r>
              <a:rPr lang="zh-CN" altLang="zh-CN" sz="2800" dirty="0" smtClean="0"/>
              <a:t>通过调节激励信号</a:t>
            </a:r>
            <a:r>
              <a:rPr lang="en-US" altLang="zh-CN" sz="2800" dirty="0" smtClean="0"/>
              <a:t>u(n)</a:t>
            </a:r>
            <a:r>
              <a:rPr lang="zh-CN" altLang="zh-CN" sz="2800" dirty="0" smtClean="0"/>
              <a:t>可使话音输入信号</a:t>
            </a:r>
            <a:r>
              <a:rPr lang="en-US" altLang="zh-CN" sz="2800" dirty="0" smtClean="0"/>
              <a:t>s(n)</a:t>
            </a:r>
            <a:r>
              <a:rPr lang="zh-CN" altLang="zh-CN" sz="2800" dirty="0" smtClean="0"/>
              <a:t>与重构的话音信号之差为最小</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不变，脉冲宽度</a:t>
            </a:r>
            <a:r>
              <a:rPr lang="zh-CN" altLang="en-US" dirty="0" smtClean="0">
                <a:ea typeface="楷体_GB2312" pitchFamily="49" charset="-122"/>
                <a:sym typeface="Symbol" panose="05050102010706020507" pitchFamily="18" charset="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
          <p:cNvGrpSpPr/>
          <p:nvPr/>
        </p:nvGrpSpPr>
        <p:grpSpPr bwMode="auto">
          <a:xfrm>
            <a:off x="1447800" y="2179638"/>
            <a:ext cx="5567363" cy="1485900"/>
            <a:chOff x="912" y="1373"/>
            <a:chExt cx="3507" cy="936"/>
          </a:xfrm>
        </p:grpSpPr>
        <p:sp>
          <p:nvSpPr>
            <p:cNvPr id="5" name="Rectangle 4"/>
            <p:cNvSpPr>
              <a:spLocks noChangeArrowheads="1"/>
            </p:cNvSpPr>
            <p:nvPr/>
          </p:nvSpPr>
          <p:spPr bwMode="auto">
            <a:xfrm>
              <a:off x="1546" y="1772"/>
              <a:ext cx="169" cy="333"/>
            </a:xfrm>
            <a:prstGeom prst="rect">
              <a:avLst/>
            </a:prstGeom>
            <a:noFill/>
            <a:ln w="12700">
              <a:solidFill>
                <a:srgbClr val="00FF00"/>
              </a:solidFill>
              <a:miter lim="800000"/>
              <a:tailEnd type="none" w="sm" len="med"/>
            </a:ln>
          </p:spPr>
          <p:txBody>
            <a:bodyPr/>
            <a:lstStyle/>
            <a:p>
              <a:endParaRPr lang="zh-CN" altLang="en-US"/>
            </a:p>
          </p:txBody>
        </p:sp>
        <p:sp>
          <p:nvSpPr>
            <p:cNvPr id="6" name="Line 5"/>
            <p:cNvSpPr>
              <a:spLocks noChangeShapeType="1"/>
            </p:cNvSpPr>
            <p:nvPr/>
          </p:nvSpPr>
          <p:spPr bwMode="auto">
            <a:xfrm flipV="1">
              <a:off x="2627" y="1420"/>
              <a:ext cx="0" cy="685"/>
            </a:xfrm>
            <a:prstGeom prst="line">
              <a:avLst/>
            </a:prstGeom>
            <a:noFill/>
            <a:ln w="12700">
              <a:solidFill>
                <a:schemeClr val="tx1"/>
              </a:solidFill>
              <a:round/>
              <a:tailEnd type="stealth" w="sm" len="med"/>
            </a:ln>
          </p:spPr>
          <p:txBody>
            <a:bodyPr/>
            <a:lstStyle/>
            <a:p>
              <a:endParaRPr lang="zh-CN" altLang="en-US"/>
            </a:p>
          </p:txBody>
        </p:sp>
        <p:graphicFrame>
          <p:nvGraphicFramePr>
            <p:cNvPr id="7" name="Object 6"/>
            <p:cNvGraphicFramePr>
              <a:graphicFrameLocks noChangeAspect="1"/>
            </p:cNvGraphicFramePr>
            <p:nvPr/>
          </p:nvGraphicFramePr>
          <p:xfrm>
            <a:off x="2676" y="1373"/>
            <a:ext cx="273" cy="182"/>
          </p:xfrm>
          <a:graphic>
            <a:graphicData uri="http://schemas.openxmlformats.org/presentationml/2006/ole">
              <mc:AlternateContent xmlns:mc="http://schemas.openxmlformats.org/markup-compatibility/2006">
                <mc:Choice xmlns:v="urn:schemas-microsoft-com:vml" Requires="v">
                  <p:oleObj spid="_x0000_s11265" name="Equation" r:id="rId1" imgW="7315200" imgH="4876800" progId="Equation.3">
                    <p:embed/>
                  </p:oleObj>
                </mc:Choice>
                <mc:Fallback>
                  <p:oleObj name="Equation" r:id="rId1" imgW="7315200" imgH="4876800" progId="Equation.3">
                    <p:embed/>
                    <p:pic>
                      <p:nvPicPr>
                        <p:cNvPr id="0" name="图片 11264"/>
                        <p:cNvPicPr>
                          <a:picLocks noChangeAspect="1"/>
                        </p:cNvPicPr>
                        <p:nvPr/>
                      </p:nvPicPr>
                      <p:blipFill>
                        <a:blip r:embed="rId2"/>
                        <a:stretch>
                          <a:fillRect/>
                        </a:stretch>
                      </p:blipFill>
                      <p:spPr>
                        <a:xfrm>
                          <a:off x="2676" y="1373"/>
                          <a:ext cx="273" cy="182"/>
                        </a:xfrm>
                        <a:prstGeom prst="rect">
                          <a:avLst/>
                        </a:prstGeom>
                        <a:noFill/>
                        <a:ln w="9525">
                          <a:noFill/>
                        </a:ln>
                      </p:spPr>
                    </p:pic>
                  </p:oleObj>
                </mc:Fallback>
              </mc:AlternateContent>
            </a:graphicData>
          </a:graphic>
        </p:graphicFrame>
        <p:graphicFrame>
          <p:nvGraphicFramePr>
            <p:cNvPr id="8" name="Object 7"/>
            <p:cNvGraphicFramePr>
              <a:graphicFrameLocks noChangeAspect="1"/>
            </p:cNvGraphicFramePr>
            <p:nvPr/>
          </p:nvGraphicFramePr>
          <p:xfrm>
            <a:off x="3579" y="2134"/>
            <a:ext cx="101" cy="119"/>
          </p:xfrm>
          <a:graphic>
            <a:graphicData uri="http://schemas.openxmlformats.org/presentationml/2006/ole">
              <mc:AlternateContent xmlns:mc="http://schemas.openxmlformats.org/markup-compatibility/2006">
                <mc:Choice xmlns:v="urn:schemas-microsoft-com:vml" Requires="v">
                  <p:oleObj spid="_x0000_s11266" name="Equation" r:id="rId3" imgW="3352800" imgH="3962400" progId="Equation.3">
                    <p:embed/>
                  </p:oleObj>
                </mc:Choice>
                <mc:Fallback>
                  <p:oleObj name="Equation" r:id="rId3" imgW="3352800" imgH="3962400" progId="Equation.3">
                    <p:embed/>
                    <p:pic>
                      <p:nvPicPr>
                        <p:cNvPr id="0" name="图片 11265"/>
                        <p:cNvPicPr>
                          <a:picLocks noChangeAspect="1"/>
                        </p:cNvPicPr>
                        <p:nvPr/>
                      </p:nvPicPr>
                      <p:blipFill>
                        <a:blip r:embed="rId4"/>
                        <a:stretch>
                          <a:fillRect/>
                        </a:stretch>
                      </p:blipFill>
                      <p:spPr>
                        <a:xfrm>
                          <a:off x="3579" y="2134"/>
                          <a:ext cx="101" cy="119"/>
                        </a:xfrm>
                        <a:prstGeom prst="rect">
                          <a:avLst/>
                        </a:prstGeom>
                        <a:noFill/>
                        <a:ln w="9525">
                          <a:noFill/>
                        </a:ln>
                      </p:spPr>
                    </p:pic>
                  </p:oleObj>
                </mc:Fallback>
              </mc:AlternateContent>
            </a:graphicData>
          </a:graphic>
        </p:graphicFrame>
        <p:graphicFrame>
          <p:nvGraphicFramePr>
            <p:cNvPr id="9" name="Object 8"/>
            <p:cNvGraphicFramePr>
              <a:graphicFrameLocks noChangeAspect="1"/>
            </p:cNvGraphicFramePr>
            <p:nvPr/>
          </p:nvGraphicFramePr>
          <p:xfrm>
            <a:off x="2745" y="2087"/>
            <a:ext cx="118" cy="213"/>
          </p:xfrm>
          <a:graphic>
            <a:graphicData uri="http://schemas.openxmlformats.org/presentationml/2006/ole">
              <mc:AlternateContent xmlns:mc="http://schemas.openxmlformats.org/markup-compatibility/2006">
                <mc:Choice xmlns:v="urn:schemas-microsoft-com:vml" Requires="v">
                  <p:oleObj spid="_x0000_s11267" name="Equation" r:id="rId5" imgW="3048000" imgH="5486400" progId="Equation.3">
                    <p:embed/>
                  </p:oleObj>
                </mc:Choice>
                <mc:Fallback>
                  <p:oleObj name="Equation" r:id="rId5" imgW="3048000" imgH="5486400" progId="Equation.3">
                    <p:embed/>
                    <p:pic>
                      <p:nvPicPr>
                        <p:cNvPr id="0" name="图片 11266"/>
                        <p:cNvPicPr>
                          <a:picLocks noChangeAspect="1"/>
                        </p:cNvPicPr>
                        <p:nvPr/>
                      </p:nvPicPr>
                      <p:blipFill>
                        <a:blip r:embed="rId6"/>
                        <a:stretch>
                          <a:fillRect/>
                        </a:stretch>
                      </p:blipFill>
                      <p:spPr>
                        <a:xfrm>
                          <a:off x="2745" y="2087"/>
                          <a:ext cx="118" cy="213"/>
                        </a:xfrm>
                        <a:prstGeom prst="rect">
                          <a:avLst/>
                        </a:prstGeom>
                        <a:noFill/>
                        <a:ln w="9525">
                          <a:noFill/>
                        </a:ln>
                      </p:spPr>
                    </p:pic>
                  </p:oleObj>
                </mc:Fallback>
              </mc:AlternateContent>
            </a:graphicData>
          </a:graphic>
        </p:graphicFrame>
        <p:graphicFrame>
          <p:nvGraphicFramePr>
            <p:cNvPr id="10" name="Object 9"/>
            <p:cNvGraphicFramePr>
              <a:graphicFrameLocks noChangeAspect="1"/>
            </p:cNvGraphicFramePr>
            <p:nvPr/>
          </p:nvGraphicFramePr>
          <p:xfrm>
            <a:off x="4282" y="2134"/>
            <a:ext cx="137" cy="150"/>
          </p:xfrm>
          <a:graphic>
            <a:graphicData uri="http://schemas.openxmlformats.org/presentationml/2006/ole">
              <mc:AlternateContent xmlns:mc="http://schemas.openxmlformats.org/markup-compatibility/2006">
                <mc:Choice xmlns:v="urn:schemas-microsoft-com:vml" Requires="v">
                  <p:oleObj spid="_x0000_s11268" name="Equation" r:id="rId7" imgW="2133600" imgH="3657600" progId="Equation.3">
                    <p:embed/>
                  </p:oleObj>
                </mc:Choice>
                <mc:Fallback>
                  <p:oleObj name="Equation" r:id="rId7" imgW="2133600" imgH="3657600" progId="Equation.3">
                    <p:embed/>
                    <p:pic>
                      <p:nvPicPr>
                        <p:cNvPr id="0" name="图片 11267"/>
                        <p:cNvPicPr>
                          <a:picLocks noChangeAspect="1"/>
                        </p:cNvPicPr>
                        <p:nvPr/>
                      </p:nvPicPr>
                      <p:blipFill>
                        <a:blip r:embed="rId8"/>
                        <a:stretch>
                          <a:fillRect/>
                        </a:stretch>
                      </p:blipFill>
                      <p:spPr>
                        <a:xfrm>
                          <a:off x="4282" y="2134"/>
                          <a:ext cx="137" cy="150"/>
                        </a:xfrm>
                        <a:prstGeom prst="rect">
                          <a:avLst/>
                        </a:prstGeom>
                        <a:noFill/>
                        <a:ln w="9525">
                          <a:noFill/>
                        </a:ln>
                      </p:spPr>
                    </p:pic>
                  </p:oleObj>
                </mc:Fallback>
              </mc:AlternateContent>
            </a:graphicData>
          </a:graphic>
        </p:graphicFrame>
        <p:sp>
          <p:nvSpPr>
            <p:cNvPr id="11" name="Rectangle 10"/>
            <p:cNvSpPr>
              <a:spLocks noChangeArrowheads="1"/>
            </p:cNvSpPr>
            <p:nvPr/>
          </p:nvSpPr>
          <p:spPr bwMode="auto">
            <a:xfrm>
              <a:off x="2542" y="1772"/>
              <a:ext cx="169" cy="333"/>
            </a:xfrm>
            <a:prstGeom prst="rect">
              <a:avLst/>
            </a:prstGeom>
            <a:noFill/>
            <a:ln w="12700">
              <a:solidFill>
                <a:srgbClr val="00FF00"/>
              </a:solidFill>
              <a:miter lim="800000"/>
              <a:tailEnd type="none" w="sm" len="med"/>
            </a:ln>
          </p:spPr>
          <p:txBody>
            <a:bodyPr/>
            <a:lstStyle/>
            <a:p>
              <a:endParaRPr lang="zh-CN" altLang="en-US"/>
            </a:p>
          </p:txBody>
        </p:sp>
        <p:graphicFrame>
          <p:nvGraphicFramePr>
            <p:cNvPr id="12" name="Object 11"/>
            <p:cNvGraphicFramePr>
              <a:graphicFrameLocks noChangeAspect="1"/>
            </p:cNvGraphicFramePr>
            <p:nvPr/>
          </p:nvGraphicFramePr>
          <p:xfrm>
            <a:off x="2370" y="2105"/>
            <a:ext cx="197" cy="204"/>
          </p:xfrm>
          <a:graphic>
            <a:graphicData uri="http://schemas.openxmlformats.org/presentationml/2006/ole">
              <mc:AlternateContent xmlns:mc="http://schemas.openxmlformats.org/markup-compatibility/2006">
                <mc:Choice xmlns:v="urn:schemas-microsoft-com:vml" Requires="v">
                  <p:oleObj spid="_x0000_s11269" name="Equation" r:id="rId9" imgW="5486400" imgH="5486400" progId="Equation.3">
                    <p:embed/>
                  </p:oleObj>
                </mc:Choice>
                <mc:Fallback>
                  <p:oleObj name="Equation" r:id="rId9" imgW="5486400" imgH="5486400" progId="Equation.3">
                    <p:embed/>
                    <p:pic>
                      <p:nvPicPr>
                        <p:cNvPr id="0" name="图片 11268"/>
                        <p:cNvPicPr>
                          <a:picLocks noChangeAspect="1"/>
                        </p:cNvPicPr>
                        <p:nvPr/>
                      </p:nvPicPr>
                      <p:blipFill>
                        <a:blip r:embed="rId10"/>
                        <a:stretch>
                          <a:fillRect/>
                        </a:stretch>
                      </p:blipFill>
                      <p:spPr>
                        <a:xfrm>
                          <a:off x="2370" y="2105"/>
                          <a:ext cx="197" cy="204"/>
                        </a:xfrm>
                        <a:prstGeom prst="rect">
                          <a:avLst/>
                        </a:prstGeom>
                        <a:noFill/>
                        <a:ln w="9525">
                          <a:noFill/>
                        </a:ln>
                      </p:spPr>
                    </p:pic>
                  </p:oleObj>
                </mc:Fallback>
              </mc:AlternateContent>
            </a:graphicData>
          </a:graphic>
        </p:graphicFrame>
        <p:graphicFrame>
          <p:nvGraphicFramePr>
            <p:cNvPr id="13" name="Object 12"/>
            <p:cNvGraphicFramePr>
              <a:graphicFrameLocks noChangeAspect="1"/>
            </p:cNvGraphicFramePr>
            <p:nvPr/>
          </p:nvGraphicFramePr>
          <p:xfrm>
            <a:off x="2589" y="2123"/>
            <a:ext cx="92" cy="130"/>
          </p:xfrm>
          <a:graphic>
            <a:graphicData uri="http://schemas.openxmlformats.org/presentationml/2006/ole">
              <mc:AlternateContent xmlns:mc="http://schemas.openxmlformats.org/markup-compatibility/2006">
                <mc:Choice xmlns:v="urn:schemas-microsoft-com:vml" Requires="v">
                  <p:oleObj spid="_x0000_s11270" name="Equation" r:id="rId11" imgW="3048000" imgH="4267200" progId="Equation.3">
                    <p:embed/>
                  </p:oleObj>
                </mc:Choice>
                <mc:Fallback>
                  <p:oleObj name="Equation" r:id="rId11" imgW="3048000" imgH="4267200" progId="Equation.3">
                    <p:embed/>
                    <p:pic>
                      <p:nvPicPr>
                        <p:cNvPr id="0" name="图片 11269"/>
                        <p:cNvPicPr>
                          <a:picLocks noChangeAspect="1"/>
                        </p:cNvPicPr>
                        <p:nvPr/>
                      </p:nvPicPr>
                      <p:blipFill>
                        <a:blip r:embed="rId12"/>
                        <a:stretch>
                          <a:fillRect/>
                        </a:stretch>
                      </p:blipFill>
                      <p:spPr>
                        <a:xfrm>
                          <a:off x="2589" y="2123"/>
                          <a:ext cx="92" cy="130"/>
                        </a:xfrm>
                        <a:prstGeom prst="rect">
                          <a:avLst/>
                        </a:prstGeom>
                        <a:noFill/>
                        <a:ln w="9525">
                          <a:noFill/>
                        </a:ln>
                      </p:spPr>
                    </p:pic>
                  </p:oleObj>
                </mc:Fallback>
              </mc:AlternateContent>
            </a:graphicData>
          </a:graphic>
        </p:graphicFrame>
        <p:sp>
          <p:nvSpPr>
            <p:cNvPr id="14" name="Rectangle 13"/>
            <p:cNvSpPr>
              <a:spLocks noChangeArrowheads="1"/>
            </p:cNvSpPr>
            <p:nvPr/>
          </p:nvSpPr>
          <p:spPr bwMode="auto">
            <a:xfrm>
              <a:off x="3533" y="1772"/>
              <a:ext cx="167" cy="333"/>
            </a:xfrm>
            <a:prstGeom prst="rect">
              <a:avLst/>
            </a:prstGeom>
            <a:noFill/>
            <a:ln w="12700">
              <a:solidFill>
                <a:srgbClr val="00FF00"/>
              </a:solidFill>
              <a:miter lim="800000"/>
              <a:tailEnd type="none" w="sm" len="med"/>
            </a:ln>
          </p:spPr>
          <p:txBody>
            <a:bodyPr/>
            <a:lstStyle/>
            <a:p>
              <a:endParaRPr lang="zh-CN" altLang="en-US"/>
            </a:p>
          </p:txBody>
        </p:sp>
        <p:sp>
          <p:nvSpPr>
            <p:cNvPr id="15" name="Line 14"/>
            <p:cNvSpPr>
              <a:spLocks noChangeShapeType="1"/>
            </p:cNvSpPr>
            <p:nvPr/>
          </p:nvSpPr>
          <p:spPr bwMode="auto">
            <a:xfrm flipV="1">
              <a:off x="3617" y="2049"/>
              <a:ext cx="0" cy="56"/>
            </a:xfrm>
            <a:prstGeom prst="line">
              <a:avLst/>
            </a:prstGeom>
            <a:noFill/>
            <a:ln w="9525">
              <a:solidFill>
                <a:schemeClr val="tx1"/>
              </a:solidFill>
              <a:round/>
              <a:tailEnd type="none" w="sm" len="med"/>
            </a:ln>
          </p:spPr>
          <p:txBody>
            <a:bodyPr/>
            <a:lstStyle/>
            <a:p>
              <a:endParaRPr lang="zh-CN" altLang="en-US"/>
            </a:p>
          </p:txBody>
        </p:sp>
        <p:sp>
          <p:nvSpPr>
            <p:cNvPr id="16" name="Line 15"/>
            <p:cNvSpPr>
              <a:spLocks noChangeShapeType="1"/>
            </p:cNvSpPr>
            <p:nvPr/>
          </p:nvSpPr>
          <p:spPr bwMode="auto">
            <a:xfrm flipV="1">
              <a:off x="1630" y="2059"/>
              <a:ext cx="0" cy="46"/>
            </a:xfrm>
            <a:prstGeom prst="line">
              <a:avLst/>
            </a:prstGeom>
            <a:noFill/>
            <a:ln w="9525">
              <a:solidFill>
                <a:schemeClr val="tx1"/>
              </a:solidFill>
              <a:round/>
              <a:tailEnd type="none" w="sm" len="med"/>
            </a:ln>
          </p:spPr>
          <p:txBody>
            <a:bodyPr/>
            <a:lstStyle/>
            <a:p>
              <a:endParaRPr lang="zh-CN" altLang="en-US"/>
            </a:p>
          </p:txBody>
        </p:sp>
        <p:graphicFrame>
          <p:nvGraphicFramePr>
            <p:cNvPr id="17" name="Object 16"/>
            <p:cNvGraphicFramePr>
              <a:graphicFrameLocks noChangeAspect="1"/>
            </p:cNvGraphicFramePr>
            <p:nvPr/>
          </p:nvGraphicFramePr>
          <p:xfrm>
            <a:off x="1536" y="2123"/>
            <a:ext cx="185" cy="121"/>
          </p:xfrm>
          <a:graphic>
            <a:graphicData uri="http://schemas.openxmlformats.org/presentationml/2006/ole">
              <mc:AlternateContent xmlns:mc="http://schemas.openxmlformats.org/markup-compatibility/2006">
                <mc:Choice xmlns:v="urn:schemas-microsoft-com:vml" Requires="v">
                  <p:oleObj spid="_x0000_s11271" name="Equation" r:id="rId13" imgW="6096000" imgH="3962400" progId="Equation.3">
                    <p:embed/>
                  </p:oleObj>
                </mc:Choice>
                <mc:Fallback>
                  <p:oleObj name="Equation" r:id="rId13" imgW="6096000" imgH="3962400" progId="Equation.3">
                    <p:embed/>
                    <p:pic>
                      <p:nvPicPr>
                        <p:cNvPr id="0" name="图片 11270"/>
                        <p:cNvPicPr>
                          <a:picLocks noChangeAspect="1"/>
                        </p:cNvPicPr>
                        <p:nvPr/>
                      </p:nvPicPr>
                      <p:blipFill>
                        <a:blip r:embed="rId14"/>
                        <a:stretch>
                          <a:fillRect/>
                        </a:stretch>
                      </p:blipFill>
                      <p:spPr>
                        <a:xfrm>
                          <a:off x="1536" y="2123"/>
                          <a:ext cx="185" cy="121"/>
                        </a:xfrm>
                        <a:prstGeom prst="rect">
                          <a:avLst/>
                        </a:prstGeom>
                        <a:noFill/>
                        <a:ln w="9525">
                          <a:noFill/>
                        </a:ln>
                      </p:spPr>
                    </p:pic>
                  </p:oleObj>
                </mc:Fallback>
              </mc:AlternateContent>
            </a:graphicData>
          </a:graphic>
        </p:graphicFrame>
        <p:graphicFrame>
          <p:nvGraphicFramePr>
            <p:cNvPr id="18" name="Object 17"/>
            <p:cNvGraphicFramePr>
              <a:graphicFrameLocks noChangeAspect="1"/>
            </p:cNvGraphicFramePr>
            <p:nvPr/>
          </p:nvGraphicFramePr>
          <p:xfrm>
            <a:off x="991" y="1883"/>
            <a:ext cx="340" cy="130"/>
          </p:xfrm>
          <a:graphic>
            <a:graphicData uri="http://schemas.openxmlformats.org/presentationml/2006/ole">
              <mc:AlternateContent xmlns:mc="http://schemas.openxmlformats.org/markup-compatibility/2006">
                <mc:Choice xmlns:v="urn:schemas-microsoft-com:vml" Requires="v">
                  <p:oleObj spid="_x0000_s11272" name="Equation" r:id="rId15" imgW="9144000" imgH="3352800" progId="Equation.3">
                    <p:embed/>
                  </p:oleObj>
                </mc:Choice>
                <mc:Fallback>
                  <p:oleObj name="Equation" r:id="rId15" imgW="9144000" imgH="3352800" progId="Equation.3">
                    <p:embed/>
                    <p:pic>
                      <p:nvPicPr>
                        <p:cNvPr id="0" name="图片 11271"/>
                        <p:cNvPicPr>
                          <a:picLocks noChangeAspect="1"/>
                        </p:cNvPicPr>
                        <p:nvPr/>
                      </p:nvPicPr>
                      <p:blipFill>
                        <a:blip r:embed="rId16"/>
                        <a:stretch>
                          <a:fillRect/>
                        </a:stretch>
                      </p:blipFill>
                      <p:spPr>
                        <a:xfrm>
                          <a:off x="991" y="1883"/>
                          <a:ext cx="340" cy="130"/>
                        </a:xfrm>
                        <a:prstGeom prst="rect">
                          <a:avLst/>
                        </a:prstGeom>
                        <a:noFill/>
                        <a:ln w="9525">
                          <a:noFill/>
                        </a:ln>
                      </p:spPr>
                    </p:pic>
                  </p:oleObj>
                </mc:Fallback>
              </mc:AlternateContent>
            </a:graphicData>
          </a:graphic>
        </p:graphicFrame>
        <p:graphicFrame>
          <p:nvGraphicFramePr>
            <p:cNvPr id="19" name="Object 18"/>
            <p:cNvGraphicFramePr>
              <a:graphicFrameLocks noChangeAspect="1"/>
            </p:cNvGraphicFramePr>
            <p:nvPr/>
          </p:nvGraphicFramePr>
          <p:xfrm>
            <a:off x="3923" y="1886"/>
            <a:ext cx="342" cy="130"/>
          </p:xfrm>
          <a:graphic>
            <a:graphicData uri="http://schemas.openxmlformats.org/presentationml/2006/ole">
              <mc:AlternateContent xmlns:mc="http://schemas.openxmlformats.org/markup-compatibility/2006">
                <mc:Choice xmlns:v="urn:schemas-microsoft-com:vml" Requires="v">
                  <p:oleObj spid="_x0000_s11273" name="Equation" r:id="rId17" imgW="9144000" imgH="3352800" progId="Equation.3">
                    <p:embed/>
                  </p:oleObj>
                </mc:Choice>
                <mc:Fallback>
                  <p:oleObj name="Equation" r:id="rId17" imgW="9144000" imgH="3352800" progId="Equation.3">
                    <p:embed/>
                    <p:pic>
                      <p:nvPicPr>
                        <p:cNvPr id="0" name="图片 11272"/>
                        <p:cNvPicPr>
                          <a:picLocks noChangeAspect="1"/>
                        </p:cNvPicPr>
                        <p:nvPr/>
                      </p:nvPicPr>
                      <p:blipFill>
                        <a:blip r:embed="rId16"/>
                        <a:stretch>
                          <a:fillRect/>
                        </a:stretch>
                      </p:blipFill>
                      <p:spPr>
                        <a:xfrm>
                          <a:off x="3923" y="1886"/>
                          <a:ext cx="342" cy="130"/>
                        </a:xfrm>
                        <a:prstGeom prst="rect">
                          <a:avLst/>
                        </a:prstGeom>
                        <a:noFill/>
                        <a:ln w="9525">
                          <a:noFill/>
                        </a:ln>
                      </p:spPr>
                    </p:pic>
                  </p:oleObj>
                </mc:Fallback>
              </mc:AlternateContent>
            </a:graphicData>
          </a:graphic>
        </p:graphicFrame>
        <p:graphicFrame>
          <p:nvGraphicFramePr>
            <p:cNvPr id="20" name="Object 19"/>
            <p:cNvGraphicFramePr>
              <a:graphicFrameLocks noChangeAspect="1"/>
            </p:cNvGraphicFramePr>
            <p:nvPr/>
          </p:nvGraphicFramePr>
          <p:xfrm>
            <a:off x="2546" y="1651"/>
            <a:ext cx="100" cy="121"/>
          </p:xfrm>
          <a:graphic>
            <a:graphicData uri="http://schemas.openxmlformats.org/presentationml/2006/ole">
              <mc:AlternateContent xmlns:mc="http://schemas.openxmlformats.org/markup-compatibility/2006">
                <mc:Choice xmlns:v="urn:schemas-microsoft-com:vml" Requires="v">
                  <p:oleObj spid="_x0000_s11274" name="Equation" r:id="rId18" imgW="2133600" imgH="3962400" progId="Equation.3">
                    <p:embed/>
                  </p:oleObj>
                </mc:Choice>
                <mc:Fallback>
                  <p:oleObj name="Equation" r:id="rId18" imgW="2133600" imgH="3962400" progId="Equation.3">
                    <p:embed/>
                    <p:pic>
                      <p:nvPicPr>
                        <p:cNvPr id="0" name="图片 11273"/>
                        <p:cNvPicPr>
                          <a:picLocks noChangeAspect="1"/>
                        </p:cNvPicPr>
                        <p:nvPr/>
                      </p:nvPicPr>
                      <p:blipFill>
                        <a:blip r:embed="rId19"/>
                        <a:stretch>
                          <a:fillRect/>
                        </a:stretch>
                      </p:blipFill>
                      <p:spPr>
                        <a:xfrm>
                          <a:off x="2546" y="1651"/>
                          <a:ext cx="100" cy="121"/>
                        </a:xfrm>
                        <a:prstGeom prst="rect">
                          <a:avLst/>
                        </a:prstGeom>
                        <a:noFill/>
                        <a:ln w="9525">
                          <a:noFill/>
                        </a:ln>
                      </p:spPr>
                    </p:pic>
                  </p:oleObj>
                </mc:Fallback>
              </mc:AlternateContent>
            </a:graphicData>
          </a:graphic>
        </p:graphicFrame>
        <p:sp>
          <p:nvSpPr>
            <p:cNvPr id="21" name="Line 20"/>
            <p:cNvSpPr>
              <a:spLocks noChangeShapeType="1"/>
            </p:cNvSpPr>
            <p:nvPr/>
          </p:nvSpPr>
          <p:spPr bwMode="auto">
            <a:xfrm>
              <a:off x="912" y="2108"/>
              <a:ext cx="3497" cy="3"/>
            </a:xfrm>
            <a:prstGeom prst="line">
              <a:avLst/>
            </a:prstGeom>
            <a:noFill/>
            <a:ln w="12700">
              <a:solidFill>
                <a:schemeClr val="tx1"/>
              </a:solidFill>
              <a:round/>
              <a:tailEnd type="stealth" w="sm" len="med"/>
            </a:ln>
          </p:spPr>
          <p:txBody>
            <a:bodyPr/>
            <a:lstStyle/>
            <a:p>
              <a:endParaRPr lang="zh-CN" altLang="en-US"/>
            </a:p>
          </p:txBody>
        </p:sp>
      </p:grpSp>
      <p:graphicFrame>
        <p:nvGraphicFramePr>
          <p:cNvPr id="22" name="Object 21"/>
          <p:cNvGraphicFramePr>
            <a:graphicFrameLocks noChangeAspect="1"/>
          </p:cNvGraphicFramePr>
          <p:nvPr/>
        </p:nvGraphicFramePr>
        <p:xfrm>
          <a:off x="1530350" y="1308100"/>
          <a:ext cx="4000500" cy="647700"/>
        </p:xfrm>
        <a:graphic>
          <a:graphicData uri="http://schemas.openxmlformats.org/presentationml/2006/ole">
            <mc:AlternateContent xmlns:mc="http://schemas.openxmlformats.org/markup-compatibility/2006">
              <mc:Choice xmlns:v="urn:schemas-microsoft-com:vml" Requires="v">
                <p:oleObj spid="_x0000_s11275" name="Equation" r:id="rId20" imgW="53340000" imgH="9448800" progId="Equation.3">
                  <p:embed/>
                </p:oleObj>
              </mc:Choice>
              <mc:Fallback>
                <p:oleObj name="Equation" r:id="rId20" imgW="53340000" imgH="9448800" progId="Equation.3">
                  <p:embed/>
                  <p:pic>
                    <p:nvPicPr>
                      <p:cNvPr id="0" name="图片 11274"/>
                      <p:cNvPicPr>
                        <a:picLocks noChangeAspect="1"/>
                      </p:cNvPicPr>
                      <p:nvPr/>
                    </p:nvPicPr>
                    <p:blipFill>
                      <a:blip r:embed="rId21"/>
                      <a:stretch>
                        <a:fillRect/>
                      </a:stretch>
                    </p:blipFill>
                    <p:spPr>
                      <a:xfrm>
                        <a:off x="1530350" y="1308100"/>
                        <a:ext cx="4000500" cy="647700"/>
                      </a:xfrm>
                      <a:prstGeom prst="rect">
                        <a:avLst/>
                      </a:prstGeom>
                      <a:noFill/>
                      <a:ln w="9525">
                        <a:noFill/>
                      </a:ln>
                    </p:spPr>
                  </p:pic>
                </p:oleObj>
              </mc:Fallback>
            </mc:AlternateContent>
          </a:graphicData>
        </a:graphic>
      </p:graphicFrame>
      <p:sp>
        <p:nvSpPr>
          <p:cNvPr id="23" name="Rectangle 22"/>
          <p:cNvSpPr>
            <a:spLocks noChangeArrowheads="1"/>
          </p:cNvSpPr>
          <p:nvPr/>
        </p:nvSpPr>
        <p:spPr bwMode="auto">
          <a:xfrm>
            <a:off x="5464175" y="1462058"/>
            <a:ext cx="3448380" cy="400110"/>
          </a:xfrm>
          <a:prstGeom prst="rect">
            <a:avLst/>
          </a:prstGeom>
          <a:noFill/>
          <a:ln w="12700" cap="sq">
            <a:noFill/>
            <a:miter lim="800000"/>
            <a:headEnd type="none" w="sm" len="sm"/>
            <a:tailEnd type="none" w="sm" len="lg"/>
          </a:ln>
          <a:effectLst/>
        </p:spPr>
        <p:txBody>
          <a:bodyPr wrap="none" anchor="ctr">
            <a:spAutoFit/>
          </a:bodyPr>
          <a:lstStyle/>
          <a:p>
            <a:r>
              <a:rPr lang="zh-CN" altLang="en-US" sz="2000" dirty="0"/>
              <a:t>， 第一个过零点为 </a:t>
            </a:r>
            <a:r>
              <a:rPr lang="en-US" altLang="en-US" sz="2000" i="1" dirty="0"/>
              <a:t>n </a:t>
            </a:r>
            <a:r>
              <a:rPr lang="en-US" altLang="en-US" sz="2000" dirty="0"/>
              <a:t>=8</a:t>
            </a:r>
            <a:r>
              <a:rPr lang="en-US" altLang="zh-CN" sz="2000" dirty="0"/>
              <a:t> 。</a:t>
            </a:r>
            <a:endParaRPr lang="en-US" altLang="zh-CN" sz="2000" dirty="0"/>
          </a:p>
        </p:txBody>
      </p:sp>
      <p:sp>
        <p:nvSpPr>
          <p:cNvPr id="24" name="Text Box 23"/>
          <p:cNvSpPr txBox="1">
            <a:spLocks noChangeArrowheads="1"/>
          </p:cNvSpPr>
          <p:nvPr/>
        </p:nvSpPr>
        <p:spPr bwMode="auto">
          <a:xfrm>
            <a:off x="520700" y="1438246"/>
            <a:ext cx="1229824" cy="400110"/>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dirty="0"/>
              <a:t>情况 2：</a:t>
            </a:r>
            <a:endParaRPr lang="zh-CN" altLang="en-US" sz="2000" dirty="0"/>
          </a:p>
        </p:txBody>
      </p:sp>
      <p:grpSp>
        <p:nvGrpSpPr>
          <p:cNvPr id="25" name="Group 24"/>
          <p:cNvGrpSpPr/>
          <p:nvPr/>
        </p:nvGrpSpPr>
        <p:grpSpPr bwMode="auto">
          <a:xfrm>
            <a:off x="1554163" y="4008438"/>
            <a:ext cx="5772150" cy="1690687"/>
            <a:chOff x="979" y="2417"/>
            <a:chExt cx="3636" cy="1065"/>
          </a:xfrm>
        </p:grpSpPr>
        <p:sp>
          <p:nvSpPr>
            <p:cNvPr id="26" name="Line 25"/>
            <p:cNvSpPr>
              <a:spLocks noChangeShapeType="1"/>
            </p:cNvSpPr>
            <p:nvPr/>
          </p:nvSpPr>
          <p:spPr bwMode="auto">
            <a:xfrm>
              <a:off x="979" y="3298"/>
              <a:ext cx="3510" cy="0"/>
            </a:xfrm>
            <a:prstGeom prst="line">
              <a:avLst/>
            </a:prstGeom>
            <a:noFill/>
            <a:ln w="6350">
              <a:solidFill>
                <a:schemeClr val="tx1"/>
              </a:solidFill>
              <a:round/>
              <a:tailEnd type="stealth" w="sm" len="med"/>
            </a:ln>
          </p:spPr>
          <p:txBody>
            <a:bodyPr/>
            <a:lstStyle/>
            <a:p>
              <a:endParaRPr lang="zh-CN" altLang="en-US"/>
            </a:p>
          </p:txBody>
        </p:sp>
        <p:sp>
          <p:nvSpPr>
            <p:cNvPr id="27" name="Line 26"/>
            <p:cNvSpPr>
              <a:spLocks noChangeShapeType="1"/>
            </p:cNvSpPr>
            <p:nvPr/>
          </p:nvSpPr>
          <p:spPr bwMode="auto">
            <a:xfrm flipV="1">
              <a:off x="2625" y="2450"/>
              <a:ext cx="0" cy="846"/>
            </a:xfrm>
            <a:prstGeom prst="line">
              <a:avLst/>
            </a:prstGeom>
            <a:noFill/>
            <a:ln w="6350">
              <a:solidFill>
                <a:schemeClr val="tx1"/>
              </a:solidFill>
              <a:round/>
              <a:tailEnd type="stealth" w="sm" len="med"/>
            </a:ln>
          </p:spPr>
          <p:txBody>
            <a:bodyPr/>
            <a:lstStyle/>
            <a:p>
              <a:endParaRPr lang="zh-CN" altLang="en-US"/>
            </a:p>
          </p:txBody>
        </p:sp>
        <p:graphicFrame>
          <p:nvGraphicFramePr>
            <p:cNvPr id="28" name="Object 27"/>
            <p:cNvGraphicFramePr>
              <a:graphicFrameLocks noChangeAspect="1"/>
            </p:cNvGraphicFramePr>
            <p:nvPr/>
          </p:nvGraphicFramePr>
          <p:xfrm>
            <a:off x="2662" y="2417"/>
            <a:ext cx="198" cy="260"/>
          </p:xfrm>
          <a:graphic>
            <a:graphicData uri="http://schemas.openxmlformats.org/presentationml/2006/ole">
              <mc:AlternateContent xmlns:mc="http://schemas.openxmlformats.org/markup-compatibility/2006">
                <mc:Choice xmlns:v="urn:schemas-microsoft-com:vml" Requires="v">
                  <p:oleObj spid="_x0000_s11276" name="" r:id="rId22" imgW="4572000" imgH="5791200" progId="Equation.3">
                    <p:embed/>
                  </p:oleObj>
                </mc:Choice>
                <mc:Fallback>
                  <p:oleObj name="" r:id="rId22" imgW="4572000" imgH="5791200" progId="Equation.3">
                    <p:embed/>
                    <p:pic>
                      <p:nvPicPr>
                        <p:cNvPr id="0" name="图片 11275"/>
                        <p:cNvPicPr>
                          <a:picLocks noChangeAspect="1"/>
                        </p:cNvPicPr>
                        <p:nvPr/>
                      </p:nvPicPr>
                      <p:blipFill>
                        <a:blip r:embed="rId23"/>
                        <a:stretch>
                          <a:fillRect/>
                        </a:stretch>
                      </p:blipFill>
                      <p:spPr>
                        <a:xfrm>
                          <a:off x="2662" y="2417"/>
                          <a:ext cx="198" cy="260"/>
                        </a:xfrm>
                        <a:prstGeom prst="rect">
                          <a:avLst/>
                        </a:prstGeom>
                        <a:noFill/>
                        <a:ln w="9525">
                          <a:noFill/>
                        </a:ln>
                      </p:spPr>
                    </p:pic>
                  </p:oleObj>
                </mc:Fallback>
              </mc:AlternateContent>
            </a:graphicData>
          </a:graphic>
        </p:graphicFrame>
        <p:graphicFrame>
          <p:nvGraphicFramePr>
            <p:cNvPr id="29" name="Object 28"/>
            <p:cNvGraphicFramePr>
              <a:graphicFrameLocks noChangeAspect="1"/>
            </p:cNvGraphicFramePr>
            <p:nvPr/>
          </p:nvGraphicFramePr>
          <p:xfrm>
            <a:off x="4366" y="3329"/>
            <a:ext cx="249" cy="153"/>
          </p:xfrm>
          <a:graphic>
            <a:graphicData uri="http://schemas.openxmlformats.org/presentationml/2006/ole">
              <mc:AlternateContent xmlns:mc="http://schemas.openxmlformats.org/markup-compatibility/2006">
                <mc:Choice xmlns:v="urn:schemas-microsoft-com:vml" Requires="v">
                  <p:oleObj spid="_x0000_s11277" name="" r:id="rId24" imgW="3657600" imgH="3352800" progId="Equation.3">
                    <p:embed/>
                  </p:oleObj>
                </mc:Choice>
                <mc:Fallback>
                  <p:oleObj name="" r:id="rId24" imgW="3657600" imgH="3352800" progId="Equation.3">
                    <p:embed/>
                    <p:pic>
                      <p:nvPicPr>
                        <p:cNvPr id="0" name="图片 11276"/>
                        <p:cNvPicPr>
                          <a:picLocks noChangeAspect="1"/>
                        </p:cNvPicPr>
                        <p:nvPr/>
                      </p:nvPicPr>
                      <p:blipFill>
                        <a:blip r:embed="rId25"/>
                        <a:stretch>
                          <a:fillRect/>
                        </a:stretch>
                      </p:blipFill>
                      <p:spPr>
                        <a:xfrm>
                          <a:off x="4366" y="3329"/>
                          <a:ext cx="249" cy="153"/>
                        </a:xfrm>
                        <a:prstGeom prst="rect">
                          <a:avLst/>
                        </a:prstGeom>
                        <a:noFill/>
                        <a:ln w="9525">
                          <a:noFill/>
                        </a:ln>
                      </p:spPr>
                    </p:pic>
                  </p:oleObj>
                </mc:Fallback>
              </mc:AlternateContent>
            </a:graphicData>
          </a:graphic>
        </p:graphicFrame>
        <p:graphicFrame>
          <p:nvGraphicFramePr>
            <p:cNvPr id="30" name="Object 29"/>
            <p:cNvGraphicFramePr>
              <a:graphicFrameLocks noChangeAspect="1"/>
            </p:cNvGraphicFramePr>
            <p:nvPr/>
          </p:nvGraphicFramePr>
          <p:xfrm>
            <a:off x="3034" y="3095"/>
            <a:ext cx="156" cy="201"/>
          </p:xfrm>
          <a:graphic>
            <a:graphicData uri="http://schemas.openxmlformats.org/presentationml/2006/ole">
              <mc:AlternateContent xmlns:mc="http://schemas.openxmlformats.org/markup-compatibility/2006">
                <mc:Choice xmlns:v="urn:schemas-microsoft-com:vml" Requires="v">
                  <p:oleObj spid="_x0000_s11278" name="" r:id="rId26" imgW="4267200" imgH="5486400" progId="Equation.3">
                    <p:embed/>
                  </p:oleObj>
                </mc:Choice>
                <mc:Fallback>
                  <p:oleObj name="" r:id="rId26" imgW="4267200" imgH="5486400" progId="Equation.3">
                    <p:embed/>
                    <p:pic>
                      <p:nvPicPr>
                        <p:cNvPr id="0" name="图片 11277"/>
                        <p:cNvPicPr>
                          <a:picLocks noChangeAspect="1"/>
                        </p:cNvPicPr>
                        <p:nvPr/>
                      </p:nvPicPr>
                      <p:blipFill>
                        <a:blip r:embed="rId27"/>
                        <a:stretch>
                          <a:fillRect/>
                        </a:stretch>
                      </p:blipFill>
                      <p:spPr>
                        <a:xfrm>
                          <a:off x="3034" y="3095"/>
                          <a:ext cx="156" cy="201"/>
                        </a:xfrm>
                        <a:prstGeom prst="rect">
                          <a:avLst/>
                        </a:prstGeom>
                        <a:noFill/>
                        <a:ln w="9525">
                          <a:noFill/>
                        </a:ln>
                      </p:spPr>
                    </p:pic>
                  </p:oleObj>
                </mc:Fallback>
              </mc:AlternateContent>
            </a:graphicData>
          </a:graphic>
        </p:graphicFrame>
        <p:graphicFrame>
          <p:nvGraphicFramePr>
            <p:cNvPr id="31" name="Object 30"/>
            <p:cNvGraphicFramePr>
              <a:graphicFrameLocks noChangeAspect="1"/>
            </p:cNvGraphicFramePr>
            <p:nvPr/>
          </p:nvGraphicFramePr>
          <p:xfrm>
            <a:off x="2575" y="3318"/>
            <a:ext cx="214" cy="156"/>
          </p:xfrm>
          <a:graphic>
            <a:graphicData uri="http://schemas.openxmlformats.org/presentationml/2006/ole">
              <mc:AlternateContent xmlns:mc="http://schemas.openxmlformats.org/markup-compatibility/2006">
                <mc:Choice xmlns:v="urn:schemas-microsoft-com:vml" Requires="v">
                  <p:oleObj spid="_x0000_s11279" name="" r:id="rId28" imgW="3048000" imgH="4267200" progId="Equation.3">
                    <p:embed/>
                  </p:oleObj>
                </mc:Choice>
                <mc:Fallback>
                  <p:oleObj name="" r:id="rId28" imgW="3048000" imgH="4267200" progId="Equation.3">
                    <p:embed/>
                    <p:pic>
                      <p:nvPicPr>
                        <p:cNvPr id="0" name="图片 11278"/>
                        <p:cNvPicPr>
                          <a:picLocks noChangeAspect="1"/>
                        </p:cNvPicPr>
                        <p:nvPr/>
                      </p:nvPicPr>
                      <p:blipFill>
                        <a:blip r:embed="rId12"/>
                        <a:stretch>
                          <a:fillRect/>
                        </a:stretch>
                      </p:blipFill>
                      <p:spPr>
                        <a:xfrm>
                          <a:off x="2575" y="3318"/>
                          <a:ext cx="214" cy="156"/>
                        </a:xfrm>
                        <a:prstGeom prst="rect">
                          <a:avLst/>
                        </a:prstGeom>
                        <a:noFill/>
                        <a:ln w="9525">
                          <a:noFill/>
                        </a:ln>
                      </p:spPr>
                    </p:pic>
                  </p:oleObj>
                </mc:Fallback>
              </mc:AlternateContent>
            </a:graphicData>
          </a:graphic>
        </p:graphicFrame>
        <p:sp>
          <p:nvSpPr>
            <p:cNvPr id="32" name="Freeform 31"/>
            <p:cNvSpPr/>
            <p:nvPr/>
          </p:nvSpPr>
          <p:spPr bwMode="auto">
            <a:xfrm>
              <a:off x="2630" y="2929"/>
              <a:ext cx="1322" cy="498"/>
            </a:xfrm>
            <a:custGeom>
              <a:avLst/>
              <a:gdLst/>
              <a:ahLst/>
              <a:cxnLst>
                <a:cxn ang="0">
                  <a:pos x="0" y="0"/>
                </a:cxn>
                <a:cxn ang="0">
                  <a:pos x="75" y="45"/>
                </a:cxn>
                <a:cxn ang="0">
                  <a:pos x="143" y="180"/>
                </a:cxn>
                <a:cxn ang="0">
                  <a:pos x="195" y="360"/>
                </a:cxn>
                <a:cxn ang="0">
                  <a:pos x="248" y="570"/>
                </a:cxn>
                <a:cxn ang="0">
                  <a:pos x="318" y="840"/>
                </a:cxn>
                <a:cxn ang="0">
                  <a:pos x="360" y="990"/>
                </a:cxn>
                <a:cxn ang="0">
                  <a:pos x="420" y="1087"/>
                </a:cxn>
                <a:cxn ang="0">
                  <a:pos x="495" y="1140"/>
                </a:cxn>
                <a:cxn ang="0">
                  <a:pos x="578" y="1087"/>
                </a:cxn>
                <a:cxn ang="0">
                  <a:pos x="630" y="960"/>
                </a:cxn>
                <a:cxn ang="0">
                  <a:pos x="668" y="832"/>
                </a:cxn>
                <a:cxn ang="0">
                  <a:pos x="728" y="720"/>
                </a:cxn>
                <a:cxn ang="0">
                  <a:pos x="825" y="652"/>
                </a:cxn>
                <a:cxn ang="0">
                  <a:pos x="930" y="720"/>
                </a:cxn>
                <a:cxn ang="0">
                  <a:pos x="1005" y="832"/>
                </a:cxn>
              </a:cxnLst>
              <a:rect l="0" t="0" r="r" b="b"/>
              <a:pathLst>
                <a:path w="1005" h="1140">
                  <a:moveTo>
                    <a:pt x="0" y="0"/>
                  </a:moveTo>
                  <a:cubicBezTo>
                    <a:pt x="12" y="7"/>
                    <a:pt x="51" y="15"/>
                    <a:pt x="75" y="45"/>
                  </a:cubicBezTo>
                  <a:cubicBezTo>
                    <a:pt x="99" y="75"/>
                    <a:pt x="123" y="128"/>
                    <a:pt x="143" y="180"/>
                  </a:cubicBezTo>
                  <a:cubicBezTo>
                    <a:pt x="163" y="232"/>
                    <a:pt x="178" y="295"/>
                    <a:pt x="195" y="360"/>
                  </a:cubicBezTo>
                  <a:cubicBezTo>
                    <a:pt x="212" y="425"/>
                    <a:pt x="227" y="490"/>
                    <a:pt x="248" y="570"/>
                  </a:cubicBezTo>
                  <a:cubicBezTo>
                    <a:pt x="269" y="650"/>
                    <a:pt x="299" y="770"/>
                    <a:pt x="318" y="840"/>
                  </a:cubicBezTo>
                  <a:cubicBezTo>
                    <a:pt x="337" y="910"/>
                    <a:pt x="343" y="949"/>
                    <a:pt x="360" y="990"/>
                  </a:cubicBezTo>
                  <a:cubicBezTo>
                    <a:pt x="377" y="1031"/>
                    <a:pt x="398" y="1062"/>
                    <a:pt x="420" y="1087"/>
                  </a:cubicBezTo>
                  <a:cubicBezTo>
                    <a:pt x="442" y="1112"/>
                    <a:pt x="469" y="1140"/>
                    <a:pt x="495" y="1140"/>
                  </a:cubicBezTo>
                  <a:cubicBezTo>
                    <a:pt x="521" y="1140"/>
                    <a:pt x="556" y="1117"/>
                    <a:pt x="578" y="1087"/>
                  </a:cubicBezTo>
                  <a:cubicBezTo>
                    <a:pt x="600" y="1057"/>
                    <a:pt x="615" y="1002"/>
                    <a:pt x="630" y="960"/>
                  </a:cubicBezTo>
                  <a:cubicBezTo>
                    <a:pt x="645" y="918"/>
                    <a:pt x="652" y="872"/>
                    <a:pt x="668" y="832"/>
                  </a:cubicBezTo>
                  <a:cubicBezTo>
                    <a:pt x="684" y="792"/>
                    <a:pt x="702" y="750"/>
                    <a:pt x="728" y="720"/>
                  </a:cubicBezTo>
                  <a:cubicBezTo>
                    <a:pt x="754" y="690"/>
                    <a:pt x="791" y="652"/>
                    <a:pt x="825" y="652"/>
                  </a:cubicBezTo>
                  <a:cubicBezTo>
                    <a:pt x="859" y="652"/>
                    <a:pt x="900" y="690"/>
                    <a:pt x="930" y="720"/>
                  </a:cubicBezTo>
                  <a:cubicBezTo>
                    <a:pt x="960" y="750"/>
                    <a:pt x="993" y="813"/>
                    <a:pt x="1005" y="832"/>
                  </a:cubicBezTo>
                </a:path>
              </a:pathLst>
            </a:custGeom>
            <a:noFill/>
            <a:ln w="9525" cap="rnd">
              <a:solidFill>
                <a:srgbClr val="FF5050"/>
              </a:solidFill>
              <a:prstDash val="sysDot"/>
              <a:round/>
              <a:tailEnd type="none" w="sm" len="med"/>
            </a:ln>
          </p:spPr>
          <p:txBody>
            <a:bodyPr/>
            <a:lstStyle/>
            <a:p>
              <a:endParaRPr lang="zh-CN" altLang="en-US"/>
            </a:p>
          </p:txBody>
        </p:sp>
        <p:sp>
          <p:nvSpPr>
            <p:cNvPr id="33" name="Freeform 32"/>
            <p:cNvSpPr/>
            <p:nvPr/>
          </p:nvSpPr>
          <p:spPr bwMode="auto">
            <a:xfrm>
              <a:off x="1300" y="2931"/>
              <a:ext cx="1322" cy="498"/>
            </a:xfrm>
            <a:custGeom>
              <a:avLst/>
              <a:gdLst/>
              <a:ahLst/>
              <a:cxnLst>
                <a:cxn ang="0">
                  <a:pos x="1005" y="0"/>
                </a:cxn>
                <a:cxn ang="0">
                  <a:pos x="930" y="45"/>
                </a:cxn>
                <a:cxn ang="0">
                  <a:pos x="862" y="180"/>
                </a:cxn>
                <a:cxn ang="0">
                  <a:pos x="810" y="360"/>
                </a:cxn>
                <a:cxn ang="0">
                  <a:pos x="757" y="570"/>
                </a:cxn>
                <a:cxn ang="0">
                  <a:pos x="687" y="840"/>
                </a:cxn>
                <a:cxn ang="0">
                  <a:pos x="645" y="990"/>
                </a:cxn>
                <a:cxn ang="0">
                  <a:pos x="585" y="1087"/>
                </a:cxn>
                <a:cxn ang="0">
                  <a:pos x="510" y="1140"/>
                </a:cxn>
                <a:cxn ang="0">
                  <a:pos x="427" y="1087"/>
                </a:cxn>
                <a:cxn ang="0">
                  <a:pos x="375" y="960"/>
                </a:cxn>
                <a:cxn ang="0">
                  <a:pos x="337" y="832"/>
                </a:cxn>
                <a:cxn ang="0">
                  <a:pos x="262" y="708"/>
                </a:cxn>
                <a:cxn ang="0">
                  <a:pos x="165" y="641"/>
                </a:cxn>
                <a:cxn ang="0">
                  <a:pos x="60" y="723"/>
                </a:cxn>
                <a:cxn ang="0">
                  <a:pos x="0" y="832"/>
                </a:cxn>
              </a:cxnLst>
              <a:rect l="0" t="0" r="r" b="b"/>
              <a:pathLst>
                <a:path w="1005" h="1140">
                  <a:moveTo>
                    <a:pt x="1005" y="0"/>
                  </a:moveTo>
                  <a:cubicBezTo>
                    <a:pt x="993" y="7"/>
                    <a:pt x="954" y="15"/>
                    <a:pt x="930" y="45"/>
                  </a:cubicBezTo>
                  <a:cubicBezTo>
                    <a:pt x="906" y="75"/>
                    <a:pt x="882" y="128"/>
                    <a:pt x="862" y="180"/>
                  </a:cubicBezTo>
                  <a:cubicBezTo>
                    <a:pt x="842" y="232"/>
                    <a:pt x="827" y="295"/>
                    <a:pt x="810" y="360"/>
                  </a:cubicBezTo>
                  <a:cubicBezTo>
                    <a:pt x="793" y="425"/>
                    <a:pt x="778" y="490"/>
                    <a:pt x="757" y="570"/>
                  </a:cubicBezTo>
                  <a:cubicBezTo>
                    <a:pt x="736" y="650"/>
                    <a:pt x="706" y="770"/>
                    <a:pt x="687" y="840"/>
                  </a:cubicBezTo>
                  <a:cubicBezTo>
                    <a:pt x="668" y="910"/>
                    <a:pt x="662" y="949"/>
                    <a:pt x="645" y="990"/>
                  </a:cubicBezTo>
                  <a:cubicBezTo>
                    <a:pt x="628" y="1031"/>
                    <a:pt x="607" y="1062"/>
                    <a:pt x="585" y="1087"/>
                  </a:cubicBezTo>
                  <a:cubicBezTo>
                    <a:pt x="563" y="1112"/>
                    <a:pt x="536" y="1140"/>
                    <a:pt x="510" y="1140"/>
                  </a:cubicBezTo>
                  <a:cubicBezTo>
                    <a:pt x="484" y="1140"/>
                    <a:pt x="449" y="1117"/>
                    <a:pt x="427" y="1087"/>
                  </a:cubicBezTo>
                  <a:cubicBezTo>
                    <a:pt x="405" y="1057"/>
                    <a:pt x="390" y="1002"/>
                    <a:pt x="375" y="960"/>
                  </a:cubicBezTo>
                  <a:cubicBezTo>
                    <a:pt x="360" y="918"/>
                    <a:pt x="356" y="874"/>
                    <a:pt x="337" y="832"/>
                  </a:cubicBezTo>
                  <a:cubicBezTo>
                    <a:pt x="318" y="790"/>
                    <a:pt x="291" y="740"/>
                    <a:pt x="262" y="708"/>
                  </a:cubicBezTo>
                  <a:cubicBezTo>
                    <a:pt x="233" y="676"/>
                    <a:pt x="199" y="638"/>
                    <a:pt x="165" y="641"/>
                  </a:cubicBezTo>
                  <a:cubicBezTo>
                    <a:pt x="131" y="644"/>
                    <a:pt x="87" y="691"/>
                    <a:pt x="60" y="723"/>
                  </a:cubicBezTo>
                  <a:cubicBezTo>
                    <a:pt x="33" y="755"/>
                    <a:pt x="10" y="814"/>
                    <a:pt x="0" y="832"/>
                  </a:cubicBezTo>
                </a:path>
              </a:pathLst>
            </a:custGeom>
            <a:noFill/>
            <a:ln w="9525" cap="rnd">
              <a:solidFill>
                <a:srgbClr val="FF5050"/>
              </a:solidFill>
              <a:prstDash val="sysDot"/>
              <a:round/>
              <a:tailEnd type="none" w="sm" len="med"/>
            </a:ln>
          </p:spPr>
          <p:txBody>
            <a:bodyPr/>
            <a:lstStyle/>
            <a:p>
              <a:endParaRPr lang="zh-CN" altLang="en-US"/>
            </a:p>
          </p:txBody>
        </p:sp>
        <p:sp>
          <p:nvSpPr>
            <p:cNvPr id="34" name="Line 33"/>
            <p:cNvSpPr>
              <a:spLocks noChangeShapeType="1"/>
            </p:cNvSpPr>
            <p:nvPr/>
          </p:nvSpPr>
          <p:spPr bwMode="auto">
            <a:xfrm flipH="1" flipV="1">
              <a:off x="2629" y="2932"/>
              <a:ext cx="0" cy="364"/>
            </a:xfrm>
            <a:prstGeom prst="line">
              <a:avLst/>
            </a:prstGeom>
            <a:noFill/>
            <a:ln w="9525">
              <a:solidFill>
                <a:srgbClr val="00FF00"/>
              </a:solidFill>
              <a:round/>
              <a:tailEnd type="none" w="sm" len="med"/>
            </a:ln>
          </p:spPr>
          <p:txBody>
            <a:bodyPr/>
            <a:lstStyle/>
            <a:p>
              <a:endParaRPr lang="zh-CN" altLang="en-US"/>
            </a:p>
          </p:txBody>
        </p:sp>
        <p:sp>
          <p:nvSpPr>
            <p:cNvPr id="35" name="Freeform 34"/>
            <p:cNvSpPr/>
            <p:nvPr/>
          </p:nvSpPr>
          <p:spPr bwMode="auto">
            <a:xfrm>
              <a:off x="2846" y="3036"/>
              <a:ext cx="1" cy="261"/>
            </a:xfrm>
            <a:custGeom>
              <a:avLst/>
              <a:gdLst/>
              <a:ahLst/>
              <a:cxnLst>
                <a:cxn ang="0">
                  <a:pos x="1" y="375"/>
                </a:cxn>
                <a:cxn ang="0">
                  <a:pos x="0" y="0"/>
                </a:cxn>
              </a:cxnLst>
              <a:rect l="0" t="0" r="r" b="b"/>
              <a:pathLst>
                <a:path w="1" h="375">
                  <a:moveTo>
                    <a:pt x="1" y="375"/>
                  </a:moveTo>
                  <a:lnTo>
                    <a:pt x="0" y="0"/>
                  </a:lnTo>
                </a:path>
              </a:pathLst>
            </a:custGeom>
            <a:noFill/>
            <a:ln w="9525">
              <a:solidFill>
                <a:srgbClr val="00FF00"/>
              </a:solidFill>
              <a:round/>
              <a:tailEnd type="none" w="sm" len="med"/>
            </a:ln>
          </p:spPr>
          <p:txBody>
            <a:bodyPr/>
            <a:lstStyle/>
            <a:p>
              <a:endParaRPr lang="zh-CN" altLang="en-US"/>
            </a:p>
          </p:txBody>
        </p:sp>
        <p:sp>
          <p:nvSpPr>
            <p:cNvPr id="36" name="Line 35"/>
            <p:cNvSpPr>
              <a:spLocks noChangeShapeType="1"/>
            </p:cNvSpPr>
            <p:nvPr/>
          </p:nvSpPr>
          <p:spPr bwMode="auto">
            <a:xfrm flipH="1" flipV="1">
              <a:off x="2947" y="3163"/>
              <a:ext cx="0" cy="133"/>
            </a:xfrm>
            <a:prstGeom prst="line">
              <a:avLst/>
            </a:prstGeom>
            <a:noFill/>
            <a:ln w="9525">
              <a:solidFill>
                <a:srgbClr val="00FF00"/>
              </a:solidFill>
              <a:round/>
              <a:tailEnd type="none" w="sm" len="med"/>
            </a:ln>
          </p:spPr>
          <p:txBody>
            <a:bodyPr/>
            <a:lstStyle/>
            <a:p>
              <a:endParaRPr lang="zh-CN" altLang="en-US"/>
            </a:p>
          </p:txBody>
        </p:sp>
        <p:sp>
          <p:nvSpPr>
            <p:cNvPr id="37" name="Oval 36"/>
            <p:cNvSpPr>
              <a:spLocks noChangeArrowheads="1"/>
            </p:cNvSpPr>
            <p:nvPr/>
          </p:nvSpPr>
          <p:spPr bwMode="auto">
            <a:xfrm flipV="1">
              <a:off x="3034" y="3289"/>
              <a:ext cx="15"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38" name="Line 37"/>
            <p:cNvSpPr>
              <a:spLocks noChangeShapeType="1"/>
            </p:cNvSpPr>
            <p:nvPr/>
          </p:nvSpPr>
          <p:spPr bwMode="auto">
            <a:xfrm flipH="1" flipV="1">
              <a:off x="2517" y="2953"/>
              <a:ext cx="0" cy="343"/>
            </a:xfrm>
            <a:prstGeom prst="line">
              <a:avLst/>
            </a:prstGeom>
            <a:noFill/>
            <a:ln w="9525">
              <a:solidFill>
                <a:srgbClr val="00FF00"/>
              </a:solidFill>
              <a:round/>
              <a:tailEnd type="none" w="sm" len="med"/>
            </a:ln>
          </p:spPr>
          <p:txBody>
            <a:bodyPr/>
            <a:lstStyle/>
            <a:p>
              <a:endParaRPr lang="zh-CN" altLang="en-US"/>
            </a:p>
          </p:txBody>
        </p:sp>
        <p:sp>
          <p:nvSpPr>
            <p:cNvPr id="39" name="Line 38"/>
            <p:cNvSpPr>
              <a:spLocks noChangeShapeType="1"/>
            </p:cNvSpPr>
            <p:nvPr/>
          </p:nvSpPr>
          <p:spPr bwMode="auto">
            <a:xfrm flipH="1" flipV="1">
              <a:off x="2415" y="3023"/>
              <a:ext cx="0" cy="273"/>
            </a:xfrm>
            <a:prstGeom prst="line">
              <a:avLst/>
            </a:prstGeom>
            <a:noFill/>
            <a:ln w="9525">
              <a:solidFill>
                <a:srgbClr val="00FF00"/>
              </a:solidFill>
              <a:round/>
              <a:tailEnd type="none" w="sm" len="med"/>
            </a:ln>
          </p:spPr>
          <p:txBody>
            <a:bodyPr/>
            <a:lstStyle/>
            <a:p>
              <a:endParaRPr lang="zh-CN" altLang="en-US"/>
            </a:p>
          </p:txBody>
        </p:sp>
        <p:sp>
          <p:nvSpPr>
            <p:cNvPr id="40" name="Line 39"/>
            <p:cNvSpPr>
              <a:spLocks noChangeShapeType="1"/>
            </p:cNvSpPr>
            <p:nvPr/>
          </p:nvSpPr>
          <p:spPr bwMode="auto">
            <a:xfrm flipV="1">
              <a:off x="2314" y="3163"/>
              <a:ext cx="0" cy="133"/>
            </a:xfrm>
            <a:prstGeom prst="line">
              <a:avLst/>
            </a:prstGeom>
            <a:noFill/>
            <a:ln w="9525">
              <a:solidFill>
                <a:srgbClr val="00FF00"/>
              </a:solidFill>
              <a:round/>
              <a:tailEnd type="none" w="sm" len="med"/>
            </a:ln>
          </p:spPr>
          <p:txBody>
            <a:bodyPr/>
            <a:lstStyle/>
            <a:p>
              <a:endParaRPr lang="zh-CN" altLang="en-US"/>
            </a:p>
          </p:txBody>
        </p:sp>
        <p:sp>
          <p:nvSpPr>
            <p:cNvPr id="41" name="Oval 40"/>
            <p:cNvSpPr>
              <a:spLocks noChangeArrowheads="1"/>
            </p:cNvSpPr>
            <p:nvPr/>
          </p:nvSpPr>
          <p:spPr bwMode="auto">
            <a:xfrm flipH="1" flipV="1">
              <a:off x="2198" y="3296"/>
              <a:ext cx="14"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2" name="Line 41"/>
            <p:cNvSpPr>
              <a:spLocks noChangeShapeType="1"/>
            </p:cNvSpPr>
            <p:nvPr/>
          </p:nvSpPr>
          <p:spPr bwMode="auto">
            <a:xfrm>
              <a:off x="3280" y="3296"/>
              <a:ext cx="0" cy="133"/>
            </a:xfrm>
            <a:prstGeom prst="line">
              <a:avLst/>
            </a:prstGeom>
            <a:noFill/>
            <a:ln w="9525">
              <a:solidFill>
                <a:srgbClr val="00FF00"/>
              </a:solidFill>
              <a:round/>
              <a:tailEnd type="none" w="sm" len="med"/>
            </a:ln>
          </p:spPr>
          <p:txBody>
            <a:bodyPr/>
            <a:lstStyle/>
            <a:p>
              <a:endParaRPr lang="zh-CN" altLang="en-US"/>
            </a:p>
          </p:txBody>
        </p:sp>
        <p:sp>
          <p:nvSpPr>
            <p:cNvPr id="43" name="Line 42"/>
            <p:cNvSpPr>
              <a:spLocks noChangeShapeType="1"/>
            </p:cNvSpPr>
            <p:nvPr/>
          </p:nvSpPr>
          <p:spPr bwMode="auto">
            <a:xfrm>
              <a:off x="3395" y="3296"/>
              <a:ext cx="0" cy="98"/>
            </a:xfrm>
            <a:prstGeom prst="line">
              <a:avLst/>
            </a:prstGeom>
            <a:noFill/>
            <a:ln w="9525">
              <a:solidFill>
                <a:srgbClr val="00FF00"/>
              </a:solidFill>
              <a:round/>
              <a:tailEnd type="none" w="sm" len="med"/>
            </a:ln>
          </p:spPr>
          <p:txBody>
            <a:bodyPr/>
            <a:lstStyle/>
            <a:p>
              <a:endParaRPr lang="zh-CN" altLang="en-US"/>
            </a:p>
          </p:txBody>
        </p:sp>
        <p:sp>
          <p:nvSpPr>
            <p:cNvPr id="44" name="Line 43"/>
            <p:cNvSpPr>
              <a:spLocks noChangeShapeType="1"/>
            </p:cNvSpPr>
            <p:nvPr/>
          </p:nvSpPr>
          <p:spPr bwMode="auto">
            <a:xfrm>
              <a:off x="3164" y="3296"/>
              <a:ext cx="0" cy="98"/>
            </a:xfrm>
            <a:prstGeom prst="line">
              <a:avLst/>
            </a:prstGeom>
            <a:noFill/>
            <a:ln w="9525">
              <a:solidFill>
                <a:srgbClr val="00FF00"/>
              </a:solidFill>
              <a:round/>
              <a:tailEnd type="none" w="sm" len="med"/>
            </a:ln>
          </p:spPr>
          <p:txBody>
            <a:bodyPr/>
            <a:lstStyle/>
            <a:p>
              <a:endParaRPr lang="zh-CN" altLang="en-US"/>
            </a:p>
          </p:txBody>
        </p:sp>
        <p:sp>
          <p:nvSpPr>
            <p:cNvPr id="45" name="Line 44"/>
            <p:cNvSpPr>
              <a:spLocks noChangeShapeType="1"/>
            </p:cNvSpPr>
            <p:nvPr/>
          </p:nvSpPr>
          <p:spPr bwMode="auto">
            <a:xfrm flipV="1">
              <a:off x="3728" y="3212"/>
              <a:ext cx="0" cy="84"/>
            </a:xfrm>
            <a:prstGeom prst="line">
              <a:avLst/>
            </a:prstGeom>
            <a:noFill/>
            <a:ln w="9525">
              <a:solidFill>
                <a:srgbClr val="00FF00"/>
              </a:solidFill>
              <a:round/>
              <a:tailEnd type="none" w="sm" len="med"/>
            </a:ln>
          </p:spPr>
          <p:txBody>
            <a:bodyPr/>
            <a:lstStyle/>
            <a:p>
              <a:endParaRPr lang="zh-CN" altLang="en-US"/>
            </a:p>
          </p:txBody>
        </p:sp>
        <p:sp>
          <p:nvSpPr>
            <p:cNvPr id="46" name="Line 45"/>
            <p:cNvSpPr>
              <a:spLocks noChangeShapeType="1"/>
            </p:cNvSpPr>
            <p:nvPr/>
          </p:nvSpPr>
          <p:spPr bwMode="auto">
            <a:xfrm flipV="1">
              <a:off x="3598" y="3240"/>
              <a:ext cx="0" cy="56"/>
            </a:xfrm>
            <a:prstGeom prst="line">
              <a:avLst/>
            </a:prstGeom>
            <a:noFill/>
            <a:ln w="9525">
              <a:solidFill>
                <a:srgbClr val="00FF00"/>
              </a:solidFill>
              <a:round/>
              <a:tailEnd type="none" w="sm" len="med"/>
            </a:ln>
          </p:spPr>
          <p:txBody>
            <a:bodyPr/>
            <a:lstStyle/>
            <a:p>
              <a:endParaRPr lang="zh-CN" altLang="en-US"/>
            </a:p>
          </p:txBody>
        </p:sp>
        <p:sp>
          <p:nvSpPr>
            <p:cNvPr id="47" name="Line 46"/>
            <p:cNvSpPr>
              <a:spLocks noChangeShapeType="1"/>
            </p:cNvSpPr>
            <p:nvPr/>
          </p:nvSpPr>
          <p:spPr bwMode="auto">
            <a:xfrm flipV="1">
              <a:off x="3844" y="3240"/>
              <a:ext cx="0" cy="56"/>
            </a:xfrm>
            <a:prstGeom prst="line">
              <a:avLst/>
            </a:prstGeom>
            <a:noFill/>
            <a:ln w="9525">
              <a:solidFill>
                <a:srgbClr val="00FF00"/>
              </a:solidFill>
              <a:round/>
              <a:tailEnd type="none" w="sm" len="med"/>
            </a:ln>
          </p:spPr>
          <p:txBody>
            <a:bodyPr/>
            <a:lstStyle/>
            <a:p>
              <a:endParaRPr lang="zh-CN" altLang="en-US"/>
            </a:p>
          </p:txBody>
        </p:sp>
        <p:sp>
          <p:nvSpPr>
            <p:cNvPr id="48" name="Oval 47"/>
            <p:cNvSpPr>
              <a:spLocks noChangeArrowheads="1"/>
            </p:cNvSpPr>
            <p:nvPr/>
          </p:nvSpPr>
          <p:spPr bwMode="auto">
            <a:xfrm flipV="1">
              <a:off x="3497" y="3296"/>
              <a:ext cx="14"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9" name="Oval 48"/>
            <p:cNvSpPr>
              <a:spLocks noChangeArrowheads="1"/>
            </p:cNvSpPr>
            <p:nvPr/>
          </p:nvSpPr>
          <p:spPr bwMode="auto">
            <a:xfrm flipV="1">
              <a:off x="3960" y="3296"/>
              <a:ext cx="14"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50" name="Line 49"/>
            <p:cNvSpPr>
              <a:spLocks noChangeShapeType="1"/>
            </p:cNvSpPr>
            <p:nvPr/>
          </p:nvSpPr>
          <p:spPr bwMode="auto">
            <a:xfrm flipV="1">
              <a:off x="1515" y="3212"/>
              <a:ext cx="0" cy="84"/>
            </a:xfrm>
            <a:prstGeom prst="line">
              <a:avLst/>
            </a:prstGeom>
            <a:noFill/>
            <a:ln w="9525">
              <a:solidFill>
                <a:srgbClr val="00FF00"/>
              </a:solidFill>
              <a:round/>
              <a:tailEnd type="none" w="sm" len="med"/>
            </a:ln>
          </p:spPr>
          <p:txBody>
            <a:bodyPr/>
            <a:lstStyle/>
            <a:p>
              <a:endParaRPr lang="zh-CN" altLang="en-US"/>
            </a:p>
          </p:txBody>
        </p:sp>
        <p:sp>
          <p:nvSpPr>
            <p:cNvPr id="51" name="Line 50"/>
            <p:cNvSpPr>
              <a:spLocks noChangeShapeType="1"/>
            </p:cNvSpPr>
            <p:nvPr/>
          </p:nvSpPr>
          <p:spPr bwMode="auto">
            <a:xfrm flipV="1">
              <a:off x="1386" y="3240"/>
              <a:ext cx="0" cy="56"/>
            </a:xfrm>
            <a:prstGeom prst="line">
              <a:avLst/>
            </a:prstGeom>
            <a:noFill/>
            <a:ln w="9525">
              <a:solidFill>
                <a:srgbClr val="00FF00"/>
              </a:solidFill>
              <a:round/>
              <a:tailEnd type="none" w="sm" len="med"/>
            </a:ln>
          </p:spPr>
          <p:txBody>
            <a:bodyPr/>
            <a:lstStyle/>
            <a:p>
              <a:endParaRPr lang="zh-CN" altLang="en-US"/>
            </a:p>
          </p:txBody>
        </p:sp>
        <p:sp>
          <p:nvSpPr>
            <p:cNvPr id="52" name="Line 51"/>
            <p:cNvSpPr>
              <a:spLocks noChangeShapeType="1"/>
            </p:cNvSpPr>
            <p:nvPr/>
          </p:nvSpPr>
          <p:spPr bwMode="auto">
            <a:xfrm flipV="1">
              <a:off x="1631" y="3240"/>
              <a:ext cx="0" cy="56"/>
            </a:xfrm>
            <a:prstGeom prst="line">
              <a:avLst/>
            </a:prstGeom>
            <a:noFill/>
            <a:ln w="9525">
              <a:solidFill>
                <a:srgbClr val="00FF00"/>
              </a:solidFill>
              <a:round/>
              <a:tailEnd type="none" w="sm" len="med"/>
            </a:ln>
          </p:spPr>
          <p:txBody>
            <a:bodyPr/>
            <a:lstStyle/>
            <a:p>
              <a:endParaRPr lang="zh-CN" altLang="en-US"/>
            </a:p>
          </p:txBody>
        </p:sp>
        <p:sp>
          <p:nvSpPr>
            <p:cNvPr id="53" name="Oval 52"/>
            <p:cNvSpPr>
              <a:spLocks noChangeArrowheads="1"/>
            </p:cNvSpPr>
            <p:nvPr/>
          </p:nvSpPr>
          <p:spPr bwMode="auto">
            <a:xfrm flipV="1">
              <a:off x="1284" y="3296"/>
              <a:ext cx="15"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54" name="Oval 53"/>
            <p:cNvSpPr>
              <a:spLocks noChangeArrowheads="1"/>
            </p:cNvSpPr>
            <p:nvPr/>
          </p:nvSpPr>
          <p:spPr bwMode="auto">
            <a:xfrm flipV="1">
              <a:off x="1747" y="3296"/>
              <a:ext cx="14"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55" name="Line 54"/>
            <p:cNvSpPr>
              <a:spLocks noChangeShapeType="1"/>
            </p:cNvSpPr>
            <p:nvPr/>
          </p:nvSpPr>
          <p:spPr bwMode="auto">
            <a:xfrm>
              <a:off x="1978" y="3296"/>
              <a:ext cx="0" cy="133"/>
            </a:xfrm>
            <a:prstGeom prst="line">
              <a:avLst/>
            </a:prstGeom>
            <a:noFill/>
            <a:ln w="9525">
              <a:solidFill>
                <a:srgbClr val="00FF00"/>
              </a:solidFill>
              <a:round/>
              <a:tailEnd type="none" w="sm" len="med"/>
            </a:ln>
          </p:spPr>
          <p:txBody>
            <a:bodyPr/>
            <a:lstStyle/>
            <a:p>
              <a:endParaRPr lang="zh-CN" altLang="en-US"/>
            </a:p>
          </p:txBody>
        </p:sp>
        <p:sp>
          <p:nvSpPr>
            <p:cNvPr id="56" name="Line 55"/>
            <p:cNvSpPr>
              <a:spLocks noChangeShapeType="1"/>
            </p:cNvSpPr>
            <p:nvPr/>
          </p:nvSpPr>
          <p:spPr bwMode="auto">
            <a:xfrm>
              <a:off x="2094" y="3296"/>
              <a:ext cx="0" cy="98"/>
            </a:xfrm>
            <a:prstGeom prst="line">
              <a:avLst/>
            </a:prstGeom>
            <a:noFill/>
            <a:ln w="9525">
              <a:solidFill>
                <a:srgbClr val="00FF00"/>
              </a:solidFill>
              <a:round/>
              <a:tailEnd type="none" w="sm" len="med"/>
            </a:ln>
          </p:spPr>
          <p:txBody>
            <a:bodyPr/>
            <a:lstStyle/>
            <a:p>
              <a:endParaRPr lang="zh-CN" altLang="en-US"/>
            </a:p>
          </p:txBody>
        </p:sp>
        <p:sp>
          <p:nvSpPr>
            <p:cNvPr id="57" name="Line 56"/>
            <p:cNvSpPr>
              <a:spLocks noChangeShapeType="1"/>
            </p:cNvSpPr>
            <p:nvPr/>
          </p:nvSpPr>
          <p:spPr bwMode="auto">
            <a:xfrm>
              <a:off x="1863" y="3296"/>
              <a:ext cx="1" cy="100"/>
            </a:xfrm>
            <a:prstGeom prst="line">
              <a:avLst/>
            </a:prstGeom>
            <a:noFill/>
            <a:ln w="9525">
              <a:solidFill>
                <a:srgbClr val="00FF00"/>
              </a:solidFill>
              <a:round/>
              <a:tailEnd type="none" w="sm" len="med"/>
            </a:ln>
          </p:spPr>
          <p:txBody>
            <a:bodyPr/>
            <a:lstStyle/>
            <a:p>
              <a:endParaRPr lang="zh-CN" altLang="en-US"/>
            </a:p>
          </p:txBody>
        </p:sp>
        <p:graphicFrame>
          <p:nvGraphicFramePr>
            <p:cNvPr id="58" name="Object 57"/>
            <p:cNvGraphicFramePr>
              <a:graphicFrameLocks noChangeAspect="1"/>
            </p:cNvGraphicFramePr>
            <p:nvPr/>
          </p:nvGraphicFramePr>
          <p:xfrm>
            <a:off x="2494" y="2695"/>
            <a:ext cx="120" cy="223"/>
          </p:xfrm>
          <a:graphic>
            <a:graphicData uri="http://schemas.openxmlformats.org/presentationml/2006/ole">
              <mc:AlternateContent xmlns:mc="http://schemas.openxmlformats.org/markup-compatibility/2006">
                <mc:Choice xmlns:v="urn:schemas-microsoft-com:vml" Requires="v">
                  <p:oleObj spid="_x0000_s11280" name="" r:id="rId29" imgW="2743200" imgH="5486400" progId="Equation.3">
                    <p:embed/>
                  </p:oleObj>
                </mc:Choice>
                <mc:Fallback>
                  <p:oleObj name="" r:id="rId29" imgW="2743200" imgH="5486400" progId="Equation.3">
                    <p:embed/>
                    <p:pic>
                      <p:nvPicPr>
                        <p:cNvPr id="0" name="图片 11279"/>
                        <p:cNvPicPr>
                          <a:picLocks noChangeAspect="1"/>
                        </p:cNvPicPr>
                        <p:nvPr/>
                      </p:nvPicPr>
                      <p:blipFill>
                        <a:blip r:embed="rId30"/>
                        <a:stretch>
                          <a:fillRect/>
                        </a:stretch>
                      </p:blipFill>
                      <p:spPr>
                        <a:xfrm>
                          <a:off x="2494" y="2695"/>
                          <a:ext cx="120" cy="223"/>
                        </a:xfrm>
                        <a:prstGeom prst="rect">
                          <a:avLst/>
                        </a:prstGeom>
                        <a:noFill/>
                        <a:ln w="9525">
                          <a:noFill/>
                        </a:ln>
                      </p:spPr>
                    </p:pic>
                  </p:oleObj>
                </mc:Fallback>
              </mc:AlternateContent>
            </a:graphicData>
          </a:graphic>
        </p:graphicFrame>
        <p:sp>
          <p:nvSpPr>
            <p:cNvPr id="59" name="Line 58"/>
            <p:cNvSpPr>
              <a:spLocks noChangeShapeType="1"/>
            </p:cNvSpPr>
            <p:nvPr/>
          </p:nvSpPr>
          <p:spPr bwMode="auto">
            <a:xfrm flipV="1">
              <a:off x="2684" y="2940"/>
              <a:ext cx="0" cy="356"/>
            </a:xfrm>
            <a:prstGeom prst="line">
              <a:avLst/>
            </a:prstGeom>
            <a:noFill/>
            <a:ln w="9525">
              <a:solidFill>
                <a:srgbClr val="00FF00"/>
              </a:solidFill>
              <a:round/>
              <a:tailEnd type="none" w="sm" len="med"/>
            </a:ln>
          </p:spPr>
          <p:txBody>
            <a:bodyPr/>
            <a:lstStyle/>
            <a:p>
              <a:endParaRPr lang="zh-CN" altLang="en-US"/>
            </a:p>
          </p:txBody>
        </p:sp>
        <p:sp>
          <p:nvSpPr>
            <p:cNvPr id="60" name="Line 59"/>
            <p:cNvSpPr>
              <a:spLocks noChangeShapeType="1"/>
            </p:cNvSpPr>
            <p:nvPr/>
          </p:nvSpPr>
          <p:spPr bwMode="auto">
            <a:xfrm flipV="1">
              <a:off x="2792" y="2995"/>
              <a:ext cx="0" cy="301"/>
            </a:xfrm>
            <a:prstGeom prst="line">
              <a:avLst/>
            </a:prstGeom>
            <a:noFill/>
            <a:ln w="9525">
              <a:solidFill>
                <a:srgbClr val="00FF00"/>
              </a:solidFill>
              <a:round/>
              <a:tailEnd type="none" w="sm" len="med"/>
            </a:ln>
          </p:spPr>
          <p:txBody>
            <a:bodyPr/>
            <a:lstStyle/>
            <a:p>
              <a:endParaRPr lang="zh-CN" altLang="en-US"/>
            </a:p>
          </p:txBody>
        </p:sp>
        <p:sp>
          <p:nvSpPr>
            <p:cNvPr id="61" name="Line 60"/>
            <p:cNvSpPr>
              <a:spLocks noChangeShapeType="1"/>
            </p:cNvSpPr>
            <p:nvPr/>
          </p:nvSpPr>
          <p:spPr bwMode="auto">
            <a:xfrm flipV="1">
              <a:off x="2742" y="2951"/>
              <a:ext cx="0" cy="345"/>
            </a:xfrm>
            <a:prstGeom prst="line">
              <a:avLst/>
            </a:prstGeom>
            <a:noFill/>
            <a:ln w="9525">
              <a:solidFill>
                <a:srgbClr val="00FF00"/>
              </a:solidFill>
              <a:round/>
              <a:tailEnd type="none" w="sm" len="med"/>
            </a:ln>
          </p:spPr>
          <p:txBody>
            <a:bodyPr/>
            <a:lstStyle/>
            <a:p>
              <a:endParaRPr lang="zh-CN" altLang="en-US"/>
            </a:p>
          </p:txBody>
        </p:sp>
        <p:sp>
          <p:nvSpPr>
            <p:cNvPr id="62" name="Line 61"/>
            <p:cNvSpPr>
              <a:spLocks noChangeShapeType="1"/>
            </p:cNvSpPr>
            <p:nvPr/>
          </p:nvSpPr>
          <p:spPr bwMode="auto">
            <a:xfrm flipV="1">
              <a:off x="2894" y="3107"/>
              <a:ext cx="0" cy="189"/>
            </a:xfrm>
            <a:prstGeom prst="line">
              <a:avLst/>
            </a:prstGeom>
            <a:noFill/>
            <a:ln w="9525">
              <a:solidFill>
                <a:srgbClr val="00FF00"/>
              </a:solidFill>
              <a:round/>
              <a:tailEnd type="none" w="sm" len="med"/>
            </a:ln>
          </p:spPr>
          <p:txBody>
            <a:bodyPr/>
            <a:lstStyle/>
            <a:p>
              <a:endParaRPr lang="zh-CN" altLang="en-US"/>
            </a:p>
          </p:txBody>
        </p:sp>
        <p:sp>
          <p:nvSpPr>
            <p:cNvPr id="63" name="Line 62"/>
            <p:cNvSpPr>
              <a:spLocks noChangeShapeType="1"/>
            </p:cNvSpPr>
            <p:nvPr/>
          </p:nvSpPr>
          <p:spPr bwMode="auto">
            <a:xfrm flipV="1">
              <a:off x="2988" y="3229"/>
              <a:ext cx="0" cy="67"/>
            </a:xfrm>
            <a:prstGeom prst="line">
              <a:avLst/>
            </a:prstGeom>
            <a:noFill/>
            <a:ln w="9525">
              <a:solidFill>
                <a:srgbClr val="00FF00"/>
              </a:solidFill>
              <a:round/>
              <a:tailEnd type="none" w="sm" len="med"/>
            </a:ln>
          </p:spPr>
          <p:txBody>
            <a:bodyPr/>
            <a:lstStyle/>
            <a:p>
              <a:endParaRPr lang="zh-CN" altLang="en-US"/>
            </a:p>
          </p:txBody>
        </p:sp>
        <p:sp>
          <p:nvSpPr>
            <p:cNvPr id="64" name="Line 63"/>
            <p:cNvSpPr>
              <a:spLocks noChangeShapeType="1"/>
            </p:cNvSpPr>
            <p:nvPr/>
          </p:nvSpPr>
          <p:spPr bwMode="auto">
            <a:xfrm flipV="1">
              <a:off x="2575" y="2940"/>
              <a:ext cx="0" cy="356"/>
            </a:xfrm>
            <a:prstGeom prst="line">
              <a:avLst/>
            </a:prstGeom>
            <a:noFill/>
            <a:ln w="9525">
              <a:solidFill>
                <a:srgbClr val="00FF00"/>
              </a:solidFill>
              <a:round/>
              <a:tailEnd type="none" w="sm" len="med"/>
            </a:ln>
          </p:spPr>
          <p:txBody>
            <a:bodyPr/>
            <a:lstStyle/>
            <a:p>
              <a:endParaRPr lang="zh-CN" altLang="en-US"/>
            </a:p>
          </p:txBody>
        </p:sp>
        <p:sp>
          <p:nvSpPr>
            <p:cNvPr id="65" name="Line 64"/>
            <p:cNvSpPr>
              <a:spLocks noChangeShapeType="1"/>
            </p:cNvSpPr>
            <p:nvPr/>
          </p:nvSpPr>
          <p:spPr bwMode="auto">
            <a:xfrm flipV="1">
              <a:off x="2466" y="2984"/>
              <a:ext cx="0" cy="312"/>
            </a:xfrm>
            <a:prstGeom prst="line">
              <a:avLst/>
            </a:prstGeom>
            <a:noFill/>
            <a:ln w="9525">
              <a:solidFill>
                <a:srgbClr val="00FF00"/>
              </a:solidFill>
              <a:round/>
              <a:tailEnd type="none" w="sm" len="med"/>
            </a:ln>
          </p:spPr>
          <p:txBody>
            <a:bodyPr/>
            <a:lstStyle/>
            <a:p>
              <a:endParaRPr lang="zh-CN" altLang="en-US"/>
            </a:p>
          </p:txBody>
        </p:sp>
        <p:sp>
          <p:nvSpPr>
            <p:cNvPr id="66" name="Line 65"/>
            <p:cNvSpPr>
              <a:spLocks noChangeShapeType="1"/>
            </p:cNvSpPr>
            <p:nvPr/>
          </p:nvSpPr>
          <p:spPr bwMode="auto">
            <a:xfrm flipV="1">
              <a:off x="2357" y="3095"/>
              <a:ext cx="0" cy="201"/>
            </a:xfrm>
            <a:prstGeom prst="line">
              <a:avLst/>
            </a:prstGeom>
            <a:noFill/>
            <a:ln w="9525">
              <a:solidFill>
                <a:srgbClr val="00FF00"/>
              </a:solidFill>
              <a:round/>
              <a:tailEnd type="none" w="sm" len="med"/>
            </a:ln>
          </p:spPr>
          <p:txBody>
            <a:bodyPr/>
            <a:lstStyle/>
            <a:p>
              <a:endParaRPr lang="zh-CN" altLang="en-US"/>
            </a:p>
          </p:txBody>
        </p:sp>
        <p:sp>
          <p:nvSpPr>
            <p:cNvPr id="67" name="Line 66"/>
            <p:cNvSpPr>
              <a:spLocks noChangeShapeType="1"/>
            </p:cNvSpPr>
            <p:nvPr/>
          </p:nvSpPr>
          <p:spPr bwMode="auto">
            <a:xfrm flipV="1">
              <a:off x="2263" y="3218"/>
              <a:ext cx="0" cy="78"/>
            </a:xfrm>
            <a:prstGeom prst="line">
              <a:avLst/>
            </a:prstGeom>
            <a:noFill/>
            <a:ln w="9525">
              <a:solidFill>
                <a:srgbClr val="00FF00"/>
              </a:solidFill>
              <a:round/>
              <a:tailEnd type="none" w="sm" len="med"/>
            </a:ln>
          </p:spPr>
          <p:txBody>
            <a:bodyPr/>
            <a:lstStyle/>
            <a:p>
              <a:endParaRPr lang="zh-CN" altLang="en-US"/>
            </a:p>
          </p:txBody>
        </p:sp>
        <p:sp>
          <p:nvSpPr>
            <p:cNvPr id="68" name="Line 67"/>
            <p:cNvSpPr>
              <a:spLocks noChangeShapeType="1"/>
            </p:cNvSpPr>
            <p:nvPr/>
          </p:nvSpPr>
          <p:spPr bwMode="auto">
            <a:xfrm>
              <a:off x="3111" y="3296"/>
              <a:ext cx="0" cy="66"/>
            </a:xfrm>
            <a:prstGeom prst="line">
              <a:avLst/>
            </a:prstGeom>
            <a:noFill/>
            <a:ln w="9525">
              <a:solidFill>
                <a:srgbClr val="00FF00"/>
              </a:solidFill>
              <a:round/>
              <a:tailEnd type="none" w="sm" len="med"/>
            </a:ln>
          </p:spPr>
          <p:txBody>
            <a:bodyPr/>
            <a:lstStyle/>
            <a:p>
              <a:endParaRPr lang="zh-CN" altLang="en-US"/>
            </a:p>
          </p:txBody>
        </p:sp>
        <p:sp>
          <p:nvSpPr>
            <p:cNvPr id="69" name="Line 68"/>
            <p:cNvSpPr>
              <a:spLocks noChangeShapeType="1"/>
            </p:cNvSpPr>
            <p:nvPr/>
          </p:nvSpPr>
          <p:spPr bwMode="auto">
            <a:xfrm>
              <a:off x="3220" y="3296"/>
              <a:ext cx="0" cy="122"/>
            </a:xfrm>
            <a:prstGeom prst="line">
              <a:avLst/>
            </a:prstGeom>
            <a:noFill/>
            <a:ln w="9525">
              <a:solidFill>
                <a:srgbClr val="00FF00"/>
              </a:solidFill>
              <a:round/>
              <a:tailEnd type="none" w="sm" len="med"/>
            </a:ln>
          </p:spPr>
          <p:txBody>
            <a:bodyPr/>
            <a:lstStyle/>
            <a:p>
              <a:endParaRPr lang="zh-CN" altLang="en-US"/>
            </a:p>
          </p:txBody>
        </p:sp>
        <p:sp>
          <p:nvSpPr>
            <p:cNvPr id="70" name="Line 69"/>
            <p:cNvSpPr>
              <a:spLocks noChangeShapeType="1"/>
            </p:cNvSpPr>
            <p:nvPr/>
          </p:nvSpPr>
          <p:spPr bwMode="auto">
            <a:xfrm>
              <a:off x="3336" y="3296"/>
              <a:ext cx="0" cy="133"/>
            </a:xfrm>
            <a:prstGeom prst="line">
              <a:avLst/>
            </a:prstGeom>
            <a:noFill/>
            <a:ln w="9525">
              <a:solidFill>
                <a:srgbClr val="00FF00"/>
              </a:solidFill>
              <a:round/>
              <a:tailEnd type="none" w="sm" len="med"/>
            </a:ln>
          </p:spPr>
          <p:txBody>
            <a:bodyPr/>
            <a:lstStyle/>
            <a:p>
              <a:endParaRPr lang="zh-CN" altLang="en-US"/>
            </a:p>
          </p:txBody>
        </p:sp>
        <p:sp>
          <p:nvSpPr>
            <p:cNvPr id="71" name="Line 70"/>
            <p:cNvSpPr>
              <a:spLocks noChangeShapeType="1"/>
            </p:cNvSpPr>
            <p:nvPr/>
          </p:nvSpPr>
          <p:spPr bwMode="auto">
            <a:xfrm>
              <a:off x="3445" y="3296"/>
              <a:ext cx="0" cy="55"/>
            </a:xfrm>
            <a:prstGeom prst="line">
              <a:avLst/>
            </a:prstGeom>
            <a:noFill/>
            <a:ln w="9525">
              <a:solidFill>
                <a:srgbClr val="00FF00"/>
              </a:solidFill>
              <a:round/>
              <a:tailEnd type="none" w="sm" len="med"/>
            </a:ln>
          </p:spPr>
          <p:txBody>
            <a:bodyPr/>
            <a:lstStyle/>
            <a:p>
              <a:endParaRPr lang="zh-CN" altLang="en-US"/>
            </a:p>
          </p:txBody>
        </p:sp>
        <p:sp>
          <p:nvSpPr>
            <p:cNvPr id="72" name="Line 71"/>
            <p:cNvSpPr>
              <a:spLocks noChangeShapeType="1"/>
            </p:cNvSpPr>
            <p:nvPr/>
          </p:nvSpPr>
          <p:spPr bwMode="auto">
            <a:xfrm flipH="1">
              <a:off x="2038" y="3296"/>
              <a:ext cx="0" cy="122"/>
            </a:xfrm>
            <a:prstGeom prst="line">
              <a:avLst/>
            </a:prstGeom>
            <a:noFill/>
            <a:ln w="9525">
              <a:solidFill>
                <a:srgbClr val="00FF00"/>
              </a:solidFill>
              <a:round/>
              <a:tailEnd type="none" w="sm" len="med"/>
            </a:ln>
          </p:spPr>
          <p:txBody>
            <a:bodyPr/>
            <a:lstStyle/>
            <a:p>
              <a:endParaRPr lang="zh-CN" altLang="en-US"/>
            </a:p>
          </p:txBody>
        </p:sp>
        <p:sp>
          <p:nvSpPr>
            <p:cNvPr id="73" name="Line 72"/>
            <p:cNvSpPr>
              <a:spLocks noChangeShapeType="1"/>
            </p:cNvSpPr>
            <p:nvPr/>
          </p:nvSpPr>
          <p:spPr bwMode="auto">
            <a:xfrm>
              <a:off x="2140" y="3296"/>
              <a:ext cx="0" cy="55"/>
            </a:xfrm>
            <a:prstGeom prst="line">
              <a:avLst/>
            </a:prstGeom>
            <a:noFill/>
            <a:ln w="9525">
              <a:solidFill>
                <a:srgbClr val="00FF00"/>
              </a:solidFill>
              <a:round/>
              <a:tailEnd type="none" w="sm" len="med"/>
            </a:ln>
          </p:spPr>
          <p:txBody>
            <a:bodyPr/>
            <a:lstStyle/>
            <a:p>
              <a:endParaRPr lang="zh-CN" altLang="en-US"/>
            </a:p>
          </p:txBody>
        </p:sp>
        <p:sp>
          <p:nvSpPr>
            <p:cNvPr id="74" name="Line 73"/>
            <p:cNvSpPr>
              <a:spLocks noChangeShapeType="1"/>
            </p:cNvSpPr>
            <p:nvPr/>
          </p:nvSpPr>
          <p:spPr bwMode="auto">
            <a:xfrm>
              <a:off x="1922" y="3296"/>
              <a:ext cx="0" cy="133"/>
            </a:xfrm>
            <a:prstGeom prst="line">
              <a:avLst/>
            </a:prstGeom>
            <a:noFill/>
            <a:ln w="9525">
              <a:solidFill>
                <a:srgbClr val="00FF00"/>
              </a:solidFill>
              <a:round/>
              <a:tailEnd type="none" w="sm" len="med"/>
            </a:ln>
          </p:spPr>
          <p:txBody>
            <a:bodyPr/>
            <a:lstStyle/>
            <a:p>
              <a:endParaRPr lang="zh-CN" altLang="en-US"/>
            </a:p>
          </p:txBody>
        </p:sp>
        <p:sp>
          <p:nvSpPr>
            <p:cNvPr id="75" name="Line 74"/>
            <p:cNvSpPr>
              <a:spLocks noChangeShapeType="1"/>
            </p:cNvSpPr>
            <p:nvPr/>
          </p:nvSpPr>
          <p:spPr bwMode="auto">
            <a:xfrm>
              <a:off x="1813" y="3296"/>
              <a:ext cx="0" cy="66"/>
            </a:xfrm>
            <a:prstGeom prst="line">
              <a:avLst/>
            </a:prstGeom>
            <a:noFill/>
            <a:ln w="9525">
              <a:solidFill>
                <a:srgbClr val="00FF00"/>
              </a:solidFill>
              <a:round/>
              <a:tailEnd type="none" w="sm" len="med"/>
            </a:ln>
          </p:spPr>
          <p:txBody>
            <a:bodyPr/>
            <a:lstStyle/>
            <a:p>
              <a:endParaRPr lang="zh-CN" altLang="en-US"/>
            </a:p>
          </p:txBody>
        </p:sp>
        <p:sp>
          <p:nvSpPr>
            <p:cNvPr id="76" name="Line 75"/>
            <p:cNvSpPr>
              <a:spLocks noChangeShapeType="1"/>
            </p:cNvSpPr>
            <p:nvPr/>
          </p:nvSpPr>
          <p:spPr bwMode="auto">
            <a:xfrm flipV="1">
              <a:off x="1574" y="3218"/>
              <a:ext cx="0" cy="78"/>
            </a:xfrm>
            <a:prstGeom prst="line">
              <a:avLst/>
            </a:prstGeom>
            <a:noFill/>
            <a:ln w="9525">
              <a:solidFill>
                <a:srgbClr val="00FF00"/>
              </a:solidFill>
              <a:round/>
              <a:tailEnd type="none" w="sm" len="med"/>
            </a:ln>
          </p:spPr>
          <p:txBody>
            <a:bodyPr/>
            <a:lstStyle/>
            <a:p>
              <a:endParaRPr lang="zh-CN" altLang="en-US"/>
            </a:p>
          </p:txBody>
        </p:sp>
        <p:sp>
          <p:nvSpPr>
            <p:cNvPr id="77" name="Line 76"/>
            <p:cNvSpPr>
              <a:spLocks noChangeShapeType="1"/>
            </p:cNvSpPr>
            <p:nvPr/>
          </p:nvSpPr>
          <p:spPr bwMode="auto">
            <a:xfrm flipV="1">
              <a:off x="1690" y="3262"/>
              <a:ext cx="0" cy="34"/>
            </a:xfrm>
            <a:prstGeom prst="line">
              <a:avLst/>
            </a:prstGeom>
            <a:noFill/>
            <a:ln w="9525">
              <a:solidFill>
                <a:srgbClr val="00FF00"/>
              </a:solidFill>
              <a:round/>
              <a:tailEnd type="none" w="sm" len="med"/>
            </a:ln>
          </p:spPr>
          <p:txBody>
            <a:bodyPr/>
            <a:lstStyle/>
            <a:p>
              <a:endParaRPr lang="zh-CN" altLang="en-US"/>
            </a:p>
          </p:txBody>
        </p:sp>
        <p:sp>
          <p:nvSpPr>
            <p:cNvPr id="78" name="Line 77"/>
            <p:cNvSpPr>
              <a:spLocks noChangeShapeType="1"/>
            </p:cNvSpPr>
            <p:nvPr/>
          </p:nvSpPr>
          <p:spPr bwMode="auto">
            <a:xfrm flipV="1">
              <a:off x="1451" y="3218"/>
              <a:ext cx="0" cy="78"/>
            </a:xfrm>
            <a:prstGeom prst="line">
              <a:avLst/>
            </a:prstGeom>
            <a:noFill/>
            <a:ln w="9525">
              <a:solidFill>
                <a:srgbClr val="00FF00"/>
              </a:solidFill>
              <a:round/>
              <a:tailEnd type="none" w="sm" len="med"/>
            </a:ln>
          </p:spPr>
          <p:txBody>
            <a:bodyPr/>
            <a:lstStyle/>
            <a:p>
              <a:endParaRPr lang="zh-CN" altLang="en-US"/>
            </a:p>
          </p:txBody>
        </p:sp>
        <p:sp>
          <p:nvSpPr>
            <p:cNvPr id="79" name="Line 78"/>
            <p:cNvSpPr>
              <a:spLocks noChangeShapeType="1"/>
            </p:cNvSpPr>
            <p:nvPr/>
          </p:nvSpPr>
          <p:spPr bwMode="auto">
            <a:xfrm flipV="1">
              <a:off x="1342" y="3273"/>
              <a:ext cx="0" cy="23"/>
            </a:xfrm>
            <a:prstGeom prst="line">
              <a:avLst/>
            </a:prstGeom>
            <a:noFill/>
            <a:ln w="9525">
              <a:solidFill>
                <a:srgbClr val="00FF00"/>
              </a:solidFill>
              <a:round/>
              <a:tailEnd type="none" w="sm" len="med"/>
            </a:ln>
          </p:spPr>
          <p:txBody>
            <a:bodyPr/>
            <a:lstStyle/>
            <a:p>
              <a:endParaRPr lang="zh-CN" altLang="en-US"/>
            </a:p>
          </p:txBody>
        </p:sp>
        <p:sp>
          <p:nvSpPr>
            <p:cNvPr id="80" name="Line 79"/>
            <p:cNvSpPr>
              <a:spLocks noChangeShapeType="1"/>
            </p:cNvSpPr>
            <p:nvPr/>
          </p:nvSpPr>
          <p:spPr bwMode="auto">
            <a:xfrm flipV="1">
              <a:off x="3662" y="3218"/>
              <a:ext cx="0" cy="78"/>
            </a:xfrm>
            <a:prstGeom prst="line">
              <a:avLst/>
            </a:prstGeom>
            <a:noFill/>
            <a:ln w="9525">
              <a:solidFill>
                <a:srgbClr val="00FF00"/>
              </a:solidFill>
              <a:round/>
              <a:tailEnd type="none" w="sm" len="med"/>
            </a:ln>
          </p:spPr>
          <p:txBody>
            <a:bodyPr/>
            <a:lstStyle/>
            <a:p>
              <a:endParaRPr lang="zh-CN" altLang="en-US"/>
            </a:p>
          </p:txBody>
        </p:sp>
        <p:sp>
          <p:nvSpPr>
            <p:cNvPr id="81" name="Line 80"/>
            <p:cNvSpPr>
              <a:spLocks noChangeShapeType="1"/>
            </p:cNvSpPr>
            <p:nvPr/>
          </p:nvSpPr>
          <p:spPr bwMode="auto">
            <a:xfrm flipV="1">
              <a:off x="3554" y="3262"/>
              <a:ext cx="0" cy="34"/>
            </a:xfrm>
            <a:prstGeom prst="line">
              <a:avLst/>
            </a:prstGeom>
            <a:noFill/>
            <a:ln w="9525">
              <a:solidFill>
                <a:srgbClr val="00FF00"/>
              </a:solidFill>
              <a:round/>
              <a:tailEnd type="none" w="sm" len="med"/>
            </a:ln>
          </p:spPr>
          <p:txBody>
            <a:bodyPr/>
            <a:lstStyle/>
            <a:p>
              <a:endParaRPr lang="zh-CN" altLang="en-US"/>
            </a:p>
          </p:txBody>
        </p:sp>
        <p:sp>
          <p:nvSpPr>
            <p:cNvPr id="82" name="Line 81"/>
            <p:cNvSpPr>
              <a:spLocks noChangeShapeType="1"/>
            </p:cNvSpPr>
            <p:nvPr/>
          </p:nvSpPr>
          <p:spPr bwMode="auto">
            <a:xfrm flipH="1" flipV="1">
              <a:off x="3786" y="3218"/>
              <a:ext cx="0" cy="78"/>
            </a:xfrm>
            <a:prstGeom prst="line">
              <a:avLst/>
            </a:prstGeom>
            <a:noFill/>
            <a:ln w="9525">
              <a:solidFill>
                <a:srgbClr val="00FF00"/>
              </a:solidFill>
              <a:round/>
              <a:tailEnd type="none" w="sm" len="med"/>
            </a:ln>
          </p:spPr>
          <p:txBody>
            <a:bodyPr/>
            <a:lstStyle/>
            <a:p>
              <a:endParaRPr lang="zh-CN" altLang="en-US"/>
            </a:p>
          </p:txBody>
        </p:sp>
        <p:sp>
          <p:nvSpPr>
            <p:cNvPr id="83" name="Line 82"/>
            <p:cNvSpPr>
              <a:spLocks noChangeShapeType="1"/>
            </p:cNvSpPr>
            <p:nvPr/>
          </p:nvSpPr>
          <p:spPr bwMode="auto">
            <a:xfrm flipV="1">
              <a:off x="3894" y="3262"/>
              <a:ext cx="0" cy="34"/>
            </a:xfrm>
            <a:prstGeom prst="line">
              <a:avLst/>
            </a:prstGeom>
            <a:noFill/>
            <a:ln w="9525">
              <a:solidFill>
                <a:srgbClr val="00FF00"/>
              </a:solidFill>
              <a:round/>
              <a:tailEnd type="none" w="sm" len="med"/>
            </a:ln>
          </p:spPr>
          <p:txBody>
            <a:bodyPr/>
            <a:lstStyle/>
            <a:p>
              <a:endParaRPr lang="zh-CN" altLang="en-US"/>
            </a:p>
          </p:txBody>
        </p:sp>
      </p:grpSp>
      <p:sp>
        <p:nvSpPr>
          <p:cNvPr id="84" name="AutoShape 83"/>
          <p:cNvSpPr>
            <a:spLocks noChangeArrowheads="1"/>
          </p:cNvSpPr>
          <p:nvPr/>
        </p:nvSpPr>
        <p:spPr bwMode="auto">
          <a:xfrm>
            <a:off x="1524000" y="5753100"/>
            <a:ext cx="2895600" cy="533400"/>
          </a:xfrm>
          <a:prstGeom prst="wedgeRoundRectCallout">
            <a:avLst>
              <a:gd name="adj1" fmla="val 62718"/>
              <a:gd name="adj2" fmla="val -95537"/>
              <a:gd name="adj3" fmla="val 16667"/>
            </a:avLst>
          </a:prstGeom>
          <a:noFill/>
          <a:ln w="12700" cap="sq">
            <a:solidFill>
              <a:schemeClr val="accent1"/>
            </a:solidFill>
            <a:miter lim="800000"/>
            <a:headEnd type="none" w="sm" len="sm"/>
            <a:tailEnd type="none" w="sm" len="lg"/>
          </a:ln>
          <a:effectLst/>
        </p:spPr>
        <p:txBody>
          <a:bodyPr wrap="none" anchor="ctr"/>
          <a:lstStyle/>
          <a:p>
            <a:pPr eaLnBrk="1" hangingPunct="1"/>
            <a:r>
              <a:rPr lang="zh-CN" altLang="en-US" sz="2000" dirty="0"/>
              <a:t>第一个过零点</a:t>
            </a:r>
            <a:r>
              <a:rPr lang="zh-CN" altLang="en-US" sz="2000" dirty="0">
                <a:solidFill>
                  <a:srgbClr val="FF0000"/>
                </a:solidFill>
              </a:rPr>
              <a:t>增加</a:t>
            </a:r>
            <a:r>
              <a:rPr lang="zh-CN" altLang="en-US" sz="2000" dirty="0"/>
              <a:t>一倍</a:t>
            </a:r>
            <a:endParaRPr lang="zh-CN" altLang="en-US" sz="2000" dirty="0"/>
          </a:p>
        </p:txBody>
      </p:sp>
      <p:sp>
        <p:nvSpPr>
          <p:cNvPr id="86" name="AutoShape 85"/>
          <p:cNvSpPr>
            <a:spLocks noChangeArrowheads="1"/>
          </p:cNvSpPr>
          <p:nvPr/>
        </p:nvSpPr>
        <p:spPr bwMode="auto">
          <a:xfrm>
            <a:off x="419100" y="3981450"/>
            <a:ext cx="2609850" cy="762000"/>
          </a:xfrm>
          <a:prstGeom prst="wedgeRoundRectCallout">
            <a:avLst>
              <a:gd name="adj1" fmla="val 76764"/>
              <a:gd name="adj2" fmla="val 61458"/>
              <a:gd name="adj3" fmla="val 16667"/>
            </a:avLst>
          </a:prstGeom>
          <a:noFill/>
          <a:ln w="12700" cap="sq">
            <a:solidFill>
              <a:schemeClr val="accent1"/>
            </a:solidFill>
            <a:miter lim="800000"/>
            <a:headEnd type="none" w="sm" len="sm"/>
            <a:tailEnd type="none" w="sm" len="lg"/>
          </a:ln>
          <a:effectLst/>
        </p:spPr>
        <p:txBody>
          <a:bodyPr wrap="none" anchor="ctr"/>
          <a:lstStyle/>
          <a:p>
            <a:pPr algn="l" eaLnBrk="1" hangingPunct="1"/>
            <a:r>
              <a:rPr lang="zh-CN" altLang="en-US" sz="2000" dirty="0"/>
              <a:t>谱线间隔不变</a:t>
            </a:r>
            <a:endParaRPr lang="zh-CN" altLang="en-US" dirty="0"/>
          </a:p>
        </p:txBody>
      </p:sp>
      <p:sp>
        <p:nvSpPr>
          <p:cNvPr id="88" name="AutoShape 87"/>
          <p:cNvSpPr>
            <a:spLocks noChangeArrowheads="1"/>
          </p:cNvSpPr>
          <p:nvPr/>
        </p:nvSpPr>
        <p:spPr bwMode="auto">
          <a:xfrm>
            <a:off x="152400" y="2038350"/>
            <a:ext cx="2819400" cy="533400"/>
          </a:xfrm>
          <a:prstGeom prst="wedgeEllipseCallout">
            <a:avLst>
              <a:gd name="adj1" fmla="val 75958"/>
              <a:gd name="adj2" fmla="val 105060"/>
            </a:avLst>
          </a:prstGeom>
          <a:noFill/>
          <a:ln w="12700" cap="sq">
            <a:solidFill>
              <a:srgbClr val="00CC00"/>
            </a:solidFill>
            <a:miter lim="800000"/>
            <a:headEnd type="none" w="sm" len="sm"/>
            <a:tailEnd type="none" w="sm" len="lg"/>
          </a:ln>
          <a:effectLst/>
        </p:spPr>
        <p:txBody>
          <a:bodyPr wrap="none" anchor="ctr"/>
          <a:lstStyle/>
          <a:p>
            <a:pPr eaLnBrk="1" hangingPunct="1"/>
            <a:r>
              <a:rPr lang="zh-CN" altLang="en-US" sz="2000" dirty="0"/>
              <a:t>脉冲宽度缩小一倍</a:t>
            </a:r>
            <a:endParaRPr lang="zh-CN" altLang="en-US" sz="2000" dirty="0"/>
          </a:p>
        </p:txBody>
      </p:sp>
      <p:sp>
        <p:nvSpPr>
          <p:cNvPr id="89" name="AutoShape 88"/>
          <p:cNvSpPr>
            <a:spLocks noChangeArrowheads="1"/>
          </p:cNvSpPr>
          <p:nvPr/>
        </p:nvSpPr>
        <p:spPr bwMode="auto">
          <a:xfrm>
            <a:off x="5219700" y="3924300"/>
            <a:ext cx="1800572" cy="647700"/>
          </a:xfrm>
          <a:prstGeom prst="wedgeRoundRectCallout">
            <a:avLst>
              <a:gd name="adj1" fmla="val -76329"/>
              <a:gd name="adj2" fmla="val 71079"/>
              <a:gd name="adj3" fmla="val 16667"/>
            </a:avLst>
          </a:prstGeom>
          <a:noFill/>
          <a:ln w="12700" cap="sq">
            <a:solidFill>
              <a:srgbClr val="FF66CC"/>
            </a:solidFill>
            <a:miter lim="800000"/>
            <a:headEnd type="none" w="sm" len="sm"/>
            <a:tailEnd type="none" w="sm" len="lg"/>
          </a:ln>
          <a:effectLst/>
        </p:spPr>
        <p:txBody>
          <a:bodyPr wrap="none" anchor="ctr"/>
          <a:lstStyle/>
          <a:p>
            <a:pPr eaLnBrk="1" hangingPunct="1"/>
            <a:r>
              <a:rPr lang="zh-CN" altLang="en-US" sz="2000"/>
              <a:t>幅值减小一倍</a:t>
            </a:r>
            <a:endParaRPr lang="zh-CN" altLang="en-US" sz="2000"/>
          </a:p>
        </p:txBody>
      </p:sp>
      <p:graphicFrame>
        <p:nvGraphicFramePr>
          <p:cNvPr id="1140755" name="Object 19"/>
          <p:cNvGraphicFramePr>
            <a:graphicFrameLocks noChangeAspect="1"/>
          </p:cNvGraphicFramePr>
          <p:nvPr/>
        </p:nvGraphicFramePr>
        <p:xfrm>
          <a:off x="2123727" y="4149080"/>
          <a:ext cx="761891" cy="576064"/>
        </p:xfrm>
        <a:graphic>
          <a:graphicData uri="http://schemas.openxmlformats.org/presentationml/2006/ole">
            <mc:AlternateContent xmlns:mc="http://schemas.openxmlformats.org/markup-compatibility/2006">
              <mc:Choice xmlns:v="urn:schemas-microsoft-com:vml" Requires="v">
                <p:oleObj spid="_x0000_s11281" name="公式" r:id="rId31" imgW="12496800" imgH="9448800" progId="Equation.3">
                  <p:embed/>
                </p:oleObj>
              </mc:Choice>
              <mc:Fallback>
                <p:oleObj name="公式" r:id="rId31" imgW="12496800" imgH="9448800" progId="Equation.3">
                  <p:embed/>
                  <p:pic>
                    <p:nvPicPr>
                      <p:cNvPr id="0" name="图片 11280"/>
                      <p:cNvPicPr>
                        <a:picLocks noChangeAspect="1"/>
                      </p:cNvPicPr>
                      <p:nvPr/>
                    </p:nvPicPr>
                    <p:blipFill>
                      <a:blip r:embed="rId32"/>
                      <a:stretch>
                        <a:fillRect/>
                      </a:stretch>
                    </p:blipFill>
                    <p:spPr>
                      <a:xfrm>
                        <a:off x="2123727" y="4149080"/>
                        <a:ext cx="761891" cy="576064"/>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7" presetClass="entr" presetSubtype="1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fltVal val="0"/>
                                          </p:val>
                                        </p:tav>
                                        <p:tav tm="100000">
                                          <p:val>
                                            <p:strVal val="#ppt_w"/>
                                          </p:val>
                                        </p:tav>
                                      </p:tavLst>
                                    </p:anim>
                                    <p:anim calcmode="lin" valueType="num">
                                      <p:cBhvr>
                                        <p:cTn id="14" dur="500" fill="hold"/>
                                        <p:tgtEl>
                                          <p:spTgt spid="4"/>
                                        </p:tgtEl>
                                        <p:attrNameLst>
                                          <p:attrName>ppt_h</p:attrName>
                                        </p:attrNameLst>
                                      </p:cBhvr>
                                      <p:tavLst>
                                        <p:tav tm="0">
                                          <p:val>
                                            <p:strVal val="#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7" presetClass="entr" presetSubtype="1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anim calcmode="lin" valueType="num">
                                      <p:cBhvr>
                                        <p:cTn id="19" dur="500" fill="hold"/>
                                        <p:tgtEl>
                                          <p:spTgt spid="25"/>
                                        </p:tgtEl>
                                        <p:attrNameLst>
                                          <p:attrName>ppt_w</p:attrName>
                                        </p:attrNameLst>
                                      </p:cBhvr>
                                      <p:tavLst>
                                        <p:tav tm="0">
                                          <p:val>
                                            <p:fltVal val="0"/>
                                          </p:val>
                                        </p:tav>
                                        <p:tav tm="100000">
                                          <p:val>
                                            <p:strVal val="#ppt_w"/>
                                          </p:val>
                                        </p:tav>
                                      </p:tavLst>
                                    </p:anim>
                                    <p:anim calcmode="lin" valueType="num">
                                      <p:cBhvr>
                                        <p:cTn id="20" dur="500" fill="hold"/>
                                        <p:tgtEl>
                                          <p:spTgt spid="25"/>
                                        </p:tgtEl>
                                        <p:attrNameLst>
                                          <p:attrName>ppt_h</p:attrName>
                                        </p:attrNameLst>
                                      </p:cBhvr>
                                      <p:tavLst>
                                        <p:tav tm="0">
                                          <p:val>
                                            <p:strVal val="#ppt_h"/>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88"/>
                                        </p:tgtEl>
                                        <p:attrNameLst>
                                          <p:attrName>style.visibility</p:attrName>
                                        </p:attrNameLst>
                                      </p:cBhvr>
                                      <p:to>
                                        <p:strVal val="visible"/>
                                      </p:to>
                                    </p:set>
                                    <p:anim calcmode="lin" valueType="num">
                                      <p:cBhvr>
                                        <p:cTn id="25" dur="500" fill="hold"/>
                                        <p:tgtEl>
                                          <p:spTgt spid="88"/>
                                        </p:tgtEl>
                                        <p:attrNameLst>
                                          <p:attrName>ppt_w</p:attrName>
                                        </p:attrNameLst>
                                      </p:cBhvr>
                                      <p:tavLst>
                                        <p:tav tm="0">
                                          <p:val>
                                            <p:fltVal val="0"/>
                                          </p:val>
                                        </p:tav>
                                        <p:tav tm="100000">
                                          <p:val>
                                            <p:strVal val="#ppt_w"/>
                                          </p:val>
                                        </p:tav>
                                      </p:tavLst>
                                    </p:anim>
                                    <p:anim calcmode="lin" valueType="num">
                                      <p:cBhvr>
                                        <p:cTn id="26" dur="500" fill="hold"/>
                                        <p:tgtEl>
                                          <p:spTgt spid="88"/>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84"/>
                                        </p:tgtEl>
                                        <p:attrNameLst>
                                          <p:attrName>style.visibility</p:attrName>
                                        </p:attrNameLst>
                                      </p:cBhvr>
                                      <p:to>
                                        <p:strVal val="visible"/>
                                      </p:to>
                                    </p:set>
                                    <p:anim calcmode="lin" valueType="num">
                                      <p:cBhvr>
                                        <p:cTn id="31" dur="500" fill="hold"/>
                                        <p:tgtEl>
                                          <p:spTgt spid="84"/>
                                        </p:tgtEl>
                                        <p:attrNameLst>
                                          <p:attrName>ppt_w</p:attrName>
                                        </p:attrNameLst>
                                      </p:cBhvr>
                                      <p:tavLst>
                                        <p:tav tm="0">
                                          <p:val>
                                            <p:fltVal val="0"/>
                                          </p:val>
                                        </p:tav>
                                        <p:tav tm="100000">
                                          <p:val>
                                            <p:strVal val="#ppt_w"/>
                                          </p:val>
                                        </p:tav>
                                      </p:tavLst>
                                    </p:anim>
                                    <p:anim calcmode="lin" valueType="num">
                                      <p:cBhvr>
                                        <p:cTn id="32" dur="500" fill="hold"/>
                                        <p:tgtEl>
                                          <p:spTgt spid="84"/>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89"/>
                                        </p:tgtEl>
                                        <p:attrNameLst>
                                          <p:attrName>style.visibility</p:attrName>
                                        </p:attrNameLst>
                                      </p:cBhvr>
                                      <p:to>
                                        <p:strVal val="visible"/>
                                      </p:to>
                                    </p:set>
                                    <p:anim calcmode="lin" valueType="num">
                                      <p:cBhvr>
                                        <p:cTn id="37" dur="500" fill="hold"/>
                                        <p:tgtEl>
                                          <p:spTgt spid="89"/>
                                        </p:tgtEl>
                                        <p:attrNameLst>
                                          <p:attrName>ppt_w</p:attrName>
                                        </p:attrNameLst>
                                      </p:cBhvr>
                                      <p:tavLst>
                                        <p:tav tm="0">
                                          <p:val>
                                            <p:fltVal val="0"/>
                                          </p:val>
                                        </p:tav>
                                        <p:tav tm="100000">
                                          <p:val>
                                            <p:strVal val="#ppt_w"/>
                                          </p:val>
                                        </p:tav>
                                      </p:tavLst>
                                    </p:anim>
                                    <p:anim calcmode="lin" valueType="num">
                                      <p:cBhvr>
                                        <p:cTn id="38" dur="500" fill="hold"/>
                                        <p:tgtEl>
                                          <p:spTgt spid="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autoUpdateAnimBg="0"/>
      <p:bldP spid="88" grpId="0" animBg="1" autoUpdateAnimBg="0"/>
      <p:bldP spid="89" grpId="0" animBg="1" autoUpdateAnimBg="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Abs</a:t>
            </a:r>
            <a:r>
              <a:rPr lang="zh-CN" altLang="en-US" dirty="0" smtClean="0"/>
              <a:t>编译码器的结构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tu03-06a"/>
          <p:cNvPicPr/>
          <p:nvPr/>
        </p:nvPicPr>
        <p:blipFill>
          <a:blip r:embed="rId1" cstate="print"/>
          <a:srcRect/>
          <a:stretch>
            <a:fillRect/>
          </a:stretch>
        </p:blipFill>
        <p:spPr bwMode="auto">
          <a:xfrm>
            <a:off x="1619672" y="1052736"/>
            <a:ext cx="5904656" cy="3096344"/>
          </a:xfrm>
          <a:prstGeom prst="rect">
            <a:avLst/>
          </a:prstGeom>
          <a:noFill/>
          <a:ln w="9525">
            <a:noFill/>
            <a:miter lim="800000"/>
            <a:headEnd/>
            <a:tailEnd/>
          </a:ln>
        </p:spPr>
      </p:pic>
      <p:pic>
        <p:nvPicPr>
          <p:cNvPr id="6" name="内容占位符 5" descr="tu03-06b"/>
          <p:cNvPicPr>
            <a:picLocks noGrp="1"/>
          </p:cNvPicPr>
          <p:nvPr>
            <p:ph idx="1"/>
          </p:nvPr>
        </p:nvPicPr>
        <p:blipFill>
          <a:blip r:embed="rId2" cstate="print"/>
          <a:srcRect/>
          <a:stretch>
            <a:fillRect/>
          </a:stretch>
        </p:blipFill>
        <p:spPr bwMode="auto">
          <a:xfrm>
            <a:off x="1979712" y="4653136"/>
            <a:ext cx="5328592" cy="1152128"/>
          </a:xfrm>
          <a:prstGeom prst="rect">
            <a:avLst/>
          </a:prstGeom>
          <a:noFill/>
          <a:ln w="9525">
            <a:noFill/>
            <a:miter lim="800000"/>
            <a:headEnd/>
            <a:tailEnd/>
          </a:ln>
        </p:spPr>
      </p:pic>
      <p:sp>
        <p:nvSpPr>
          <p:cNvPr id="7" name="TextBox 6"/>
          <p:cNvSpPr txBox="1"/>
          <p:nvPr/>
        </p:nvSpPr>
        <p:spPr>
          <a:xfrm>
            <a:off x="3923928" y="4149080"/>
            <a:ext cx="958917" cy="400110"/>
          </a:xfrm>
          <a:prstGeom prst="rect">
            <a:avLst/>
          </a:prstGeom>
          <a:noFill/>
        </p:spPr>
        <p:txBody>
          <a:bodyPr wrap="none" rtlCol="0">
            <a:spAutoFit/>
          </a:bodyPr>
          <a:lstStyle/>
          <a:p>
            <a:r>
              <a:rPr lang="zh-CN" altLang="en-US" sz="2000" dirty="0" smtClean="0"/>
              <a:t>编码器</a:t>
            </a:r>
            <a:endParaRPr lang="zh-CN" altLang="en-US" sz="2000" dirty="0"/>
          </a:p>
        </p:txBody>
      </p:sp>
      <p:sp>
        <p:nvSpPr>
          <p:cNvPr id="8" name="TextBox 7"/>
          <p:cNvSpPr txBox="1"/>
          <p:nvPr/>
        </p:nvSpPr>
        <p:spPr>
          <a:xfrm>
            <a:off x="3995936" y="5805264"/>
            <a:ext cx="958917" cy="400110"/>
          </a:xfrm>
          <a:prstGeom prst="rect">
            <a:avLst/>
          </a:prstGeom>
          <a:noFill/>
        </p:spPr>
        <p:txBody>
          <a:bodyPr wrap="none" rtlCol="0">
            <a:spAutoFit/>
          </a:bodyPr>
          <a:lstStyle/>
          <a:p>
            <a:r>
              <a:rPr lang="zh-CN" altLang="en-US" sz="2000" dirty="0" smtClean="0"/>
              <a:t>译码器</a:t>
            </a:r>
            <a:endParaRPr lang="zh-CN" altLang="en-US" sz="2000"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 name="表格 2"/>
          <p:cNvGraphicFramePr>
            <a:graphicFrameLocks noGrp="1"/>
          </p:cNvGraphicFramePr>
          <p:nvPr/>
        </p:nvGraphicFramePr>
        <p:xfrm>
          <a:off x="539554" y="1124744"/>
          <a:ext cx="8352926" cy="5342716"/>
        </p:xfrm>
        <a:graphic>
          <a:graphicData uri="http://schemas.openxmlformats.org/drawingml/2006/table">
            <a:tbl>
              <a:tblPr/>
              <a:tblGrid>
                <a:gridCol w="792086"/>
                <a:gridCol w="1296144"/>
                <a:gridCol w="1800200"/>
                <a:gridCol w="1512168"/>
                <a:gridCol w="1075776"/>
                <a:gridCol w="938276"/>
                <a:gridCol w="938276"/>
              </a:tblGrid>
              <a:tr h="312035">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编码</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算法</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名称</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数据率</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标准</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时间</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质量</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2035">
                <a:tc rowSpan="4">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波形编码</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PCM</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均匀量化</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64kb/s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4.0~4.5</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5">
                <a:tc vMerge="1">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μ</a:t>
                      </a:r>
                      <a:r>
                        <a:rPr lang="en-US" sz="2000" kern="100">
                          <a:latin typeface="Times New Roman" panose="02020603050405020304"/>
                          <a:ea typeface="宋体" panose="02010600030101010101" pitchFamily="2" charset="-122"/>
                          <a:cs typeface="Times New Roman" panose="02020603050405020304"/>
                        </a:rPr>
                        <a:t>/A</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μ</a:t>
                      </a:r>
                      <a:r>
                        <a:rPr lang="en-US" sz="2000" kern="100">
                          <a:latin typeface="Times New Roman" panose="02020603050405020304"/>
                          <a:ea typeface="宋体" panose="02010600030101010101" pitchFamily="2" charset="-122"/>
                          <a:cs typeface="Times New Roman" panose="02020603050405020304"/>
                        </a:rPr>
                        <a:t>/A</a:t>
                      </a:r>
                      <a:r>
                        <a:rPr lang="zh-CN" sz="2000" kern="100">
                          <a:latin typeface="Times New Roman" panose="02020603050405020304"/>
                          <a:ea typeface="宋体" panose="02010600030101010101" pitchFamily="2" charset="-122"/>
                          <a:cs typeface="Times New Roman" panose="02020603050405020304"/>
                        </a:rPr>
                        <a:t>律压扩</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64kb/s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G.711</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1972</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r>
              <a:tr h="1315207">
                <a:tc vMerge="1">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ADPCM</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自适应差值量化</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32kb/s</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24/40kb/s</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16/24/40kb/s</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16/24/40kb/s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G.721</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G.723</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G.726</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G.727</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1984</a:t>
                      </a:r>
                      <a:endParaRPr lang="zh-CN" sz="2000" kern="100" dirty="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1986</a:t>
                      </a:r>
                      <a:endParaRPr lang="zh-CN" sz="2000" kern="100" dirty="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1988</a:t>
                      </a:r>
                      <a:endParaRPr lang="zh-CN" sz="2000" kern="100" dirty="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1990</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r>
              <a:tr h="624068">
                <a:tc vMerge="1">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SB-ADPCM</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子带</a:t>
                      </a:r>
                      <a:r>
                        <a:rPr lang="en-US" sz="2000" kern="100">
                          <a:latin typeface="Times New Roman" panose="02020603050405020304"/>
                          <a:ea typeface="宋体" panose="02010600030101010101" pitchFamily="2" charset="-122"/>
                          <a:cs typeface="Times New Roman" panose="02020603050405020304"/>
                        </a:rPr>
                        <a:t>-</a:t>
                      </a:r>
                      <a:r>
                        <a:rPr lang="zh-CN" sz="2000" kern="100">
                          <a:latin typeface="Times New Roman" panose="02020603050405020304"/>
                          <a:ea typeface="宋体" panose="02010600030101010101" pitchFamily="2" charset="-122"/>
                          <a:cs typeface="Times New Roman" panose="02020603050405020304"/>
                        </a:rPr>
                        <a:t>自适应</a:t>
                      </a:r>
                      <a:endParaRPr lang="zh-CN" sz="2000" kern="100">
                        <a:latin typeface="Times New Roman" panose="02020603050405020304"/>
                        <a:ea typeface="宋体" panose="02010600030101010101" pitchFamily="2" charset="-122"/>
                        <a:cs typeface="Times New Roman" panose="02020603050405020304"/>
                      </a:endParaRPr>
                    </a:p>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差值量化</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48/56/64kb/s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G.722</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1988</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cPr/>
                </a:tc>
              </a:tr>
              <a:tr h="312035">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音源编码</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LPC</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线性预测编码</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2.4kb/s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2.5~3.5</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068">
                <a:tc rowSpan="3">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混合编码</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LD-CELP</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panose="02020603050405020304"/>
                          <a:ea typeface="宋体" panose="02010600030101010101" pitchFamily="2" charset="-122"/>
                          <a:cs typeface="Times New Roman" panose="02020603050405020304"/>
                        </a:rPr>
                        <a:t>低延时码激励</a:t>
                      </a:r>
                      <a:r>
                        <a:rPr lang="en-US" sz="2000" kern="100" dirty="0">
                          <a:latin typeface="Times New Roman" panose="02020603050405020304"/>
                          <a:ea typeface="宋体" panose="02010600030101010101" pitchFamily="2" charset="-122"/>
                          <a:cs typeface="Times New Roman" panose="02020603050405020304"/>
                        </a:rPr>
                        <a:t>LPC</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16kb/s</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smtClean="0">
                          <a:latin typeface="Times New Roman" panose="02020603050405020304"/>
                          <a:ea typeface="宋体" panose="02010600030101010101" pitchFamily="2" charset="-122"/>
                          <a:cs typeface="Times New Roman" panose="02020603050405020304"/>
                        </a:rPr>
                        <a:t>G.728</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1992</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3.7~4.0</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068">
                <a:tc vMerge="1">
                  <a:tcPr/>
                </a:tc>
                <a:tc>
                  <a:txBody>
                    <a:bodyPr/>
                    <a:lstStyle/>
                    <a:p>
                      <a:pPr marL="139065" algn="ctr">
                        <a:lnSpc>
                          <a:spcPct val="100000"/>
                        </a:lnSpc>
                        <a:spcAft>
                          <a:spcPts val="0"/>
                        </a:spcAft>
                      </a:pPr>
                      <a:r>
                        <a:rPr lang="en-US" altLang="zh-CN" sz="2000" dirty="0" smtClean="0">
                          <a:latin typeface="Arial" panose="020B0604020202020204" pitchFamily="34" charset="0"/>
                          <a:ea typeface="宋体" panose="02010600030101010101" pitchFamily="2" charset="-122"/>
                        </a:rPr>
                        <a:t>CS-ACELP</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altLang="en-US" sz="2000" dirty="0" smtClean="0">
                          <a:latin typeface="Arial" panose="020B0604020202020204" pitchFamily="34" charset="0"/>
                          <a:ea typeface="宋体" panose="02010600030101010101" pitchFamily="2" charset="-122"/>
                        </a:rPr>
                        <a:t>共轭结构码激励</a:t>
                      </a:r>
                      <a:r>
                        <a:rPr lang="en-US" altLang="zh-CN" sz="2000" dirty="0" smtClean="0">
                          <a:latin typeface="Arial" panose="020B0604020202020204" pitchFamily="34" charset="0"/>
                          <a:ea typeface="宋体" panose="02010600030101010101" pitchFamily="2" charset="-122"/>
                        </a:rPr>
                        <a:t>LPC</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altLang="zh-CN" sz="2000" kern="100" dirty="0" smtClean="0">
                          <a:latin typeface="Times New Roman" panose="02020603050405020304"/>
                          <a:ea typeface="宋体" panose="02010600030101010101" pitchFamily="2" charset="-122"/>
                          <a:cs typeface="Times New Roman" panose="02020603050405020304"/>
                        </a:rPr>
                        <a:t>8kb/s</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altLang="zh-CN" sz="2000" kern="100" dirty="0" smtClean="0">
                          <a:latin typeface="Times New Roman" panose="02020603050405020304"/>
                          <a:ea typeface="宋体" panose="02010600030101010101" pitchFamily="2" charset="-122"/>
                          <a:cs typeface="Times New Roman" panose="02020603050405020304"/>
                        </a:rPr>
                        <a:t>G.729</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altLang="zh-CN" sz="2000" kern="100" dirty="0" smtClean="0">
                          <a:latin typeface="Times New Roman" panose="02020603050405020304"/>
                          <a:ea typeface="宋体" panose="02010600030101010101" pitchFamily="2" charset="-122"/>
                          <a:cs typeface="Times New Roman" panose="02020603050405020304"/>
                        </a:rPr>
                        <a:t>1995</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marR="0" indent="0" algn="ctr" defTabSz="914400" rtl="0" eaLnBrk="1" fontAlgn="auto" latinLnBrk="0" hangingPunct="1">
                        <a:lnSpc>
                          <a:spcPct val="100000"/>
                        </a:lnSpc>
                        <a:spcBef>
                          <a:spcPts val="0"/>
                        </a:spcBef>
                        <a:spcAft>
                          <a:spcPts val="0"/>
                        </a:spcAft>
                        <a:buClrTx/>
                        <a:buSzTx/>
                        <a:buFontTx/>
                        <a:buNone/>
                        <a:defRPr/>
                      </a:pPr>
                      <a:r>
                        <a:rPr lang="en-US" altLang="zh-CN" sz="2000" kern="100" dirty="0" smtClean="0">
                          <a:latin typeface="Times New Roman" panose="02020603050405020304"/>
                          <a:ea typeface="宋体" panose="02010600030101010101" pitchFamily="2" charset="-122"/>
                          <a:cs typeface="Times New Roman" panose="02020603050405020304"/>
                        </a:rPr>
                        <a:t>3.8~4.0</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5">
                <a:tc vMerge="1">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MPEG-1</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panose="02020603050405020304"/>
                          <a:ea typeface="宋体" panose="02010600030101010101" pitchFamily="2" charset="-122"/>
                          <a:cs typeface="Times New Roman" panose="02020603050405020304"/>
                        </a:rPr>
                        <a:t>多子带感知编码</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128kb/s</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panose="02020603050405020304"/>
                          <a:ea typeface="宋体" panose="02010600030101010101" pitchFamily="2" charset="-122"/>
                          <a:cs typeface="Times New Roman" panose="02020603050405020304"/>
                        </a:rPr>
                        <a:t>1992</a:t>
                      </a:r>
                      <a:endParaRPr lang="zh-CN" sz="2000" kern="10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panose="02020603050405020304"/>
                          <a:ea typeface="宋体" panose="02010600030101010101" pitchFamily="2" charset="-122"/>
                          <a:cs typeface="Times New Roman" panose="02020603050405020304"/>
                        </a:rPr>
                        <a:t>5.0</a:t>
                      </a:r>
                      <a:endParaRPr lang="zh-CN" sz="2000" kern="100" dirty="0">
                        <a:latin typeface="Times New Roman" panose="02020603050405020304"/>
                        <a:ea typeface="宋体" panose="02010600030101010101" pitchFamily="2" charset="-122"/>
                        <a:cs typeface="Times New Roman" panose="02020603050405020304"/>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标题 1"/>
          <p:cNvSpPr txBox="1"/>
          <p:nvPr/>
        </p:nvSpPr>
        <p:spPr>
          <a:xfrm>
            <a:off x="1071563" y="457200"/>
            <a:ext cx="4868589" cy="5635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3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rPr>
              <a:t>音频编码算法与标准</a:t>
            </a:r>
            <a:endParaRPr kumimoji="0" lang="zh-CN" altLang="en-US" sz="3600" b="1" i="0" u="none" strike="noStrike" kern="0" cap="none" spc="0" normalizeH="0" baseline="0" noProof="0" dirty="0" smtClean="0">
              <a:ln>
                <a:noFill/>
              </a:ln>
              <a:solidFill>
                <a:schemeClr val="tx2"/>
              </a:solidFill>
              <a:effectLst/>
              <a:uLnTx/>
              <a:uFillTx/>
              <a:latin typeface="+mj-lt"/>
              <a:ea typeface="宋体" panose="02010600030101010101" pitchFamily="2" charset="-122"/>
              <a:cs typeface="+mj-cs"/>
            </a:endParaRPr>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1071563" y="296069"/>
            <a:ext cx="7715250" cy="828675"/>
          </a:xfrm>
        </p:spPr>
        <p:txBody>
          <a:bodyPr/>
          <a:lstStyle/>
          <a:p>
            <a:r>
              <a:rPr lang="zh-CN" altLang="en-US" dirty="0" smtClean="0">
                <a:ea typeface="宋体" panose="02010600030101010101" pitchFamily="2" charset="-122"/>
              </a:rPr>
              <a:t>音频编码标准</a:t>
            </a:r>
            <a:endParaRPr lang="zh-CN" altLang="en-US" dirty="0" smtClean="0">
              <a:ea typeface="宋体" panose="02010600030101010101" pitchFamily="2" charset="-122"/>
            </a:endParaRPr>
          </a:p>
        </p:txBody>
      </p:sp>
      <p:sp>
        <p:nvSpPr>
          <p:cNvPr id="54275" name="内容占位符 2"/>
          <p:cNvSpPr>
            <a:spLocks noGrp="1"/>
          </p:cNvSpPr>
          <p:nvPr>
            <p:ph idx="1"/>
          </p:nvPr>
        </p:nvSpPr>
        <p:spPr>
          <a:xfrm>
            <a:off x="467544" y="980728"/>
            <a:ext cx="8424935" cy="5256584"/>
          </a:xfrm>
        </p:spPr>
        <p:txBody>
          <a:bodyPr/>
          <a:lstStyle/>
          <a:p>
            <a:r>
              <a:rPr lang="en-US" altLang="zh-CN" sz="2800" dirty="0" smtClean="0">
                <a:ea typeface="宋体" panose="02010600030101010101" pitchFamily="2" charset="-122"/>
              </a:rPr>
              <a:t>PCM—G.711</a:t>
            </a:r>
            <a:endParaRPr lang="en-US" altLang="zh-CN" sz="2800" dirty="0" smtClean="0">
              <a:ea typeface="宋体" panose="02010600030101010101" pitchFamily="2" charset="-122"/>
            </a:endParaRPr>
          </a:p>
          <a:p>
            <a:pPr lvl="1"/>
            <a:r>
              <a:rPr lang="en-US" altLang="zh-CN" sz="2400" dirty="0" smtClean="0">
                <a:latin typeface="Arial" panose="020B0604020202020204" pitchFamily="34" charset="0"/>
                <a:ea typeface="宋体" panose="02010600030101010101" pitchFamily="2" charset="-122"/>
              </a:rPr>
              <a:t>8kHz</a:t>
            </a:r>
            <a:r>
              <a:rPr lang="zh-CN" altLang="en-US" sz="2400" dirty="0" smtClean="0">
                <a:latin typeface="Arial" panose="020B0604020202020204" pitchFamily="34" charset="0"/>
                <a:ea typeface="宋体" panose="02010600030101010101" pitchFamily="2" charset="-122"/>
              </a:rPr>
              <a:t>采样频率，</a:t>
            </a:r>
            <a:r>
              <a:rPr lang="en-US" altLang="zh-CN" sz="2400" dirty="0" smtClean="0">
                <a:latin typeface="Arial" panose="020B0604020202020204" pitchFamily="34" charset="0"/>
                <a:ea typeface="宋体" panose="02010600030101010101" pitchFamily="2" charset="-122"/>
              </a:rPr>
              <a:t>8bit</a:t>
            </a:r>
            <a:r>
              <a:rPr lang="zh-CN" altLang="en-US" sz="2400" dirty="0" smtClean="0">
                <a:latin typeface="Arial" panose="020B0604020202020204" pitchFamily="34" charset="0"/>
                <a:ea typeface="宋体" panose="02010600030101010101" pitchFamily="2" charset="-122"/>
              </a:rPr>
              <a:t>量化，</a:t>
            </a:r>
            <a:r>
              <a:rPr lang="en-US" altLang="zh-CN" sz="2400" dirty="0" smtClean="0">
                <a:latin typeface="Arial" panose="020B0604020202020204" pitchFamily="34" charset="0"/>
                <a:ea typeface="宋体" panose="02010600030101010101" pitchFamily="2" charset="-122"/>
              </a:rPr>
              <a:t>64kbps</a:t>
            </a:r>
            <a:r>
              <a:rPr lang="zh-CN" altLang="en-US" sz="2400" dirty="0" smtClean="0">
                <a:latin typeface="Arial" panose="020B0604020202020204" pitchFamily="34" charset="0"/>
                <a:ea typeface="宋体" panose="02010600030101010101" pitchFamily="2" charset="-122"/>
              </a:rPr>
              <a:t>的数据率，</a:t>
            </a:r>
            <a:r>
              <a:rPr lang="zh-CN" altLang="zh-CN" sz="2400" dirty="0" smtClean="0"/>
              <a:t>μ</a:t>
            </a:r>
            <a:r>
              <a:rPr lang="zh-CN" altLang="en-US" sz="2400" dirty="0" smtClean="0"/>
              <a:t>律</a:t>
            </a:r>
            <a:r>
              <a:rPr lang="en-US" altLang="zh-CN" sz="2400" dirty="0" smtClean="0"/>
              <a:t>/A</a:t>
            </a:r>
            <a:r>
              <a:rPr lang="zh-CN" altLang="en-US" sz="2400" dirty="0" smtClean="0"/>
              <a:t>律</a:t>
            </a:r>
            <a:endParaRPr lang="en-US" altLang="zh-CN" sz="2400" dirty="0" smtClean="0"/>
          </a:p>
          <a:p>
            <a:pPr lvl="1"/>
            <a:r>
              <a:rPr lang="zh-CN" altLang="en-US" sz="2400" dirty="0" smtClean="0">
                <a:latin typeface="Arial" panose="020B0604020202020204" pitchFamily="34" charset="0"/>
                <a:ea typeface="宋体" panose="02010600030101010101" pitchFamily="2" charset="-122"/>
              </a:rPr>
              <a:t>用于公用电话网</a:t>
            </a:r>
            <a:endParaRPr lang="en-US" altLang="zh-CN" sz="2400" dirty="0" smtClean="0">
              <a:latin typeface="Arial" panose="020B0604020202020204" pitchFamily="34" charset="0"/>
              <a:ea typeface="宋体" panose="02010600030101010101" pitchFamily="2" charset="-122"/>
            </a:endParaRPr>
          </a:p>
          <a:p>
            <a:r>
              <a:rPr lang="en-US" altLang="zh-CN" sz="2800" dirty="0" smtClean="0">
                <a:ea typeface="宋体" panose="02010600030101010101" pitchFamily="2" charset="-122"/>
              </a:rPr>
              <a:t>ADPCM—G.721/ G.723/G.726</a:t>
            </a:r>
            <a:endParaRPr lang="en-US" altLang="zh-CN" sz="2800" dirty="0" smtClean="0">
              <a:ea typeface="宋体" panose="02010600030101010101" pitchFamily="2" charset="-122"/>
            </a:endParaRPr>
          </a:p>
          <a:p>
            <a:pPr lvl="1"/>
            <a:r>
              <a:rPr lang="en-US" altLang="zh-CN" sz="2400" dirty="0" smtClean="0">
                <a:latin typeface="Arial" panose="020B0604020202020204" pitchFamily="34" charset="0"/>
                <a:ea typeface="宋体" panose="02010600030101010101" pitchFamily="2" charset="-122"/>
              </a:rPr>
              <a:t>G.721(32kbps), G.723(24/40kbps), G.726(16kbps)</a:t>
            </a:r>
            <a:endParaRPr lang="en-US" altLang="zh-CN" sz="2400" dirty="0" smtClean="0">
              <a:latin typeface="Arial" panose="020B0604020202020204" pitchFamily="34" charset="0"/>
              <a:ea typeface="宋体" panose="02010600030101010101" pitchFamily="2" charset="-122"/>
            </a:endParaRPr>
          </a:p>
          <a:p>
            <a:r>
              <a:rPr lang="en-US" altLang="zh-CN" sz="2800" dirty="0" smtClean="0">
                <a:ea typeface="宋体" panose="02010600030101010101" pitchFamily="2" charset="-122"/>
              </a:rPr>
              <a:t>CELP(</a:t>
            </a:r>
            <a:r>
              <a:rPr lang="zh-CN" altLang="en-US" sz="2800" dirty="0" smtClean="0">
                <a:ea typeface="宋体" panose="02010600030101010101" pitchFamily="2" charset="-122"/>
              </a:rPr>
              <a:t>码激励线性预测编码</a:t>
            </a:r>
            <a:r>
              <a:rPr lang="en-US" altLang="zh-CN" sz="2800" dirty="0" smtClean="0">
                <a:ea typeface="宋体" panose="02010600030101010101" pitchFamily="2" charset="-122"/>
              </a:rPr>
              <a:t>)—G.728/G.729</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将矢量量化码本中每个存储的码字作为不同的激励信号源，搜索与语音信号误差最小的激励码矢量</a:t>
            </a:r>
            <a:endParaRPr lang="en-US" altLang="zh-CN" sz="2400" dirty="0" smtClean="0">
              <a:latin typeface="Arial" panose="020B0604020202020204" pitchFamily="34" charset="0"/>
              <a:ea typeface="宋体" panose="02010600030101010101" pitchFamily="2" charset="-122"/>
            </a:endParaRPr>
          </a:p>
          <a:p>
            <a:pPr lvl="1"/>
            <a:r>
              <a:rPr lang="en-US" altLang="zh-CN" sz="2400" dirty="0" smtClean="0">
                <a:latin typeface="Arial" panose="020B0604020202020204" pitchFamily="34" charset="0"/>
                <a:ea typeface="宋体" panose="02010600030101010101" pitchFamily="2" charset="-122"/>
              </a:rPr>
              <a:t>G.728</a:t>
            </a:r>
            <a:r>
              <a:rPr lang="zh-CN" altLang="en-US" sz="2400" dirty="0" smtClean="0">
                <a:latin typeface="Arial" panose="020B0604020202020204" pitchFamily="34" charset="0"/>
                <a:ea typeface="宋体" panose="02010600030101010101" pitchFamily="2" charset="-122"/>
              </a:rPr>
              <a:t>：</a:t>
            </a:r>
            <a:r>
              <a:rPr lang="en-US" altLang="zh-CN" sz="2400" dirty="0" smtClean="0">
                <a:latin typeface="Arial" panose="020B0604020202020204" pitchFamily="34" charset="0"/>
                <a:ea typeface="宋体" panose="02010600030101010101" pitchFamily="2" charset="-122"/>
              </a:rPr>
              <a:t>16kbps</a:t>
            </a:r>
            <a:r>
              <a:rPr lang="zh-CN" altLang="en-US" sz="2400" dirty="0" smtClean="0">
                <a:latin typeface="Arial" panose="020B0604020202020204" pitchFamily="34" charset="0"/>
                <a:ea typeface="宋体" panose="02010600030101010101" pitchFamily="2" charset="-122"/>
              </a:rPr>
              <a:t>，</a:t>
            </a:r>
            <a:r>
              <a:rPr lang="en-US" altLang="zh-CN" sz="2400" dirty="0" smtClean="0">
                <a:latin typeface="Arial" panose="020B0604020202020204" pitchFamily="34" charset="0"/>
                <a:ea typeface="宋体" panose="02010600030101010101" pitchFamily="2" charset="-122"/>
              </a:rPr>
              <a:t>LD-CELP</a:t>
            </a:r>
            <a:r>
              <a:rPr lang="zh-CN" altLang="en-US" sz="2400" dirty="0" smtClean="0">
                <a:latin typeface="Arial" panose="020B0604020202020204" pitchFamily="34" charset="0"/>
                <a:ea typeface="宋体" panose="02010600030101010101" pitchFamily="2" charset="-122"/>
              </a:rPr>
              <a:t>，低延迟，只发送激励矢量的标号，用于公用电话网</a:t>
            </a:r>
            <a:endParaRPr lang="en-US" altLang="zh-CN" sz="2400" dirty="0" smtClean="0">
              <a:latin typeface="Arial" panose="020B0604020202020204" pitchFamily="34" charset="0"/>
              <a:ea typeface="宋体" panose="02010600030101010101" pitchFamily="2" charset="-122"/>
            </a:endParaRPr>
          </a:p>
          <a:p>
            <a:pPr lvl="1"/>
            <a:r>
              <a:rPr lang="en-US" altLang="zh-CN" sz="2400" dirty="0" smtClean="0">
                <a:latin typeface="Arial" panose="020B0604020202020204" pitchFamily="34" charset="0"/>
                <a:ea typeface="宋体" panose="02010600030101010101" pitchFamily="2" charset="-122"/>
              </a:rPr>
              <a:t>G.729</a:t>
            </a:r>
            <a:r>
              <a:rPr lang="zh-CN" altLang="en-US" sz="2400" dirty="0" smtClean="0">
                <a:latin typeface="Arial" panose="020B0604020202020204" pitchFamily="34" charset="0"/>
                <a:ea typeface="宋体" panose="02010600030101010101" pitchFamily="2" charset="-122"/>
              </a:rPr>
              <a:t>：</a:t>
            </a:r>
            <a:r>
              <a:rPr lang="en-US" altLang="zh-CN" sz="2400" dirty="0" smtClean="0">
                <a:latin typeface="Arial" panose="020B0604020202020204" pitchFamily="34" charset="0"/>
                <a:ea typeface="宋体" panose="02010600030101010101" pitchFamily="2" charset="-122"/>
              </a:rPr>
              <a:t>8kbps, CS-ACELP</a:t>
            </a:r>
            <a:r>
              <a:rPr lang="zh-CN" altLang="en-US" sz="2400" dirty="0" smtClean="0">
                <a:latin typeface="Arial" panose="020B0604020202020204" pitchFamily="34" charset="0"/>
                <a:ea typeface="宋体" panose="02010600030101010101" pitchFamily="2" charset="-122"/>
              </a:rPr>
              <a:t>（共轭结构码激励线性预测），延迟小，音质高，用于无线移动网，数字多路复用系统</a:t>
            </a:r>
            <a:endParaRPr lang="en-US" altLang="zh-CN" sz="2400" dirty="0" smtClean="0">
              <a:latin typeface="Arial" panose="020B0604020202020204" pitchFamily="34" charset="0"/>
              <a:ea typeface="宋体" panose="02010600030101010101" pitchFamily="2" charset="-122"/>
            </a:endParaRP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dirty="0" smtClean="0">
                <a:ea typeface="宋体" panose="02010600030101010101" pitchFamily="2" charset="-122"/>
              </a:rPr>
              <a:t>音频编码标准</a:t>
            </a:r>
            <a:r>
              <a:rPr lang="en-US" altLang="zh-CN" dirty="0" smtClean="0">
                <a:ea typeface="宋体" panose="02010600030101010101" pitchFamily="2" charset="-122"/>
              </a:rPr>
              <a:t>—G.722</a:t>
            </a:r>
            <a:endParaRPr lang="zh-CN" altLang="en-US" dirty="0" smtClean="0">
              <a:ea typeface="宋体" panose="02010600030101010101" pitchFamily="2" charset="-122"/>
            </a:endParaRPr>
          </a:p>
        </p:txBody>
      </p:sp>
      <p:sp>
        <p:nvSpPr>
          <p:cNvPr id="55299" name="内容占位符 2"/>
          <p:cNvSpPr>
            <a:spLocks noGrp="1"/>
          </p:cNvSpPr>
          <p:nvPr>
            <p:ph idx="1"/>
          </p:nvPr>
        </p:nvSpPr>
        <p:spPr>
          <a:xfrm>
            <a:off x="539552" y="1196752"/>
            <a:ext cx="8280920" cy="4875436"/>
          </a:xfrm>
        </p:spPr>
        <p:txBody>
          <a:bodyPr/>
          <a:lstStyle/>
          <a:p>
            <a:r>
              <a:rPr lang="en-US" altLang="zh-CN" sz="2800" dirty="0" smtClean="0">
                <a:ea typeface="宋体" panose="02010600030101010101" pitchFamily="2" charset="-122"/>
              </a:rPr>
              <a:t>50Hz-7KHz</a:t>
            </a:r>
            <a:endParaRPr lang="en-US" altLang="zh-CN" sz="2800" dirty="0" smtClean="0">
              <a:ea typeface="宋体" panose="02010600030101010101" pitchFamily="2" charset="-122"/>
            </a:endParaRPr>
          </a:p>
          <a:p>
            <a:r>
              <a:rPr lang="zh-CN" altLang="en-US" sz="2800" dirty="0" smtClean="0"/>
              <a:t>数据率为</a:t>
            </a:r>
            <a:r>
              <a:rPr lang="en-US" altLang="zh-CN" sz="2800" dirty="0" smtClean="0"/>
              <a:t>64 kb/s</a:t>
            </a:r>
            <a:r>
              <a:rPr lang="zh-CN" altLang="en-US" sz="2800" dirty="0" smtClean="0"/>
              <a:t>的</a:t>
            </a:r>
            <a:r>
              <a:rPr lang="en-US" altLang="zh-CN" sz="2800" dirty="0" smtClean="0"/>
              <a:t>7kHz</a:t>
            </a:r>
            <a:r>
              <a:rPr lang="zh-CN" altLang="en-US" sz="2800" dirty="0" smtClean="0"/>
              <a:t>声音信号编码</a:t>
            </a:r>
            <a:endParaRPr lang="en-US" altLang="zh-CN" sz="2800" dirty="0" smtClean="0">
              <a:ea typeface="宋体" panose="02010600030101010101" pitchFamily="2" charset="-122"/>
            </a:endParaRPr>
          </a:p>
          <a:p>
            <a:r>
              <a:rPr lang="zh-CN" altLang="en-US" sz="2800" dirty="0" smtClean="0"/>
              <a:t>把话音信号的质量由电话质量提高到</a:t>
            </a:r>
            <a:r>
              <a:rPr lang="en-US" altLang="zh-CN" sz="2800" dirty="0" smtClean="0"/>
              <a:t>AM</a:t>
            </a:r>
            <a:r>
              <a:rPr lang="zh-CN" altLang="en-US" sz="2800" dirty="0" smtClean="0"/>
              <a:t>无线电广播质量</a:t>
            </a:r>
            <a:endParaRPr lang="en-US" altLang="zh-CN" sz="2800" dirty="0" smtClean="0"/>
          </a:p>
          <a:p>
            <a:r>
              <a:rPr lang="zh-CN" altLang="en-US" sz="2800" dirty="0" smtClean="0">
                <a:ea typeface="宋体" panose="02010600030101010101" pitchFamily="2" charset="-122"/>
              </a:rPr>
              <a:t>采用的技术</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子带编码（</a:t>
            </a:r>
            <a:r>
              <a:rPr lang="en-US" altLang="zh-CN" sz="2400" dirty="0" smtClean="0">
                <a:ea typeface="宋体" panose="02010600030101010101" pitchFamily="2" charset="-122"/>
              </a:rPr>
              <a:t>SBC</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自适应差分脉冲编码调制（</a:t>
            </a:r>
            <a:r>
              <a:rPr lang="en-US" altLang="zh-CN" sz="2400" dirty="0" smtClean="0">
                <a:ea typeface="宋体" panose="02010600030101010101" pitchFamily="2" charset="-122"/>
              </a:rPr>
              <a:t>ADPCM</a:t>
            </a:r>
            <a:r>
              <a:rPr lang="zh-CN" altLang="en-US" sz="2400" dirty="0" smtClean="0">
                <a:ea typeface="宋体" panose="02010600030101010101" pitchFamily="2" charset="-122"/>
              </a:rPr>
              <a:t>）</a:t>
            </a:r>
            <a:endParaRPr lang="en-US" altLang="zh-CN" sz="2400" dirty="0" smtClean="0">
              <a:ea typeface="宋体" panose="02010600030101010101" pitchFamily="2" charset="-122"/>
            </a:endParaRPr>
          </a:p>
          <a:p>
            <a:r>
              <a:rPr lang="zh-CN" altLang="en-US" sz="2800" dirty="0" smtClean="0">
                <a:ea typeface="宋体" panose="02010600030101010101" pitchFamily="2" charset="-122"/>
              </a:rPr>
              <a:t>子带编码的好处</a:t>
            </a:r>
            <a:endParaRPr lang="en-US" altLang="zh-CN" sz="2800" dirty="0" smtClean="0">
              <a:ea typeface="宋体" panose="02010600030101010101" pitchFamily="2" charset="-122"/>
            </a:endParaRPr>
          </a:p>
          <a:p>
            <a:pPr lvl="1"/>
            <a:r>
              <a:rPr lang="zh-CN" altLang="en-US" sz="2400" dirty="0" smtClean="0"/>
              <a:t>可对每个子带信号分别进行自适应控制，量化阶的大小可按照每个子带的能量电平加以调节</a:t>
            </a:r>
            <a:endParaRPr lang="en-US" altLang="zh-CN" sz="2400" dirty="0" smtClean="0"/>
          </a:p>
          <a:p>
            <a:pPr lvl="1"/>
            <a:r>
              <a:rPr lang="zh-CN" altLang="en-US" sz="2400" dirty="0" smtClean="0"/>
              <a:t>根据每个子带信号在感觉上的重要性，对每个子带加权</a:t>
            </a:r>
            <a:endParaRPr lang="zh-CN" altLang="en-US" sz="2400" dirty="0" smtClean="0">
              <a:ea typeface="宋体" panose="02010600030101010101"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G.722 SB-ADPCM</a:t>
            </a:r>
            <a:r>
              <a:rPr lang="zh-CN" altLang="en-US" dirty="0" smtClean="0"/>
              <a:t>原理图</a:t>
            </a:r>
            <a:endParaRPr lang="zh-CN" altLang="en-US" dirty="0"/>
          </a:p>
        </p:txBody>
      </p:sp>
      <p:sp>
        <p:nvSpPr>
          <p:cNvPr id="3" name="内容占位符 2"/>
          <p:cNvSpPr>
            <a:spLocks noGrp="1"/>
          </p:cNvSpPr>
          <p:nvPr>
            <p:ph idx="1"/>
          </p:nvPr>
        </p:nvSpPr>
        <p:spPr>
          <a:xfrm>
            <a:off x="827584" y="3861048"/>
            <a:ext cx="7859216" cy="2139132"/>
          </a:xfrm>
        </p:spPr>
        <p:txBody>
          <a:bodyPr/>
          <a:lstStyle/>
          <a:p>
            <a:r>
              <a:rPr lang="zh-CN" altLang="en-US" sz="2400" dirty="0" smtClean="0"/>
              <a:t>用一组带通滤波器</a:t>
            </a:r>
            <a:r>
              <a:rPr lang="en-US" altLang="zh-CN" sz="2400" dirty="0" smtClean="0"/>
              <a:t>(BPF)</a:t>
            </a:r>
            <a:r>
              <a:rPr lang="zh-CN" altLang="en-US" sz="2400" dirty="0" smtClean="0"/>
              <a:t>把输入声音信号的频带分成若干个连续的频段（子带），对每个子带中的声音信号单独编码</a:t>
            </a:r>
            <a:endParaRPr lang="en-US" altLang="zh-CN" sz="2400" dirty="0" smtClean="0"/>
          </a:p>
          <a:p>
            <a:r>
              <a:rPr lang="zh-CN" altLang="en-US" sz="2400" dirty="0" smtClean="0"/>
              <a:t>在信道上传送时，将每个子带的代码复合在一起；在接收端译码时，将每个子带的代码单独译码，然后把它们组合起来，还原成原来的声音信号</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54370" name="Object 7"/>
          <p:cNvGraphicFramePr>
            <a:graphicFrameLocks noChangeAspect="1"/>
          </p:cNvGraphicFramePr>
          <p:nvPr/>
        </p:nvGraphicFramePr>
        <p:xfrm>
          <a:off x="755576" y="1412776"/>
          <a:ext cx="7993310" cy="2259012"/>
        </p:xfrm>
        <a:graphic>
          <a:graphicData uri="http://schemas.openxmlformats.org/presentationml/2006/ole">
            <mc:AlternateContent xmlns:mc="http://schemas.openxmlformats.org/markup-compatibility/2006">
              <mc:Choice xmlns:v="urn:schemas-microsoft-com:vml" Requires="v">
                <p:oleObj spid="_x0000_s66561" name="Picture" r:id="rId1" imgW="3924300" imgH="1171575" progId="Word.Picture.8">
                  <p:embed/>
                </p:oleObj>
              </mc:Choice>
              <mc:Fallback>
                <p:oleObj name="Picture" r:id="rId1" imgW="3924300" imgH="1171575" progId="Word.Picture.8">
                  <p:embed/>
                  <p:pic>
                    <p:nvPicPr>
                      <p:cNvPr id="0" name="Object 7"/>
                      <p:cNvPicPr>
                        <a:picLocks noChangeAspect="1"/>
                      </p:cNvPicPr>
                      <p:nvPr/>
                    </p:nvPicPr>
                    <p:blipFill>
                      <a:blip r:embed="rId2"/>
                      <a:stretch>
                        <a:fillRect/>
                      </a:stretch>
                    </p:blipFill>
                    <p:spPr>
                      <a:xfrm>
                        <a:off x="755576" y="1412776"/>
                        <a:ext cx="7993310" cy="2259012"/>
                      </a:xfrm>
                      <a:prstGeom prst="rect">
                        <a:avLst/>
                      </a:prstGeom>
                      <a:noFill/>
                      <a:ln w="9525">
                        <a:noFill/>
                      </a:ln>
                    </p:spPr>
                  </p:pic>
                </p:oleObj>
              </mc:Fallback>
            </mc:AlternateContent>
          </a:graphicData>
        </a:graphic>
      </p:graphicFrame>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ea typeface="宋体" panose="02010600030101010101" pitchFamily="2" charset="-122"/>
              </a:rPr>
              <a:t>声音质量的评价（</a:t>
            </a:r>
            <a:r>
              <a:rPr lang="en-US" altLang="zh-CN" smtClean="0">
                <a:ea typeface="宋体" panose="02010600030101010101" pitchFamily="2" charset="-122"/>
              </a:rPr>
              <a:t>1</a:t>
            </a:r>
            <a:r>
              <a:rPr lang="zh-CN" altLang="en-US" smtClean="0">
                <a:ea typeface="宋体" panose="02010600030101010101" pitchFamily="2" charset="-122"/>
              </a:rPr>
              <a:t>）</a:t>
            </a:r>
            <a:endParaRPr lang="zh-CN" altLang="en-US" smtClean="0">
              <a:ea typeface="宋体" panose="02010600030101010101" pitchFamily="2" charset="-122"/>
            </a:endParaRPr>
          </a:p>
        </p:txBody>
      </p:sp>
      <p:sp>
        <p:nvSpPr>
          <p:cNvPr id="58371" name="内容占位符 2"/>
          <p:cNvSpPr>
            <a:spLocks noGrp="1"/>
          </p:cNvSpPr>
          <p:nvPr>
            <p:ph idx="1"/>
          </p:nvPr>
        </p:nvSpPr>
        <p:spPr>
          <a:xfrm>
            <a:off x="1066800" y="1371600"/>
            <a:ext cx="7620000" cy="628650"/>
          </a:xfrm>
        </p:spPr>
        <p:txBody>
          <a:bodyPr/>
          <a:lstStyle/>
          <a:p>
            <a:r>
              <a:rPr lang="zh-CN" altLang="en-US" smtClean="0">
                <a:ea typeface="宋体" panose="02010600030101010101" pitchFamily="2" charset="-122"/>
              </a:rPr>
              <a:t>声音信号的带宽</a:t>
            </a:r>
            <a:endParaRPr lang="en-US" altLang="zh-CN" smtClean="0">
              <a:ea typeface="宋体" panose="02010600030101010101" pitchFamily="2" charset="-122"/>
            </a:endParaRPr>
          </a:p>
          <a:p>
            <a:pPr lvl="1"/>
            <a:r>
              <a:rPr lang="zh-CN" altLang="en-US" smtClean="0">
                <a:latin typeface="Arial" panose="020B0604020202020204" pitchFamily="34" charset="0"/>
                <a:ea typeface="宋体" panose="02010600030101010101" pitchFamily="2" charset="-122"/>
              </a:rPr>
              <a:t>与采样频率、采样精度和声道都有关系</a:t>
            </a:r>
            <a:endParaRPr lang="en-US" altLang="zh-CN" smtClean="0">
              <a:latin typeface="Arial" panose="020B0604020202020204" pitchFamily="34" charset="0"/>
              <a:ea typeface="宋体" panose="02010600030101010101" pitchFamily="2" charset="-122"/>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7" name="表格 116"/>
          <p:cNvGraphicFramePr>
            <a:graphicFrameLocks noGrp="1"/>
          </p:cNvGraphicFramePr>
          <p:nvPr/>
        </p:nvGraphicFramePr>
        <p:xfrm>
          <a:off x="467544" y="2636912"/>
          <a:ext cx="8136906" cy="3077060"/>
        </p:xfrm>
        <a:graphic>
          <a:graphicData uri="http://schemas.openxmlformats.org/drawingml/2006/table">
            <a:tbl>
              <a:tblPr firstRow="1" bandRow="1">
                <a:tableStyleId>{5C22544A-7EE6-4342-B048-85BDC9FD1C3A}</a:tableStyleId>
              </a:tblPr>
              <a:tblGrid>
                <a:gridCol w="792088"/>
                <a:gridCol w="1152128"/>
                <a:gridCol w="1224136"/>
                <a:gridCol w="1224136"/>
                <a:gridCol w="1800200"/>
                <a:gridCol w="1944218"/>
              </a:tblGrid>
              <a:tr h="720080">
                <a:tc>
                  <a:txBody>
                    <a:bodyPr/>
                    <a:lstStyle/>
                    <a:p>
                      <a:pPr algn="ctr"/>
                      <a:r>
                        <a:rPr lang="zh-CN" altLang="en-US" dirty="0" smtClean="0"/>
                        <a:t>质量</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dirty="0" smtClean="0"/>
                        <a:t>采样频率</a:t>
                      </a:r>
                      <a:r>
                        <a:rPr lang="en-US" altLang="zh-CN" sz="1800" b="1" kern="1200" dirty="0" smtClean="0">
                          <a:solidFill>
                            <a:schemeClr val="lt1"/>
                          </a:solidFill>
                          <a:latin typeface="+mn-lt"/>
                          <a:ea typeface="+mn-ea"/>
                          <a:cs typeface="+mn-cs"/>
                        </a:rPr>
                        <a:t>(kHz)</a:t>
                      </a:r>
                      <a:endParaRPr lang="en-US" altLang="zh-CN" sz="1800" b="1" kern="1200" dirty="0" smtClean="0">
                        <a:solidFill>
                          <a:schemeClr val="lt1"/>
                        </a:solidFill>
                        <a:latin typeface="+mn-lt"/>
                        <a:ea typeface="+mn-ea"/>
                        <a:cs typeface="+mn-cs"/>
                      </a:endParaRPr>
                    </a:p>
                  </a:txBody>
                  <a:tcPr/>
                </a:tc>
                <a:tc>
                  <a:txBody>
                    <a:bodyPr/>
                    <a:lstStyle/>
                    <a:p>
                      <a:pPr algn="ctr">
                        <a:spcBef>
                          <a:spcPct val="20000"/>
                        </a:spcBef>
                        <a:buClr>
                          <a:schemeClr val="tx2"/>
                        </a:buClr>
                        <a:buFont typeface="Wingdings" panose="05000000000000000000" pitchFamily="2" charset="2"/>
                        <a:buNone/>
                      </a:pPr>
                      <a:r>
                        <a:rPr lang="zh-CN" altLang="en-US" sz="1800" b="1" kern="1200" dirty="0" smtClean="0">
                          <a:solidFill>
                            <a:schemeClr val="lt1"/>
                          </a:solidFill>
                          <a:latin typeface="+mn-lt"/>
                          <a:ea typeface="+mn-ea"/>
                          <a:cs typeface="+mn-cs"/>
                        </a:rPr>
                        <a:t>样本精度</a:t>
                      </a:r>
                      <a:endParaRPr lang="zh-CN" altLang="en-US" sz="1800" b="1" kern="1200" dirty="0" smtClean="0">
                        <a:solidFill>
                          <a:schemeClr val="lt1"/>
                        </a:solidFill>
                        <a:latin typeface="+mn-lt"/>
                        <a:ea typeface="+mn-ea"/>
                        <a:cs typeface="+mn-cs"/>
                      </a:endParaRPr>
                    </a:p>
                    <a:p>
                      <a:pPr algn="ctr" eaLnBrk="0" hangingPunct="0">
                        <a:spcBef>
                          <a:spcPct val="20000"/>
                        </a:spcBef>
                        <a:buClr>
                          <a:schemeClr val="tx2"/>
                        </a:buClr>
                        <a:buFont typeface="Wingdings" panose="05000000000000000000" pitchFamily="2" charset="2"/>
                        <a:buNone/>
                      </a:pPr>
                      <a:r>
                        <a:rPr lang="en-US" altLang="zh-CN" sz="1800" b="1" kern="1200" dirty="0" smtClean="0">
                          <a:solidFill>
                            <a:schemeClr val="lt1"/>
                          </a:solidFill>
                          <a:latin typeface="+mn-lt"/>
                          <a:ea typeface="+mn-ea"/>
                          <a:cs typeface="+mn-cs"/>
                        </a:rPr>
                        <a:t>(bit/s)</a:t>
                      </a:r>
                      <a:endParaRPr lang="zh-CN" altLang="en-US" sz="1800" b="1" kern="1200" dirty="0" smtClean="0">
                        <a:solidFill>
                          <a:schemeClr val="lt1"/>
                        </a:solidFill>
                        <a:latin typeface="+mn-lt"/>
                        <a:ea typeface="+mn-ea"/>
                        <a:cs typeface="+mn-cs"/>
                      </a:endParaRPr>
                    </a:p>
                  </a:txBody>
                  <a:tcPr/>
                </a:tc>
                <a:tc>
                  <a:txBody>
                    <a:bodyPr/>
                    <a:lstStyle/>
                    <a:p>
                      <a:pPr algn="ctr">
                        <a:spcBef>
                          <a:spcPct val="20000"/>
                        </a:spcBef>
                        <a:buClr>
                          <a:schemeClr val="tx2"/>
                        </a:buClr>
                        <a:buFont typeface="Wingdings" panose="05000000000000000000" pitchFamily="2" charset="2"/>
                        <a:buNone/>
                      </a:pPr>
                      <a:r>
                        <a:rPr lang="zh-CN" altLang="en-US" sz="1800" b="1" kern="1200" dirty="0" smtClean="0">
                          <a:solidFill>
                            <a:schemeClr val="lt1"/>
                          </a:solidFill>
                          <a:latin typeface="+mn-lt"/>
                          <a:ea typeface="+mn-ea"/>
                          <a:cs typeface="+mn-cs"/>
                        </a:rPr>
                        <a:t>单道声</a:t>
                      </a:r>
                      <a:r>
                        <a:rPr lang="en-US" altLang="zh-CN" sz="1800" b="1" kern="1200" dirty="0" smtClean="0">
                          <a:solidFill>
                            <a:schemeClr val="lt1"/>
                          </a:solidFill>
                          <a:latin typeface="+mn-lt"/>
                          <a:ea typeface="+mn-ea"/>
                          <a:cs typeface="+mn-cs"/>
                        </a:rPr>
                        <a:t>/</a:t>
                      </a:r>
                      <a:endParaRPr lang="en-US" altLang="zh-CN" sz="1800" b="1" kern="1200" dirty="0" smtClean="0">
                        <a:solidFill>
                          <a:schemeClr val="lt1"/>
                        </a:solidFill>
                        <a:latin typeface="+mn-lt"/>
                        <a:ea typeface="+mn-ea"/>
                        <a:cs typeface="+mn-cs"/>
                      </a:endParaRPr>
                    </a:p>
                    <a:p>
                      <a:pPr algn="ctr" eaLnBrk="0" hangingPunct="0">
                        <a:spcBef>
                          <a:spcPct val="20000"/>
                        </a:spcBef>
                        <a:buClr>
                          <a:schemeClr val="tx2"/>
                        </a:buClr>
                        <a:buFont typeface="Wingdings" panose="05000000000000000000" pitchFamily="2" charset="2"/>
                        <a:buNone/>
                      </a:pPr>
                      <a:r>
                        <a:rPr lang="zh-CN" altLang="en-US" sz="1800" b="1" kern="1200" dirty="0" smtClean="0">
                          <a:solidFill>
                            <a:schemeClr val="lt1"/>
                          </a:solidFill>
                          <a:latin typeface="+mn-lt"/>
                          <a:ea typeface="+mn-ea"/>
                          <a:cs typeface="+mn-cs"/>
                        </a:rPr>
                        <a:t>立体声</a:t>
                      </a:r>
                      <a:endParaRPr lang="zh-CN" altLang="en-US" sz="1800" b="1" kern="1200" dirty="0" smtClean="0">
                        <a:solidFill>
                          <a:schemeClr val="lt1"/>
                        </a:solidFill>
                        <a:latin typeface="+mn-lt"/>
                        <a:ea typeface="+mn-ea"/>
                        <a:cs typeface="+mn-cs"/>
                      </a:endParaRPr>
                    </a:p>
                  </a:txBody>
                  <a:tcPr/>
                </a:tc>
                <a:tc>
                  <a:txBody>
                    <a:bodyPr/>
                    <a:lstStyle/>
                    <a:p>
                      <a:pPr algn="ctr">
                        <a:spcBef>
                          <a:spcPct val="20000"/>
                        </a:spcBef>
                        <a:buClr>
                          <a:schemeClr val="tx2"/>
                        </a:buClr>
                        <a:buFont typeface="Wingdings" panose="05000000000000000000" pitchFamily="2" charset="2"/>
                        <a:buNone/>
                      </a:pPr>
                      <a:r>
                        <a:rPr lang="zh-CN" altLang="en-US" sz="1800" b="1" kern="1200" dirty="0" smtClean="0">
                          <a:solidFill>
                            <a:schemeClr val="lt1"/>
                          </a:solidFill>
                          <a:latin typeface="+mn-lt"/>
                          <a:ea typeface="+mn-ea"/>
                          <a:cs typeface="+mn-cs"/>
                        </a:rPr>
                        <a:t>数据率</a:t>
                      </a:r>
                      <a:r>
                        <a:rPr lang="en-US" altLang="zh-CN" sz="1800" b="1" kern="1200" dirty="0" smtClean="0">
                          <a:solidFill>
                            <a:schemeClr val="lt1"/>
                          </a:solidFill>
                          <a:latin typeface="+mn-lt"/>
                          <a:ea typeface="+mn-ea"/>
                          <a:cs typeface="+mn-cs"/>
                        </a:rPr>
                        <a:t>(</a:t>
                      </a:r>
                      <a:r>
                        <a:rPr lang="en-US" altLang="zh-CN" sz="1800" b="1" kern="1200" dirty="0" err="1" smtClean="0">
                          <a:solidFill>
                            <a:schemeClr val="lt1"/>
                          </a:solidFill>
                          <a:latin typeface="+mn-lt"/>
                          <a:ea typeface="+mn-ea"/>
                          <a:cs typeface="+mn-cs"/>
                        </a:rPr>
                        <a:t>kB</a:t>
                      </a:r>
                      <a:r>
                        <a:rPr lang="en-US" altLang="zh-CN" sz="1800" b="1" kern="1200" dirty="0" smtClean="0">
                          <a:solidFill>
                            <a:schemeClr val="lt1"/>
                          </a:solidFill>
                          <a:latin typeface="+mn-lt"/>
                          <a:ea typeface="+mn-ea"/>
                          <a:cs typeface="+mn-cs"/>
                        </a:rPr>
                        <a:t>/s)</a:t>
                      </a:r>
                      <a:endParaRPr lang="en-US" altLang="zh-CN" sz="1800" b="1" kern="1200" dirty="0" smtClean="0">
                        <a:solidFill>
                          <a:schemeClr val="lt1"/>
                        </a:solidFill>
                        <a:latin typeface="+mn-lt"/>
                        <a:ea typeface="+mn-ea"/>
                        <a:cs typeface="+mn-cs"/>
                      </a:endParaRPr>
                    </a:p>
                    <a:p>
                      <a:pPr algn="ctr" eaLnBrk="0" hangingPunct="0">
                        <a:spcBef>
                          <a:spcPct val="20000"/>
                        </a:spcBef>
                        <a:buClr>
                          <a:schemeClr val="tx2"/>
                        </a:buClr>
                        <a:buFont typeface="Wingdings" panose="05000000000000000000" pitchFamily="2" charset="2"/>
                        <a:buNone/>
                      </a:pPr>
                      <a:r>
                        <a:rPr lang="en-US" altLang="zh-CN" sz="1800" b="1" kern="1200" dirty="0" smtClean="0">
                          <a:solidFill>
                            <a:schemeClr val="lt1"/>
                          </a:solidFill>
                          <a:latin typeface="+mn-lt"/>
                          <a:ea typeface="+mn-ea"/>
                          <a:cs typeface="+mn-cs"/>
                        </a:rPr>
                        <a:t>(</a:t>
                      </a:r>
                      <a:r>
                        <a:rPr lang="zh-CN" altLang="en-US" sz="1800" b="1" kern="1200" dirty="0" smtClean="0">
                          <a:solidFill>
                            <a:schemeClr val="lt1"/>
                          </a:solidFill>
                          <a:latin typeface="+mn-lt"/>
                          <a:ea typeface="+mn-ea"/>
                          <a:cs typeface="+mn-cs"/>
                        </a:rPr>
                        <a:t>未压缩</a:t>
                      </a:r>
                      <a:r>
                        <a:rPr lang="en-US" altLang="zh-CN" sz="1800" b="1" kern="1200" dirty="0" smtClean="0">
                          <a:solidFill>
                            <a:schemeClr val="lt1"/>
                          </a:solidFill>
                          <a:latin typeface="+mn-lt"/>
                          <a:ea typeface="+mn-ea"/>
                          <a:cs typeface="+mn-cs"/>
                        </a:rPr>
                        <a:t>)</a:t>
                      </a:r>
                      <a:endParaRPr lang="en-US" altLang="zh-CN" sz="1800" b="1" kern="1200" dirty="0" smtClean="0">
                        <a:solidFill>
                          <a:schemeClr val="lt1"/>
                        </a:solidFill>
                        <a:latin typeface="+mn-lt"/>
                        <a:ea typeface="+mn-ea"/>
                        <a:cs typeface="+mn-cs"/>
                      </a:endParaRPr>
                    </a:p>
                  </a:txBody>
                  <a:tcPr/>
                </a:tc>
                <a:tc>
                  <a:txBody>
                    <a:bodyPr/>
                    <a:lstStyle/>
                    <a:p>
                      <a:pPr algn="ctr"/>
                      <a:r>
                        <a:rPr lang="zh-CN" altLang="en-US" dirty="0" smtClean="0"/>
                        <a:t>频率范围（</a:t>
                      </a:r>
                      <a:r>
                        <a:rPr lang="en-US" altLang="zh-CN" dirty="0" smtClean="0"/>
                        <a:t>Hz</a:t>
                      </a:r>
                      <a:r>
                        <a:rPr lang="zh-CN" altLang="en-US" dirty="0" smtClean="0"/>
                        <a:t>）</a:t>
                      </a:r>
                      <a:endParaRPr lang="zh-CN" altLang="en-US" dirty="0"/>
                    </a:p>
                  </a:txBody>
                  <a:tcPr/>
                </a:tc>
              </a:tr>
              <a:tr h="471396">
                <a:tc>
                  <a:txBody>
                    <a:bodyPr/>
                    <a:lstStyle/>
                    <a:p>
                      <a:pPr algn="ctr"/>
                      <a:r>
                        <a:rPr lang="zh-CN" altLang="en-US" b="1" dirty="0" smtClean="0"/>
                        <a:t>电话</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zh-CN" altLang="en-US" b="1" dirty="0" smtClean="0"/>
                        <a:t>单声道</a:t>
                      </a:r>
                      <a:endParaRPr lang="zh-CN" altLang="en-US" b="1" dirty="0"/>
                    </a:p>
                  </a:txBody>
                  <a:tcPr/>
                </a:tc>
                <a:tc>
                  <a:txBody>
                    <a:bodyPr/>
                    <a:lstStyle/>
                    <a:p>
                      <a:pPr algn="ctr"/>
                      <a:r>
                        <a:rPr lang="en-US" altLang="zh-CN" b="1" dirty="0" smtClean="0"/>
                        <a:t>64</a:t>
                      </a:r>
                      <a:endParaRPr lang="zh-CN" altLang="en-US" b="1" dirty="0"/>
                    </a:p>
                  </a:txBody>
                  <a:tcPr/>
                </a:tc>
                <a:tc>
                  <a:txBody>
                    <a:bodyPr/>
                    <a:lstStyle/>
                    <a:p>
                      <a:pPr algn="ctr"/>
                      <a:r>
                        <a:rPr lang="en-US" altLang="zh-CN" b="1" dirty="0" smtClean="0"/>
                        <a:t>300</a:t>
                      </a:r>
                      <a:r>
                        <a:rPr lang="zh-CN" altLang="en-US" sz="1800" b="1" dirty="0" smtClean="0">
                          <a:solidFill>
                            <a:srgbClr val="000000"/>
                          </a:solidFill>
                          <a:latin typeface="+mn-ea"/>
                          <a:ea typeface="+mn-ea"/>
                        </a:rPr>
                        <a:t>～</a:t>
                      </a:r>
                      <a:r>
                        <a:rPr lang="en-US" altLang="zh-CN" b="1" dirty="0" smtClean="0"/>
                        <a:t>3400</a:t>
                      </a:r>
                      <a:endParaRPr lang="zh-CN" altLang="en-US" b="1" dirty="0"/>
                    </a:p>
                  </a:txBody>
                  <a:tcPr/>
                </a:tc>
              </a:tr>
              <a:tr h="471396">
                <a:tc>
                  <a:txBody>
                    <a:bodyPr/>
                    <a:lstStyle/>
                    <a:p>
                      <a:pPr algn="ctr"/>
                      <a:r>
                        <a:rPr lang="en-US" altLang="zh-CN" b="1" dirty="0" smtClean="0"/>
                        <a:t>AM</a:t>
                      </a:r>
                      <a:endParaRPr lang="zh-CN" altLang="en-US" b="1" dirty="0"/>
                    </a:p>
                  </a:txBody>
                  <a:tcPr/>
                </a:tc>
                <a:tc>
                  <a:txBody>
                    <a:bodyPr/>
                    <a:lstStyle/>
                    <a:p>
                      <a:pPr algn="ctr"/>
                      <a:r>
                        <a:rPr lang="en-US" altLang="zh-CN" b="1" dirty="0" smtClean="0"/>
                        <a:t>11.025</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zh-CN" altLang="en-US" b="1" dirty="0" smtClean="0"/>
                        <a:t>单声道</a:t>
                      </a:r>
                      <a:endParaRPr lang="zh-CN" altLang="en-US" b="1" dirty="0"/>
                    </a:p>
                  </a:txBody>
                  <a:tcPr/>
                </a:tc>
                <a:tc>
                  <a:txBody>
                    <a:bodyPr/>
                    <a:lstStyle/>
                    <a:p>
                      <a:pPr algn="ctr"/>
                      <a:r>
                        <a:rPr lang="en-US" altLang="zh-CN" b="1" dirty="0" smtClean="0"/>
                        <a:t>88.2</a:t>
                      </a:r>
                      <a:endParaRPr lang="zh-CN" altLang="en-US" b="1" dirty="0"/>
                    </a:p>
                  </a:txBody>
                  <a:tcPr/>
                </a:tc>
                <a:tc>
                  <a:txBody>
                    <a:bodyPr/>
                    <a:lstStyle/>
                    <a:p>
                      <a:pPr algn="ctr"/>
                      <a:r>
                        <a:rPr lang="en-US" altLang="zh-CN" sz="1800" b="1" kern="1200" dirty="0" smtClean="0">
                          <a:solidFill>
                            <a:schemeClr val="dk1"/>
                          </a:solidFill>
                          <a:latin typeface="+mn-lt"/>
                          <a:ea typeface="+mn-ea"/>
                          <a:cs typeface="+mn-cs"/>
                        </a:rPr>
                        <a:t>50</a:t>
                      </a:r>
                      <a:r>
                        <a:rPr lang="zh-CN" altLang="en-US" sz="1800" b="1" kern="1200" dirty="0" smtClean="0">
                          <a:solidFill>
                            <a:schemeClr val="dk1"/>
                          </a:solidFill>
                          <a:latin typeface="+mn-lt"/>
                          <a:ea typeface="+mn-ea"/>
                          <a:cs typeface="+mn-cs"/>
                        </a:rPr>
                        <a:t>～</a:t>
                      </a:r>
                      <a:r>
                        <a:rPr lang="en-US" altLang="zh-CN" sz="1800" b="1" kern="1200" dirty="0" smtClean="0">
                          <a:solidFill>
                            <a:schemeClr val="dk1"/>
                          </a:solidFill>
                          <a:latin typeface="+mn-lt"/>
                          <a:ea typeface="+mn-ea"/>
                          <a:cs typeface="+mn-cs"/>
                        </a:rPr>
                        <a:t>7000</a:t>
                      </a:r>
                      <a:endParaRPr lang="zh-CN" altLang="en-US" sz="1800" b="1" kern="1200" dirty="0">
                        <a:solidFill>
                          <a:schemeClr val="dk1"/>
                        </a:solidFill>
                        <a:latin typeface="+mn-lt"/>
                        <a:ea typeface="+mn-ea"/>
                        <a:cs typeface="+mn-cs"/>
                      </a:endParaRPr>
                    </a:p>
                  </a:txBody>
                  <a:tcPr/>
                </a:tc>
              </a:tr>
              <a:tr h="471396">
                <a:tc>
                  <a:txBody>
                    <a:bodyPr/>
                    <a:lstStyle/>
                    <a:p>
                      <a:pPr algn="ctr"/>
                      <a:r>
                        <a:rPr lang="en-US" altLang="zh-CN" b="1" dirty="0" smtClean="0"/>
                        <a:t>FM</a:t>
                      </a:r>
                      <a:endParaRPr lang="zh-CN" altLang="en-US" b="1" dirty="0"/>
                    </a:p>
                  </a:txBody>
                  <a:tcPr/>
                </a:tc>
                <a:tc>
                  <a:txBody>
                    <a:bodyPr/>
                    <a:lstStyle/>
                    <a:p>
                      <a:pPr algn="ctr"/>
                      <a:r>
                        <a:rPr lang="en-US" altLang="zh-CN" b="1" dirty="0" smtClean="0"/>
                        <a:t>22.05</a:t>
                      </a:r>
                      <a:endParaRPr lang="zh-CN" altLang="en-US" b="1" dirty="0"/>
                    </a:p>
                  </a:txBody>
                  <a:tcPr/>
                </a:tc>
                <a:tc>
                  <a:txBody>
                    <a:bodyPr/>
                    <a:lstStyle/>
                    <a:p>
                      <a:pPr algn="ctr"/>
                      <a:r>
                        <a:rPr lang="en-US" altLang="zh-CN" b="1" dirty="0" smtClean="0"/>
                        <a:t>16</a:t>
                      </a:r>
                      <a:endParaRPr lang="zh-CN" altLang="en-US" b="1" dirty="0"/>
                    </a:p>
                  </a:txBody>
                  <a:tcPr/>
                </a:tc>
                <a:tc>
                  <a:txBody>
                    <a:bodyPr/>
                    <a:lstStyle/>
                    <a:p>
                      <a:pPr algn="ctr"/>
                      <a:r>
                        <a:rPr lang="zh-CN" altLang="en-US" b="1" dirty="0" smtClean="0"/>
                        <a:t>立体声</a:t>
                      </a:r>
                      <a:endParaRPr lang="zh-CN" altLang="en-US" b="1" dirty="0"/>
                    </a:p>
                  </a:txBody>
                  <a:tcPr/>
                </a:tc>
                <a:tc>
                  <a:txBody>
                    <a:bodyPr/>
                    <a:lstStyle/>
                    <a:p>
                      <a:pPr algn="ctr"/>
                      <a:r>
                        <a:rPr lang="en-US" altLang="zh-CN" b="1" dirty="0" smtClean="0"/>
                        <a:t>705.6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20</a:t>
                      </a:r>
                      <a:r>
                        <a:rPr lang="zh-CN" altLang="en-US" sz="1800" b="1" dirty="0" smtClean="0">
                          <a:solidFill>
                            <a:srgbClr val="000000"/>
                          </a:solidFill>
                          <a:latin typeface="+mn-ea"/>
                          <a:ea typeface="+mn-ea"/>
                        </a:rPr>
                        <a:t>～</a:t>
                      </a:r>
                      <a:r>
                        <a:rPr lang="en-US" altLang="zh-CN" sz="1800" b="1" dirty="0" smtClean="0">
                          <a:solidFill>
                            <a:schemeClr val="dk1"/>
                          </a:solidFill>
                          <a:latin typeface="+mn-lt"/>
                          <a:ea typeface="+mn-ea"/>
                        </a:rPr>
                        <a:t>15</a:t>
                      </a:r>
                      <a:r>
                        <a:rPr lang="en-US" altLang="zh-CN" b="1" dirty="0" smtClean="0"/>
                        <a:t>000</a:t>
                      </a:r>
                      <a:endParaRPr lang="zh-CN" altLang="en-US" b="1" dirty="0" smtClean="0"/>
                    </a:p>
                  </a:txBody>
                  <a:tcPr/>
                </a:tc>
              </a:tr>
              <a:tr h="471396">
                <a:tc>
                  <a:txBody>
                    <a:bodyPr/>
                    <a:lstStyle/>
                    <a:p>
                      <a:pPr algn="ctr"/>
                      <a:r>
                        <a:rPr lang="en-US" altLang="zh-CN" b="1" dirty="0" smtClean="0"/>
                        <a:t>CD</a:t>
                      </a:r>
                      <a:endParaRPr lang="zh-CN" altLang="en-US" b="1" dirty="0"/>
                    </a:p>
                  </a:txBody>
                  <a:tcPr/>
                </a:tc>
                <a:tc>
                  <a:txBody>
                    <a:bodyPr/>
                    <a:lstStyle/>
                    <a:p>
                      <a:pPr algn="ctr"/>
                      <a:r>
                        <a:rPr lang="en-US" altLang="zh-CN" b="1" dirty="0" smtClean="0"/>
                        <a:t>44.1</a:t>
                      </a:r>
                      <a:endParaRPr lang="zh-CN" altLang="en-US" b="1" dirty="0"/>
                    </a:p>
                  </a:txBody>
                  <a:tcPr/>
                </a:tc>
                <a:tc>
                  <a:txBody>
                    <a:bodyPr/>
                    <a:lstStyle/>
                    <a:p>
                      <a:pPr algn="ctr"/>
                      <a:r>
                        <a:rPr lang="en-US" altLang="zh-CN" b="1" dirty="0" smtClean="0"/>
                        <a:t>16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smtClean="0"/>
                        <a:t>立体声</a:t>
                      </a:r>
                      <a:endParaRPr lang="zh-CN" altLang="en-US" b="1" dirty="0" smtClean="0"/>
                    </a:p>
                  </a:txBody>
                  <a:tcPr/>
                </a:tc>
                <a:tc>
                  <a:txBody>
                    <a:bodyPr/>
                    <a:lstStyle/>
                    <a:p>
                      <a:pPr algn="ctr"/>
                      <a:r>
                        <a:rPr lang="en-US" altLang="zh-CN" b="1" dirty="0" smtClean="0"/>
                        <a:t>1411.2</a:t>
                      </a:r>
                      <a:endParaRPr lang="zh-CN" altLang="en-US" b="1" dirty="0"/>
                    </a:p>
                  </a:txBody>
                  <a:tcPr/>
                </a:tc>
                <a:tc>
                  <a:txBody>
                    <a:bodyPr/>
                    <a:lstStyle/>
                    <a:p>
                      <a:pPr algn="ctr"/>
                      <a:r>
                        <a:rPr lang="en-US" altLang="zh-CN" b="1" dirty="0" smtClean="0"/>
                        <a:t>20</a:t>
                      </a:r>
                      <a:r>
                        <a:rPr lang="zh-CN" altLang="en-US" sz="1800" b="1" dirty="0" smtClean="0">
                          <a:solidFill>
                            <a:srgbClr val="000000"/>
                          </a:solidFill>
                          <a:latin typeface="+mn-ea"/>
                          <a:ea typeface="+mn-ea"/>
                        </a:rPr>
                        <a:t>～</a:t>
                      </a:r>
                      <a:r>
                        <a:rPr lang="en-US" altLang="zh-CN" b="1" dirty="0" smtClean="0"/>
                        <a:t>20000</a:t>
                      </a:r>
                      <a:endParaRPr lang="zh-CN" altLang="en-US" b="1" dirty="0"/>
                    </a:p>
                  </a:txBody>
                  <a:tcPr/>
                </a:tc>
              </a:tr>
              <a:tr h="471396">
                <a:tc>
                  <a:txBody>
                    <a:bodyPr/>
                    <a:lstStyle/>
                    <a:p>
                      <a:pPr algn="ctr"/>
                      <a:r>
                        <a:rPr lang="en-US" altLang="zh-CN" b="1" dirty="0" smtClean="0"/>
                        <a:t>DAT</a:t>
                      </a:r>
                      <a:endParaRPr lang="zh-CN" altLang="en-US" b="1" dirty="0"/>
                    </a:p>
                  </a:txBody>
                  <a:tcPr/>
                </a:tc>
                <a:tc>
                  <a:txBody>
                    <a:bodyPr/>
                    <a:lstStyle/>
                    <a:p>
                      <a:pPr algn="ctr"/>
                      <a:r>
                        <a:rPr lang="en-US" altLang="zh-CN" b="1" dirty="0" smtClean="0"/>
                        <a:t>48</a:t>
                      </a:r>
                      <a:endParaRPr lang="zh-CN" altLang="en-US" b="1" dirty="0"/>
                    </a:p>
                  </a:txBody>
                  <a:tcPr/>
                </a:tc>
                <a:tc>
                  <a:txBody>
                    <a:bodyPr/>
                    <a:lstStyle/>
                    <a:p>
                      <a:pPr algn="ctr"/>
                      <a:r>
                        <a:rPr lang="en-US" altLang="zh-CN" b="1" dirty="0" smtClean="0"/>
                        <a:t>16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b="1" dirty="0" smtClean="0"/>
                        <a:t>立体声</a:t>
                      </a:r>
                      <a:endParaRPr lang="zh-CN" altLang="en-US" b="1" dirty="0" smtClean="0"/>
                    </a:p>
                  </a:txBody>
                  <a:tcPr/>
                </a:tc>
                <a:tc>
                  <a:txBody>
                    <a:bodyPr/>
                    <a:lstStyle/>
                    <a:p>
                      <a:pPr algn="ctr"/>
                      <a:r>
                        <a:rPr lang="en-US" altLang="zh-CN" b="1" dirty="0" smtClean="0"/>
                        <a:t>1536.0</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b="1" dirty="0" smtClean="0"/>
                        <a:t>20</a:t>
                      </a:r>
                      <a:r>
                        <a:rPr lang="zh-CN" altLang="en-US" sz="1800" b="1" dirty="0" smtClean="0">
                          <a:solidFill>
                            <a:srgbClr val="000000"/>
                          </a:solidFill>
                          <a:latin typeface="+mn-ea"/>
                          <a:ea typeface="+mn-ea"/>
                        </a:rPr>
                        <a:t>～</a:t>
                      </a:r>
                      <a:r>
                        <a:rPr lang="en-US" altLang="zh-CN" b="1" dirty="0" smtClean="0"/>
                        <a:t>20000</a:t>
                      </a:r>
                      <a:endParaRPr lang="zh-CN" altLang="en-US" b="1" dirty="0" smtClean="0"/>
                    </a:p>
                  </a:txBody>
                  <a:tcPr/>
                </a:tc>
              </a:tr>
            </a:tbl>
          </a:graphicData>
        </a:graphic>
      </p:graphicFrame>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ea typeface="宋体" panose="02010600030101010101" pitchFamily="2" charset="-122"/>
              </a:rPr>
              <a:t>声音质量的评价（</a:t>
            </a:r>
            <a:r>
              <a:rPr lang="en-US" altLang="zh-CN" smtClean="0">
                <a:ea typeface="宋体" panose="02010600030101010101" pitchFamily="2" charset="-122"/>
              </a:rPr>
              <a:t>2</a:t>
            </a:r>
            <a:r>
              <a:rPr lang="zh-CN" altLang="en-US" smtClean="0">
                <a:ea typeface="宋体" panose="02010600030101010101" pitchFamily="2" charset="-122"/>
              </a:rPr>
              <a:t>）</a:t>
            </a:r>
            <a:endParaRPr lang="zh-CN" altLang="en-US" smtClean="0">
              <a:ea typeface="宋体" panose="02010600030101010101" pitchFamily="2" charset="-122"/>
            </a:endParaRPr>
          </a:p>
        </p:txBody>
      </p:sp>
      <p:sp>
        <p:nvSpPr>
          <p:cNvPr id="59395" name="内容占位符 2"/>
          <p:cNvSpPr>
            <a:spLocks noGrp="1"/>
          </p:cNvSpPr>
          <p:nvPr>
            <p:ph idx="1"/>
          </p:nvPr>
        </p:nvSpPr>
        <p:spPr>
          <a:xfrm>
            <a:off x="714375" y="4000500"/>
            <a:ext cx="3219450" cy="1143000"/>
          </a:xfrm>
        </p:spPr>
        <p:txBody>
          <a:bodyPr/>
          <a:lstStyle/>
          <a:p>
            <a:r>
              <a:rPr lang="zh-CN" altLang="en-US" smtClean="0">
                <a:ea typeface="宋体" panose="02010600030101010101" pitchFamily="2" charset="-122"/>
              </a:rPr>
              <a:t>客观声音度量</a:t>
            </a:r>
            <a:endParaRPr lang="en-US" altLang="zh-CN" smtClean="0">
              <a:ea typeface="宋体" panose="02010600030101010101" pitchFamily="2" charset="-122"/>
            </a:endParaRPr>
          </a:p>
          <a:p>
            <a:pPr lvl="1"/>
            <a:r>
              <a:rPr lang="zh-CN" altLang="en-US" smtClean="0">
                <a:latin typeface="Arial" panose="020B0604020202020204" pitchFamily="34" charset="0"/>
                <a:ea typeface="宋体" panose="02010600030101010101" pitchFamily="2" charset="-122"/>
              </a:rPr>
              <a:t>信噪比</a:t>
            </a:r>
            <a:endParaRPr lang="en-US" altLang="zh-CN" smtClean="0">
              <a:latin typeface="Arial" panose="020B0604020202020204" pitchFamily="34" charset="0"/>
              <a:ea typeface="宋体" panose="02010600030101010101" pitchFamily="2" charset="-122"/>
            </a:endParaRPr>
          </a:p>
          <a:p>
            <a:endParaRPr lang="zh-CN" altLang="en-US" smtClean="0">
              <a:ea typeface="宋体" panose="02010600030101010101" pitchFamily="2" charset="-122"/>
            </a:endParaRPr>
          </a:p>
        </p:txBody>
      </p:sp>
      <p:sp>
        <p:nvSpPr>
          <p:cNvPr id="593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9397" name="Picture 4"/>
          <p:cNvPicPr>
            <a:picLocks noChangeAspect="1" noChangeArrowheads="1"/>
          </p:cNvPicPr>
          <p:nvPr/>
        </p:nvPicPr>
        <p:blipFill>
          <a:blip r:embed="rId1" cstate="print"/>
          <a:srcRect/>
          <a:stretch>
            <a:fillRect/>
          </a:stretch>
        </p:blipFill>
        <p:spPr bwMode="auto">
          <a:xfrm>
            <a:off x="1214438" y="1071563"/>
            <a:ext cx="6715125" cy="2301875"/>
          </a:xfrm>
          <a:prstGeom prst="rect">
            <a:avLst/>
          </a:prstGeom>
          <a:noFill/>
          <a:ln w="9525">
            <a:noFill/>
            <a:miter lim="800000"/>
            <a:headEnd/>
            <a:tailEnd/>
          </a:ln>
        </p:spPr>
      </p:pic>
      <p:sp>
        <p:nvSpPr>
          <p:cNvPr id="59398" name="TextBox 5"/>
          <p:cNvSpPr txBox="1">
            <a:spLocks noChangeArrowheads="1"/>
          </p:cNvSpPr>
          <p:nvPr/>
        </p:nvSpPr>
        <p:spPr bwMode="auto">
          <a:xfrm>
            <a:off x="2571750" y="3357563"/>
            <a:ext cx="4214813"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a:t>声音带宽的图形表示</a:t>
            </a:r>
            <a:endParaRPr lang="zh-CN" altLang="en-US"/>
          </a:p>
        </p:txBody>
      </p:sp>
      <p:sp>
        <p:nvSpPr>
          <p:cNvPr id="59399" name="矩形 6"/>
          <p:cNvSpPr>
            <a:spLocks noChangeArrowheads="1"/>
          </p:cNvSpPr>
          <p:nvPr/>
        </p:nvSpPr>
        <p:spPr bwMode="auto">
          <a:xfrm>
            <a:off x="4143375" y="4071938"/>
            <a:ext cx="4786313" cy="2124075"/>
          </a:xfrm>
          <a:prstGeom prst="rect">
            <a:avLst/>
          </a:prstGeom>
          <a:noFill/>
          <a:ln w="9525">
            <a:noFill/>
            <a:miter lim="800000"/>
          </a:ln>
        </p:spPr>
        <p:txBody>
          <a:bodyPr>
            <a:spAutoFit/>
          </a:bodyPr>
          <a:lstStyle/>
          <a:p>
            <a:pPr>
              <a:spcBef>
                <a:spcPct val="50000"/>
              </a:spcBef>
              <a:buClr>
                <a:schemeClr val="tx2"/>
              </a:buClr>
              <a:buFont typeface="Wingdings" panose="05000000000000000000" pitchFamily="2" charset="2"/>
              <a:buNone/>
            </a:pPr>
            <a:r>
              <a:rPr lang="en-US" altLang="zh-CN">
                <a:latin typeface="Arial" panose="020B0604020202020204" pitchFamily="34" charset="0"/>
                <a:cs typeface="Arial" panose="020B0604020202020204" pitchFamily="34" charset="0"/>
              </a:rPr>
              <a:t>SNR</a:t>
            </a:r>
            <a:r>
              <a:rPr lang="zh-CN" altLang="en-US">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10 log [(</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signal</a:t>
            </a:r>
            <a:r>
              <a:rPr lang="en-US" altLang="zh-CN">
                <a:latin typeface="Arial" panose="020B0604020202020204" pitchFamily="34" charset="0"/>
                <a:cs typeface="Arial" panose="020B0604020202020204" pitchFamily="34" charset="0"/>
              </a:rPr>
              <a:t>)</a:t>
            </a:r>
            <a:r>
              <a:rPr lang="en-US" altLang="zh-CN" baseline="30000">
                <a:latin typeface="Arial" panose="020B0604020202020204" pitchFamily="34" charset="0"/>
                <a:cs typeface="Arial" panose="020B0604020202020204" pitchFamily="34" charset="0"/>
              </a:rPr>
              <a:t>2</a:t>
            </a:r>
            <a:r>
              <a:rPr lang="en-US" altLang="zh-CN">
                <a:latin typeface="Arial" panose="020B0604020202020204" pitchFamily="34" charset="0"/>
                <a:cs typeface="Arial" panose="020B0604020202020204" pitchFamily="34" charset="0"/>
              </a:rPr>
              <a:t> / (</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noise</a:t>
            </a:r>
            <a:r>
              <a:rPr lang="en-US" altLang="zh-CN">
                <a:latin typeface="Arial" panose="020B0604020202020204" pitchFamily="34" charset="0"/>
                <a:cs typeface="Arial" panose="020B0604020202020204" pitchFamily="34" charset="0"/>
              </a:rPr>
              <a:t>)</a:t>
            </a:r>
            <a:r>
              <a:rPr lang="en-US" altLang="zh-CN" baseline="30000">
                <a:latin typeface="Arial" panose="020B0604020202020204" pitchFamily="34" charset="0"/>
                <a:cs typeface="Arial" panose="020B0604020202020204" pitchFamily="34" charset="0"/>
              </a:rPr>
              <a:t>2</a:t>
            </a:r>
            <a:r>
              <a:rPr lang="en-US" altLang="zh-CN">
                <a:latin typeface="Arial" panose="020B0604020202020204" pitchFamily="34" charset="0"/>
                <a:cs typeface="Arial" panose="020B0604020202020204" pitchFamily="34" charset="0"/>
              </a:rPr>
              <a:t>]</a:t>
            </a:r>
            <a:r>
              <a:rPr lang="zh-CN" altLang="en-US">
                <a:latin typeface="Arial" panose="020B0604020202020204" pitchFamily="34" charset="0"/>
                <a:cs typeface="Arial" panose="020B0604020202020204" pitchFamily="34" charset="0"/>
              </a:rPr>
              <a:t>＝</a:t>
            </a:r>
            <a:r>
              <a:rPr lang="en-US" altLang="zh-CN">
                <a:latin typeface="Arial" panose="020B0604020202020204" pitchFamily="34" charset="0"/>
                <a:cs typeface="Arial" panose="020B0604020202020204" pitchFamily="34" charset="0"/>
              </a:rPr>
              <a:t>20 log (</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signal</a:t>
            </a:r>
            <a:r>
              <a:rPr lang="en-US" altLang="zh-CN" baseline="30000">
                <a:latin typeface="Arial" panose="020B0604020202020204" pitchFamily="34" charset="0"/>
                <a:cs typeface="Arial" panose="020B0604020202020204" pitchFamily="34" charset="0"/>
              </a:rPr>
              <a:t> </a:t>
            </a:r>
            <a:r>
              <a:rPr lang="en-US" altLang="zh-CN">
                <a:latin typeface="Arial" panose="020B0604020202020204" pitchFamily="34" charset="0"/>
                <a:cs typeface="Arial" panose="020B0604020202020204" pitchFamily="34" charset="0"/>
              </a:rPr>
              <a:t>/ </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noise</a:t>
            </a:r>
            <a:r>
              <a:rPr lang="en-US" altLang="zh-CN">
                <a:latin typeface="Arial" panose="020B0604020202020204" pitchFamily="34" charset="0"/>
                <a:cs typeface="Arial" panose="020B0604020202020204" pitchFamily="34" charset="0"/>
              </a:rPr>
              <a:t>)</a:t>
            </a:r>
            <a:endParaRPr lang="en-US" altLang="zh-CN">
              <a:latin typeface="宋体" panose="02010600030101010101" pitchFamily="2" charset="-122"/>
              <a:cs typeface="Arial" panose="020B0604020202020204" pitchFamily="34" charset="0"/>
            </a:endParaRPr>
          </a:p>
          <a:p>
            <a:pPr>
              <a:spcBef>
                <a:spcPct val="50000"/>
              </a:spcBef>
              <a:buClr>
                <a:schemeClr val="tx2"/>
              </a:buClr>
              <a:buFont typeface="Wingdings" panose="05000000000000000000" pitchFamily="2" charset="2"/>
              <a:buNone/>
            </a:pPr>
            <a:r>
              <a:rPr lang="zh-CN" altLang="en-US">
                <a:latin typeface="宋体" panose="02010600030101010101" pitchFamily="2" charset="-122"/>
                <a:cs typeface="Arial" panose="020B0604020202020204" pitchFamily="34" charset="0"/>
              </a:rPr>
              <a:t>其中，</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signal</a:t>
            </a:r>
            <a:r>
              <a:rPr lang="zh-CN" altLang="en-US">
                <a:latin typeface="宋体" panose="02010600030101010101" pitchFamily="2" charset="-122"/>
                <a:cs typeface="Arial" panose="020B0604020202020204" pitchFamily="34" charset="0"/>
              </a:rPr>
              <a:t>表示信号电压，</a:t>
            </a:r>
            <a:r>
              <a:rPr lang="en-US" altLang="zh-CN" i="1">
                <a:latin typeface="Arial" panose="020B0604020202020204" pitchFamily="34" charset="0"/>
                <a:cs typeface="Arial" panose="020B0604020202020204" pitchFamily="34" charset="0"/>
              </a:rPr>
              <a:t>V</a:t>
            </a:r>
            <a:r>
              <a:rPr lang="en-US" altLang="zh-CN" baseline="-30000">
                <a:latin typeface="Arial" panose="020B0604020202020204" pitchFamily="34" charset="0"/>
                <a:cs typeface="Arial" panose="020B0604020202020204" pitchFamily="34" charset="0"/>
              </a:rPr>
              <a:t>noise</a:t>
            </a:r>
            <a:r>
              <a:rPr lang="zh-CN" altLang="en-US">
                <a:latin typeface="宋体" panose="02010600030101010101" pitchFamily="2" charset="-122"/>
                <a:cs typeface="Arial" panose="020B0604020202020204" pitchFamily="34" charset="0"/>
              </a:rPr>
              <a:t>表示噪声电压；</a:t>
            </a:r>
            <a:r>
              <a:rPr lang="en-US" altLang="zh-CN">
                <a:latin typeface="Arial" panose="020B0604020202020204" pitchFamily="34" charset="0"/>
                <a:cs typeface="Arial" panose="020B0604020202020204" pitchFamily="34" charset="0"/>
              </a:rPr>
              <a:t>SNR</a:t>
            </a:r>
            <a:r>
              <a:rPr lang="zh-CN" altLang="en-US">
                <a:latin typeface="宋体" panose="02010600030101010101" pitchFamily="2" charset="-122"/>
                <a:cs typeface="Arial" panose="020B0604020202020204" pitchFamily="34" charset="0"/>
              </a:rPr>
              <a:t>的单位为分贝</a:t>
            </a:r>
            <a:r>
              <a:rPr lang="en-US" altLang="zh-CN">
                <a:latin typeface="Arial" panose="020B0604020202020204" pitchFamily="34" charset="0"/>
                <a:cs typeface="Arial" panose="020B0604020202020204" pitchFamily="34" charset="0"/>
              </a:rPr>
              <a:t>(db)</a:t>
            </a:r>
            <a:endParaRPr lang="zh-CN" altLang="en-US">
              <a:cs typeface="Arial" panose="020B0604020202020204" pitchFamily="34" charset="0"/>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anose="02010600030101010101" pitchFamily="2" charset="-122"/>
              </a:rPr>
              <a:t>声音质量的评价（</a:t>
            </a:r>
            <a:r>
              <a:rPr lang="en-US" altLang="zh-CN" smtClean="0">
                <a:ea typeface="宋体" panose="02010600030101010101" pitchFamily="2" charset="-122"/>
              </a:rPr>
              <a:t>3</a:t>
            </a:r>
            <a:r>
              <a:rPr lang="zh-CN" altLang="en-US" smtClean="0">
                <a:ea typeface="宋体" panose="02010600030101010101" pitchFamily="2" charset="-122"/>
              </a:rPr>
              <a:t>）</a:t>
            </a:r>
            <a:endParaRPr lang="zh-CN" altLang="en-US" smtClean="0">
              <a:ea typeface="宋体" panose="02010600030101010101" pitchFamily="2" charset="-122"/>
            </a:endParaRPr>
          </a:p>
        </p:txBody>
      </p:sp>
      <p:sp>
        <p:nvSpPr>
          <p:cNvPr id="60419" name="内容占位符 2"/>
          <p:cNvSpPr>
            <a:spLocks noGrp="1"/>
          </p:cNvSpPr>
          <p:nvPr>
            <p:ph idx="1"/>
          </p:nvPr>
        </p:nvSpPr>
        <p:spPr>
          <a:xfrm>
            <a:off x="1066800" y="1371600"/>
            <a:ext cx="7620000" cy="1771650"/>
          </a:xfrm>
        </p:spPr>
        <p:txBody>
          <a:bodyPr/>
          <a:lstStyle/>
          <a:p>
            <a:r>
              <a:rPr lang="zh-CN" altLang="en-US" smtClean="0">
                <a:ea typeface="宋体" panose="02010600030101010101" pitchFamily="2" charset="-122"/>
              </a:rPr>
              <a:t>主观声音度量</a:t>
            </a:r>
            <a:endParaRPr lang="en-US" altLang="zh-CN" smtClean="0">
              <a:ea typeface="宋体" panose="02010600030101010101" pitchFamily="2" charset="-122"/>
            </a:endParaRPr>
          </a:p>
          <a:p>
            <a:pPr lvl="1"/>
            <a:r>
              <a:rPr lang="zh-CN" altLang="en-US" smtClean="0">
                <a:solidFill>
                  <a:srgbClr val="000000"/>
                </a:solidFill>
                <a:latin typeface="Arial" panose="020B0604020202020204" pitchFamily="34" charset="0"/>
                <a:ea typeface="宋体" panose="02010600030101010101" pitchFamily="2" charset="-122"/>
              </a:rPr>
              <a:t>以主观意见打分（</a:t>
            </a:r>
            <a:r>
              <a:rPr lang="en-US" altLang="zh-CN" smtClean="0">
                <a:solidFill>
                  <a:srgbClr val="000000"/>
                </a:solidFill>
                <a:latin typeface="Arial" panose="020B0604020202020204" pitchFamily="34" charset="0"/>
                <a:ea typeface="宋体" panose="02010600030101010101" pitchFamily="2" charset="-122"/>
              </a:rPr>
              <a:t>Mean Opinion Score—MOS</a:t>
            </a:r>
            <a:r>
              <a:rPr lang="zh-CN" altLang="en-US" smtClean="0">
                <a:solidFill>
                  <a:srgbClr val="000000"/>
                </a:solidFill>
                <a:latin typeface="Arial" panose="020B0604020202020204" pitchFamily="34" charset="0"/>
                <a:ea typeface="宋体" panose="02010600030101010101" pitchFamily="2" charset="-122"/>
              </a:rPr>
              <a:t>）来度量</a:t>
            </a:r>
            <a:endParaRPr lang="zh-CN" altLang="en-US" smtClean="0">
              <a:latin typeface="Arial" panose="020B0604020202020204" pitchFamily="34" charset="0"/>
              <a:ea typeface="宋体" panose="02010600030101010101" pitchFamily="2" charset="-122"/>
            </a:endParaRPr>
          </a:p>
          <a:p>
            <a:endParaRPr lang="zh-CN" altLang="en-US" smtClean="0">
              <a:ea typeface="宋体" panose="02010600030101010101"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60421" name="Group 4"/>
          <p:cNvGrpSpPr/>
          <p:nvPr/>
        </p:nvGrpSpPr>
        <p:grpSpPr bwMode="auto">
          <a:xfrm>
            <a:off x="1219200" y="3276600"/>
            <a:ext cx="7086600" cy="2438400"/>
            <a:chOff x="0" y="0"/>
            <a:chExt cx="1881" cy="2304"/>
          </a:xfrm>
        </p:grpSpPr>
        <p:grpSp>
          <p:nvGrpSpPr>
            <p:cNvPr id="60422" name="Group 5"/>
            <p:cNvGrpSpPr/>
            <p:nvPr/>
          </p:nvGrpSpPr>
          <p:grpSpPr bwMode="auto">
            <a:xfrm>
              <a:off x="0" y="0"/>
              <a:ext cx="1881" cy="2304"/>
              <a:chOff x="0" y="0"/>
              <a:chExt cx="1881" cy="2304"/>
            </a:xfrm>
          </p:grpSpPr>
          <p:grpSp>
            <p:nvGrpSpPr>
              <p:cNvPr id="60424" name="Group 6"/>
              <p:cNvGrpSpPr/>
              <p:nvPr/>
            </p:nvGrpSpPr>
            <p:grpSpPr bwMode="auto">
              <a:xfrm>
                <a:off x="0" y="0"/>
                <a:ext cx="300" cy="384"/>
                <a:chOff x="0" y="0"/>
                <a:chExt cx="300" cy="384"/>
              </a:xfrm>
            </p:grpSpPr>
            <p:sp>
              <p:nvSpPr>
                <p:cNvPr id="60476" name="Rectangle 7"/>
                <p:cNvSpPr>
                  <a:spLocks noChangeArrowheads="1"/>
                </p:cNvSpPr>
                <p:nvPr/>
              </p:nvSpPr>
              <p:spPr bwMode="auto">
                <a:xfrm>
                  <a:off x="0" y="0"/>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分数</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77" name="Rectangle 8"/>
                <p:cNvSpPr>
                  <a:spLocks noChangeArrowheads="1"/>
                </p:cNvSpPr>
                <p:nvPr/>
              </p:nvSpPr>
              <p:spPr bwMode="auto">
                <a:xfrm>
                  <a:off x="0" y="0"/>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25" name="Group 9"/>
              <p:cNvGrpSpPr/>
              <p:nvPr/>
            </p:nvGrpSpPr>
            <p:grpSpPr bwMode="auto">
              <a:xfrm>
                <a:off x="300" y="0"/>
                <a:ext cx="662" cy="384"/>
                <a:chOff x="300" y="0"/>
                <a:chExt cx="662" cy="384"/>
              </a:xfrm>
            </p:grpSpPr>
            <p:sp>
              <p:nvSpPr>
                <p:cNvPr id="60474" name="Rectangle 10"/>
                <p:cNvSpPr>
                  <a:spLocks noChangeArrowheads="1"/>
                </p:cNvSpPr>
                <p:nvPr/>
              </p:nvSpPr>
              <p:spPr bwMode="auto">
                <a:xfrm>
                  <a:off x="300" y="0"/>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质量级别</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75" name="Rectangle 11"/>
                <p:cNvSpPr>
                  <a:spLocks noChangeArrowheads="1"/>
                </p:cNvSpPr>
                <p:nvPr/>
              </p:nvSpPr>
              <p:spPr bwMode="auto">
                <a:xfrm>
                  <a:off x="300" y="0"/>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26" name="Group 12"/>
              <p:cNvGrpSpPr/>
              <p:nvPr/>
            </p:nvGrpSpPr>
            <p:grpSpPr bwMode="auto">
              <a:xfrm>
                <a:off x="962" y="0"/>
                <a:ext cx="919" cy="384"/>
                <a:chOff x="962" y="0"/>
                <a:chExt cx="919" cy="384"/>
              </a:xfrm>
            </p:grpSpPr>
            <p:sp>
              <p:nvSpPr>
                <p:cNvPr id="60472" name="Rectangle 13"/>
                <p:cNvSpPr>
                  <a:spLocks noChangeArrowheads="1"/>
                </p:cNvSpPr>
                <p:nvPr/>
              </p:nvSpPr>
              <p:spPr bwMode="auto">
                <a:xfrm>
                  <a:off x="962" y="0"/>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失真级别</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73" name="Rectangle 14"/>
                <p:cNvSpPr>
                  <a:spLocks noChangeArrowheads="1"/>
                </p:cNvSpPr>
                <p:nvPr/>
              </p:nvSpPr>
              <p:spPr bwMode="auto">
                <a:xfrm>
                  <a:off x="962" y="0"/>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27" name="Group 15"/>
              <p:cNvGrpSpPr/>
              <p:nvPr/>
            </p:nvGrpSpPr>
            <p:grpSpPr bwMode="auto">
              <a:xfrm>
                <a:off x="0" y="384"/>
                <a:ext cx="300" cy="384"/>
                <a:chOff x="0" y="384"/>
                <a:chExt cx="300" cy="384"/>
              </a:xfrm>
            </p:grpSpPr>
            <p:sp>
              <p:nvSpPr>
                <p:cNvPr id="60470" name="Rectangle 16"/>
                <p:cNvSpPr>
                  <a:spLocks noChangeArrowheads="1"/>
                </p:cNvSpPr>
                <p:nvPr/>
              </p:nvSpPr>
              <p:spPr bwMode="auto">
                <a:xfrm>
                  <a:off x="0" y="384"/>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5</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71" name="Rectangle 17"/>
                <p:cNvSpPr>
                  <a:spLocks noChangeArrowheads="1"/>
                </p:cNvSpPr>
                <p:nvPr/>
              </p:nvSpPr>
              <p:spPr bwMode="auto">
                <a:xfrm>
                  <a:off x="0" y="384"/>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28" name="Group 18"/>
              <p:cNvGrpSpPr/>
              <p:nvPr/>
            </p:nvGrpSpPr>
            <p:grpSpPr bwMode="auto">
              <a:xfrm>
                <a:off x="300" y="384"/>
                <a:ext cx="662" cy="384"/>
                <a:chOff x="300" y="384"/>
                <a:chExt cx="662" cy="384"/>
              </a:xfrm>
            </p:grpSpPr>
            <p:sp>
              <p:nvSpPr>
                <p:cNvPr id="60468" name="Rectangle 19"/>
                <p:cNvSpPr>
                  <a:spLocks noChangeArrowheads="1"/>
                </p:cNvSpPr>
                <p:nvPr/>
              </p:nvSpPr>
              <p:spPr bwMode="auto">
                <a:xfrm>
                  <a:off x="300" y="384"/>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优</a:t>
                  </a:r>
                  <a:r>
                    <a:rPr lang="en-US" altLang="zh-CN" sz="2000">
                      <a:solidFill>
                        <a:srgbClr val="000000"/>
                      </a:solidFill>
                      <a:latin typeface="宋体" panose="02010600030101010101" pitchFamily="2" charset="-122"/>
                    </a:rPr>
                    <a:t>(Excellent)</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69" name="Rectangle 20"/>
                <p:cNvSpPr>
                  <a:spLocks noChangeArrowheads="1"/>
                </p:cNvSpPr>
                <p:nvPr/>
              </p:nvSpPr>
              <p:spPr bwMode="auto">
                <a:xfrm>
                  <a:off x="300" y="384"/>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29" name="Group 21"/>
              <p:cNvGrpSpPr/>
              <p:nvPr/>
            </p:nvGrpSpPr>
            <p:grpSpPr bwMode="auto">
              <a:xfrm>
                <a:off x="962" y="384"/>
                <a:ext cx="919" cy="384"/>
                <a:chOff x="962" y="384"/>
                <a:chExt cx="919" cy="384"/>
              </a:xfrm>
            </p:grpSpPr>
            <p:sp>
              <p:nvSpPr>
                <p:cNvPr id="60466" name="Rectangle 22"/>
                <p:cNvSpPr>
                  <a:spLocks noChangeArrowheads="1"/>
                </p:cNvSpPr>
                <p:nvPr/>
              </p:nvSpPr>
              <p:spPr bwMode="auto">
                <a:xfrm>
                  <a:off x="962" y="384"/>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dirty="0">
                      <a:solidFill>
                        <a:srgbClr val="000000"/>
                      </a:solidFill>
                      <a:latin typeface="宋体" panose="02010600030101010101" pitchFamily="2" charset="-122"/>
                    </a:rPr>
                    <a:t>无察觉</a:t>
                  </a:r>
                  <a:endParaRPr lang="zh-CN" altLang="en-US" sz="2000" dirty="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dirty="0"/>
                </a:p>
              </p:txBody>
            </p:sp>
            <p:sp>
              <p:nvSpPr>
                <p:cNvPr id="60467" name="Rectangle 23"/>
                <p:cNvSpPr>
                  <a:spLocks noChangeArrowheads="1"/>
                </p:cNvSpPr>
                <p:nvPr/>
              </p:nvSpPr>
              <p:spPr bwMode="auto">
                <a:xfrm>
                  <a:off x="962" y="384"/>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0" name="Group 24"/>
              <p:cNvGrpSpPr/>
              <p:nvPr/>
            </p:nvGrpSpPr>
            <p:grpSpPr bwMode="auto">
              <a:xfrm>
                <a:off x="0" y="768"/>
                <a:ext cx="300" cy="384"/>
                <a:chOff x="0" y="768"/>
                <a:chExt cx="300" cy="384"/>
              </a:xfrm>
            </p:grpSpPr>
            <p:sp>
              <p:nvSpPr>
                <p:cNvPr id="60464" name="Rectangle 25"/>
                <p:cNvSpPr>
                  <a:spLocks noChangeArrowheads="1"/>
                </p:cNvSpPr>
                <p:nvPr/>
              </p:nvSpPr>
              <p:spPr bwMode="auto">
                <a:xfrm>
                  <a:off x="0" y="768"/>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4</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65" name="Rectangle 26"/>
                <p:cNvSpPr>
                  <a:spLocks noChangeArrowheads="1"/>
                </p:cNvSpPr>
                <p:nvPr/>
              </p:nvSpPr>
              <p:spPr bwMode="auto">
                <a:xfrm>
                  <a:off x="0" y="768"/>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1" name="Group 27"/>
              <p:cNvGrpSpPr/>
              <p:nvPr/>
            </p:nvGrpSpPr>
            <p:grpSpPr bwMode="auto">
              <a:xfrm>
                <a:off x="300" y="768"/>
                <a:ext cx="662" cy="384"/>
                <a:chOff x="300" y="768"/>
                <a:chExt cx="662" cy="384"/>
              </a:xfrm>
            </p:grpSpPr>
            <p:sp>
              <p:nvSpPr>
                <p:cNvPr id="60462" name="Rectangle 28"/>
                <p:cNvSpPr>
                  <a:spLocks noChangeArrowheads="1"/>
                </p:cNvSpPr>
                <p:nvPr/>
              </p:nvSpPr>
              <p:spPr bwMode="auto">
                <a:xfrm>
                  <a:off x="300" y="768"/>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良</a:t>
                  </a:r>
                  <a:r>
                    <a:rPr lang="en-US" altLang="zh-CN" sz="2000">
                      <a:solidFill>
                        <a:srgbClr val="000000"/>
                      </a:solidFill>
                      <a:latin typeface="宋体" panose="02010600030101010101" pitchFamily="2" charset="-122"/>
                    </a:rPr>
                    <a:t>(Good)</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63" name="Rectangle 29"/>
                <p:cNvSpPr>
                  <a:spLocks noChangeArrowheads="1"/>
                </p:cNvSpPr>
                <p:nvPr/>
              </p:nvSpPr>
              <p:spPr bwMode="auto">
                <a:xfrm>
                  <a:off x="300" y="768"/>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2" name="Group 30"/>
              <p:cNvGrpSpPr/>
              <p:nvPr/>
            </p:nvGrpSpPr>
            <p:grpSpPr bwMode="auto">
              <a:xfrm>
                <a:off x="962" y="768"/>
                <a:ext cx="919" cy="384"/>
                <a:chOff x="962" y="768"/>
                <a:chExt cx="919" cy="384"/>
              </a:xfrm>
            </p:grpSpPr>
            <p:sp>
              <p:nvSpPr>
                <p:cNvPr id="60460" name="Rectangle 31"/>
                <p:cNvSpPr>
                  <a:spLocks noChangeArrowheads="1"/>
                </p:cNvSpPr>
                <p:nvPr/>
              </p:nvSpPr>
              <p:spPr bwMode="auto">
                <a:xfrm>
                  <a:off x="962" y="768"/>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刚</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察觉但不讨厌</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61" name="Rectangle 32"/>
                <p:cNvSpPr>
                  <a:spLocks noChangeArrowheads="1"/>
                </p:cNvSpPr>
                <p:nvPr/>
              </p:nvSpPr>
              <p:spPr bwMode="auto">
                <a:xfrm>
                  <a:off x="962" y="768"/>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3" name="Group 33"/>
              <p:cNvGrpSpPr/>
              <p:nvPr/>
            </p:nvGrpSpPr>
            <p:grpSpPr bwMode="auto">
              <a:xfrm>
                <a:off x="0" y="1152"/>
                <a:ext cx="300" cy="384"/>
                <a:chOff x="0" y="1152"/>
                <a:chExt cx="300" cy="384"/>
              </a:xfrm>
            </p:grpSpPr>
            <p:sp>
              <p:nvSpPr>
                <p:cNvPr id="60458" name="Rectangle 34"/>
                <p:cNvSpPr>
                  <a:spLocks noChangeArrowheads="1"/>
                </p:cNvSpPr>
                <p:nvPr/>
              </p:nvSpPr>
              <p:spPr bwMode="auto">
                <a:xfrm>
                  <a:off x="0" y="1152"/>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3</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59" name="Rectangle 35"/>
                <p:cNvSpPr>
                  <a:spLocks noChangeArrowheads="1"/>
                </p:cNvSpPr>
                <p:nvPr/>
              </p:nvSpPr>
              <p:spPr bwMode="auto">
                <a:xfrm>
                  <a:off x="0" y="1152"/>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4" name="Group 36"/>
              <p:cNvGrpSpPr/>
              <p:nvPr/>
            </p:nvGrpSpPr>
            <p:grpSpPr bwMode="auto">
              <a:xfrm>
                <a:off x="300" y="1152"/>
                <a:ext cx="662" cy="384"/>
                <a:chOff x="300" y="1152"/>
                <a:chExt cx="662" cy="384"/>
              </a:xfrm>
            </p:grpSpPr>
            <p:sp>
              <p:nvSpPr>
                <p:cNvPr id="60456" name="Rectangle 37"/>
                <p:cNvSpPr>
                  <a:spLocks noChangeArrowheads="1"/>
                </p:cNvSpPr>
                <p:nvPr/>
              </p:nvSpPr>
              <p:spPr bwMode="auto">
                <a:xfrm>
                  <a:off x="300" y="1152"/>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中</a:t>
                  </a:r>
                  <a:r>
                    <a:rPr lang="en-US" altLang="zh-CN" sz="2000">
                      <a:solidFill>
                        <a:srgbClr val="000000"/>
                      </a:solidFill>
                      <a:latin typeface="宋体" panose="02010600030101010101" pitchFamily="2" charset="-122"/>
                    </a:rPr>
                    <a:t>(Fair)</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57" name="Rectangle 38"/>
                <p:cNvSpPr>
                  <a:spLocks noChangeArrowheads="1"/>
                </p:cNvSpPr>
                <p:nvPr/>
              </p:nvSpPr>
              <p:spPr bwMode="auto">
                <a:xfrm>
                  <a:off x="300" y="1152"/>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5" name="Group 39"/>
              <p:cNvGrpSpPr/>
              <p:nvPr/>
            </p:nvGrpSpPr>
            <p:grpSpPr bwMode="auto">
              <a:xfrm>
                <a:off x="962" y="1152"/>
                <a:ext cx="919" cy="384"/>
                <a:chOff x="962" y="1152"/>
                <a:chExt cx="919" cy="384"/>
              </a:xfrm>
            </p:grpSpPr>
            <p:sp>
              <p:nvSpPr>
                <p:cNvPr id="60454" name="Rectangle 40"/>
                <p:cNvSpPr>
                  <a:spLocks noChangeArrowheads="1"/>
                </p:cNvSpPr>
                <p:nvPr/>
              </p:nvSpPr>
              <p:spPr bwMode="auto">
                <a:xfrm>
                  <a:off x="962" y="1152"/>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察觉</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有点讨厌</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55" name="Rectangle 41"/>
                <p:cNvSpPr>
                  <a:spLocks noChangeArrowheads="1"/>
                </p:cNvSpPr>
                <p:nvPr/>
              </p:nvSpPr>
              <p:spPr bwMode="auto">
                <a:xfrm>
                  <a:off x="962" y="1152"/>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6" name="Group 42"/>
              <p:cNvGrpSpPr/>
              <p:nvPr/>
            </p:nvGrpSpPr>
            <p:grpSpPr bwMode="auto">
              <a:xfrm>
                <a:off x="0" y="1536"/>
                <a:ext cx="300" cy="384"/>
                <a:chOff x="0" y="1536"/>
                <a:chExt cx="300" cy="384"/>
              </a:xfrm>
            </p:grpSpPr>
            <p:sp>
              <p:nvSpPr>
                <p:cNvPr id="60452" name="Rectangle 43"/>
                <p:cNvSpPr>
                  <a:spLocks noChangeArrowheads="1"/>
                </p:cNvSpPr>
                <p:nvPr/>
              </p:nvSpPr>
              <p:spPr bwMode="auto">
                <a:xfrm>
                  <a:off x="0" y="1536"/>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2</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53" name="Rectangle 44"/>
                <p:cNvSpPr>
                  <a:spLocks noChangeArrowheads="1"/>
                </p:cNvSpPr>
                <p:nvPr/>
              </p:nvSpPr>
              <p:spPr bwMode="auto">
                <a:xfrm>
                  <a:off x="0" y="1536"/>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7" name="Group 45"/>
              <p:cNvGrpSpPr/>
              <p:nvPr/>
            </p:nvGrpSpPr>
            <p:grpSpPr bwMode="auto">
              <a:xfrm>
                <a:off x="300" y="1536"/>
                <a:ext cx="662" cy="384"/>
                <a:chOff x="300" y="1536"/>
                <a:chExt cx="662" cy="384"/>
              </a:xfrm>
            </p:grpSpPr>
            <p:sp>
              <p:nvSpPr>
                <p:cNvPr id="60450" name="Rectangle 46"/>
                <p:cNvSpPr>
                  <a:spLocks noChangeArrowheads="1"/>
                </p:cNvSpPr>
                <p:nvPr/>
              </p:nvSpPr>
              <p:spPr bwMode="auto">
                <a:xfrm>
                  <a:off x="300" y="1536"/>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差</a:t>
                  </a:r>
                  <a:r>
                    <a:rPr lang="en-US" altLang="zh-CN" sz="2000">
                      <a:solidFill>
                        <a:srgbClr val="000000"/>
                      </a:solidFill>
                      <a:latin typeface="宋体" panose="02010600030101010101" pitchFamily="2" charset="-122"/>
                    </a:rPr>
                    <a:t>(Poor)</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51" name="Rectangle 47"/>
                <p:cNvSpPr>
                  <a:spLocks noChangeArrowheads="1"/>
                </p:cNvSpPr>
                <p:nvPr/>
              </p:nvSpPr>
              <p:spPr bwMode="auto">
                <a:xfrm>
                  <a:off x="300" y="1536"/>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8" name="Group 48"/>
              <p:cNvGrpSpPr/>
              <p:nvPr/>
            </p:nvGrpSpPr>
            <p:grpSpPr bwMode="auto">
              <a:xfrm>
                <a:off x="962" y="1536"/>
                <a:ext cx="919" cy="384"/>
                <a:chOff x="962" y="1536"/>
                <a:chExt cx="919" cy="384"/>
              </a:xfrm>
            </p:grpSpPr>
            <p:sp>
              <p:nvSpPr>
                <p:cNvPr id="60448" name="Rectangle 49"/>
                <p:cNvSpPr>
                  <a:spLocks noChangeArrowheads="1"/>
                </p:cNvSpPr>
                <p:nvPr/>
              </p:nvSpPr>
              <p:spPr bwMode="auto">
                <a:xfrm>
                  <a:off x="962" y="1536"/>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讨厌但不反感</a:t>
                  </a:r>
                  <a:endParaRPr lang="zh-CN" altLang="en-US"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49" name="Rectangle 50"/>
                <p:cNvSpPr>
                  <a:spLocks noChangeArrowheads="1"/>
                </p:cNvSpPr>
                <p:nvPr/>
              </p:nvSpPr>
              <p:spPr bwMode="auto">
                <a:xfrm>
                  <a:off x="962" y="1536"/>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39" name="Group 51"/>
              <p:cNvGrpSpPr/>
              <p:nvPr/>
            </p:nvGrpSpPr>
            <p:grpSpPr bwMode="auto">
              <a:xfrm>
                <a:off x="0" y="1920"/>
                <a:ext cx="300" cy="384"/>
                <a:chOff x="0" y="1920"/>
                <a:chExt cx="300" cy="384"/>
              </a:xfrm>
            </p:grpSpPr>
            <p:sp>
              <p:nvSpPr>
                <p:cNvPr id="60446" name="Rectangle 52"/>
                <p:cNvSpPr>
                  <a:spLocks noChangeArrowheads="1"/>
                </p:cNvSpPr>
                <p:nvPr/>
              </p:nvSpPr>
              <p:spPr bwMode="auto">
                <a:xfrm>
                  <a:off x="0" y="1920"/>
                  <a:ext cx="300"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en-US" altLang="zh-CN" sz="2000">
                      <a:solidFill>
                        <a:srgbClr val="000000"/>
                      </a:solidFill>
                      <a:latin typeface="宋体" panose="02010600030101010101" pitchFamily="2" charset="-122"/>
                    </a:rPr>
                    <a:t>1</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47" name="Rectangle 53"/>
                <p:cNvSpPr>
                  <a:spLocks noChangeArrowheads="1"/>
                </p:cNvSpPr>
                <p:nvPr/>
              </p:nvSpPr>
              <p:spPr bwMode="auto">
                <a:xfrm>
                  <a:off x="0" y="1920"/>
                  <a:ext cx="300"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40" name="Group 54"/>
              <p:cNvGrpSpPr/>
              <p:nvPr/>
            </p:nvGrpSpPr>
            <p:grpSpPr bwMode="auto">
              <a:xfrm>
                <a:off x="300" y="1920"/>
                <a:ext cx="662" cy="384"/>
                <a:chOff x="300" y="1920"/>
                <a:chExt cx="662" cy="384"/>
              </a:xfrm>
            </p:grpSpPr>
            <p:sp>
              <p:nvSpPr>
                <p:cNvPr id="60444" name="Rectangle 55"/>
                <p:cNvSpPr>
                  <a:spLocks noChangeArrowheads="1"/>
                </p:cNvSpPr>
                <p:nvPr/>
              </p:nvSpPr>
              <p:spPr bwMode="auto">
                <a:xfrm>
                  <a:off x="300" y="1920"/>
                  <a:ext cx="662"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劣</a:t>
                  </a:r>
                  <a:r>
                    <a:rPr lang="en-US" altLang="zh-CN" sz="2000">
                      <a:solidFill>
                        <a:srgbClr val="000000"/>
                      </a:solidFill>
                      <a:latin typeface="宋体" panose="02010600030101010101" pitchFamily="2" charset="-122"/>
                    </a:rPr>
                    <a:t>(Bad)</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45" name="Rectangle 56"/>
                <p:cNvSpPr>
                  <a:spLocks noChangeArrowheads="1"/>
                </p:cNvSpPr>
                <p:nvPr/>
              </p:nvSpPr>
              <p:spPr bwMode="auto">
                <a:xfrm>
                  <a:off x="300" y="1920"/>
                  <a:ext cx="662"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0441" name="Group 57"/>
              <p:cNvGrpSpPr/>
              <p:nvPr/>
            </p:nvGrpSpPr>
            <p:grpSpPr bwMode="auto">
              <a:xfrm>
                <a:off x="962" y="1920"/>
                <a:ext cx="919" cy="384"/>
                <a:chOff x="962" y="1920"/>
                <a:chExt cx="919" cy="384"/>
              </a:xfrm>
            </p:grpSpPr>
            <p:sp>
              <p:nvSpPr>
                <p:cNvPr id="60442" name="Rectangle 58"/>
                <p:cNvSpPr>
                  <a:spLocks noChangeArrowheads="1"/>
                </p:cNvSpPr>
                <p:nvPr/>
              </p:nvSpPr>
              <p:spPr bwMode="auto">
                <a:xfrm>
                  <a:off x="962" y="1920"/>
                  <a:ext cx="919" cy="384"/>
                </a:xfrm>
                <a:prstGeom prst="rect">
                  <a:avLst/>
                </a:prstGeom>
                <a:noFill/>
                <a:ln w="9525">
                  <a:noFill/>
                  <a:miter lim="800000"/>
                </a:ln>
              </p:spPr>
              <p:txBody>
                <a:bodyPr/>
                <a:lstStyle/>
                <a:p>
                  <a:pPr algn="ctr">
                    <a:spcBef>
                      <a:spcPct val="20000"/>
                    </a:spcBef>
                    <a:buClr>
                      <a:schemeClr val="tx2"/>
                    </a:buClr>
                    <a:buFont typeface="Wingdings" panose="05000000000000000000" pitchFamily="2" charset="2"/>
                    <a:buNone/>
                  </a:pPr>
                  <a:r>
                    <a:rPr lang="zh-CN" altLang="en-US" sz="2000">
                      <a:solidFill>
                        <a:srgbClr val="000000"/>
                      </a:solidFill>
                      <a:latin typeface="宋体" panose="02010600030101010101" pitchFamily="2" charset="-122"/>
                    </a:rPr>
                    <a:t>极讨厌</a:t>
                  </a:r>
                  <a:r>
                    <a:rPr lang="en-US" altLang="zh-CN" sz="2000">
                      <a:solidFill>
                        <a:srgbClr val="000000"/>
                      </a:solidFill>
                      <a:latin typeface="宋体" panose="02010600030101010101" pitchFamily="2" charset="-122"/>
                    </a:rPr>
                    <a:t>(</a:t>
                  </a:r>
                  <a:r>
                    <a:rPr lang="zh-CN" altLang="en-US" sz="2000">
                      <a:solidFill>
                        <a:srgbClr val="000000"/>
                      </a:solidFill>
                      <a:latin typeface="宋体" panose="02010600030101010101" pitchFamily="2" charset="-122"/>
                    </a:rPr>
                    <a:t>令人反感</a:t>
                  </a:r>
                  <a:r>
                    <a:rPr lang="en-US" altLang="zh-CN" sz="2000">
                      <a:solidFill>
                        <a:srgbClr val="000000"/>
                      </a:solidFill>
                      <a:latin typeface="宋体" panose="02010600030101010101" pitchFamily="2" charset="-122"/>
                    </a:rPr>
                    <a:t>)</a:t>
                  </a:r>
                  <a:endParaRPr lang="en-US" altLang="zh-CN" sz="2000">
                    <a:solidFill>
                      <a:srgbClr val="000000"/>
                    </a:solidFill>
                    <a:latin typeface="宋体" panose="02010600030101010101" pitchFamily="2" charset="-122"/>
                  </a:endParaRPr>
                </a:p>
                <a:p>
                  <a:pPr algn="ctr" eaLnBrk="0" hangingPunct="0">
                    <a:spcBef>
                      <a:spcPct val="20000"/>
                    </a:spcBef>
                    <a:buClr>
                      <a:schemeClr val="tx2"/>
                    </a:buClr>
                    <a:buFont typeface="Wingdings" panose="05000000000000000000" pitchFamily="2" charset="2"/>
                    <a:buNone/>
                  </a:pPr>
                  <a:endParaRPr lang="en-US" altLang="zh-CN" sz="4400"/>
                </a:p>
              </p:txBody>
            </p:sp>
            <p:sp>
              <p:nvSpPr>
                <p:cNvPr id="60443" name="Rectangle 59"/>
                <p:cNvSpPr>
                  <a:spLocks noChangeArrowheads="1"/>
                </p:cNvSpPr>
                <p:nvPr/>
              </p:nvSpPr>
              <p:spPr bwMode="auto">
                <a:xfrm>
                  <a:off x="962" y="1920"/>
                  <a:ext cx="919" cy="38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sp>
          <p:nvSpPr>
            <p:cNvPr id="60423" name="Rectangle 60"/>
            <p:cNvSpPr>
              <a:spLocks noChangeArrowheads="1"/>
            </p:cNvSpPr>
            <p:nvPr/>
          </p:nvSpPr>
          <p:spPr bwMode="auto">
            <a:xfrm>
              <a:off x="0" y="0"/>
              <a:ext cx="1881" cy="2304"/>
            </a:xfrm>
            <a:prstGeom prst="rect">
              <a:avLst/>
            </a:prstGeom>
            <a:noFill/>
            <a:ln w="1">
              <a:solidFill>
                <a:srgbClr val="00000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dirty="0" smtClean="0">
                <a:ea typeface="宋体" panose="02010600030101010101" pitchFamily="2" charset="-122"/>
              </a:rPr>
              <a:t>wave</a:t>
            </a:r>
            <a:r>
              <a:rPr lang="zh-CN" altLang="en-US" dirty="0" smtClean="0">
                <a:ea typeface="宋体" panose="02010600030101010101" pitchFamily="2" charset="-122"/>
              </a:rPr>
              <a:t>（</a:t>
            </a:r>
            <a:r>
              <a:rPr lang="en-US" altLang="zh-CN" dirty="0" smtClean="0">
                <a:ea typeface="宋体" panose="02010600030101010101" pitchFamily="2" charset="-122"/>
              </a:rPr>
              <a:t>.wav</a:t>
            </a:r>
            <a:r>
              <a:rPr lang="zh-CN" altLang="en-US" dirty="0" smtClean="0">
                <a:ea typeface="宋体" panose="02010600030101010101" pitchFamily="2" charset="-122"/>
              </a:rPr>
              <a:t>）</a:t>
            </a:r>
            <a:endParaRPr lang="zh-CN" altLang="en-US" dirty="0" smtClean="0">
              <a:ea typeface="宋体" panose="02010600030101010101" pitchFamily="2" charset="-122"/>
            </a:endParaRPr>
          </a:p>
        </p:txBody>
      </p:sp>
      <p:sp>
        <p:nvSpPr>
          <p:cNvPr id="62467" name="内容占位符 2"/>
          <p:cNvSpPr>
            <a:spLocks noGrp="1"/>
          </p:cNvSpPr>
          <p:nvPr>
            <p:ph idx="1"/>
          </p:nvPr>
        </p:nvSpPr>
        <p:spPr>
          <a:xfrm>
            <a:off x="611560" y="1196752"/>
            <a:ext cx="8280920" cy="4464496"/>
          </a:xfrm>
        </p:spPr>
        <p:txBody>
          <a:bodyPr/>
          <a:lstStyle/>
          <a:p>
            <a:r>
              <a:rPr lang="zh-CN" altLang="zh-CN" sz="2800" dirty="0" smtClean="0"/>
              <a:t>基于</a:t>
            </a:r>
            <a:r>
              <a:rPr lang="en-US" altLang="zh-CN" sz="2800" dirty="0" smtClean="0"/>
              <a:t>PCM</a:t>
            </a:r>
            <a:r>
              <a:rPr lang="zh-CN" altLang="zh-CN" sz="2800" dirty="0" smtClean="0"/>
              <a:t>编码的</a:t>
            </a:r>
            <a:r>
              <a:rPr lang="zh-CN" altLang="en-US" sz="2800" dirty="0" smtClean="0"/>
              <a:t>音质最好的格式</a:t>
            </a:r>
            <a:endParaRPr lang="en-US" altLang="zh-CN" sz="2800" dirty="0" smtClean="0"/>
          </a:p>
          <a:p>
            <a:r>
              <a:rPr lang="zh-CN" altLang="en-US" sz="2800" dirty="0" smtClean="0">
                <a:ea typeface="宋体" panose="02010600030101010101" pitchFamily="2" charset="-122"/>
              </a:rPr>
              <a:t>支持</a:t>
            </a:r>
            <a:r>
              <a:rPr lang="en-US" altLang="zh-CN" sz="2800" dirty="0" smtClean="0">
                <a:ea typeface="宋体" panose="02010600030101010101" pitchFamily="2" charset="-122"/>
              </a:rPr>
              <a:t>Windows</a:t>
            </a:r>
            <a:r>
              <a:rPr lang="zh-CN" altLang="en-US" sz="2800" dirty="0" smtClean="0">
                <a:ea typeface="宋体" panose="02010600030101010101" pitchFamily="2" charset="-122"/>
              </a:rPr>
              <a:t>平台及应用程序</a:t>
            </a:r>
            <a:endParaRPr lang="en-US" altLang="zh-CN" sz="2800" dirty="0" smtClean="0">
              <a:ea typeface="宋体" panose="02010600030101010101" pitchFamily="2" charset="-122"/>
            </a:endParaRPr>
          </a:p>
          <a:p>
            <a:r>
              <a:rPr lang="zh-CN" altLang="zh-CN" sz="2800" dirty="0" smtClean="0"/>
              <a:t>事实上的通用音频格式</a:t>
            </a:r>
            <a:r>
              <a:rPr lang="zh-CN" altLang="en-US" sz="2800" dirty="0" smtClean="0"/>
              <a:t>，支持多种</a:t>
            </a:r>
            <a:r>
              <a:rPr lang="zh-CN" altLang="zh-CN" sz="2800" dirty="0" smtClean="0"/>
              <a:t>音频位数、取样频率和声道</a:t>
            </a:r>
            <a:r>
              <a:rPr lang="zh-CN" altLang="en-US" sz="2800" dirty="0" smtClean="0"/>
              <a:t>，支持多种音频软件、压缩算法</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使用</a:t>
            </a:r>
            <a:r>
              <a:rPr lang="en-US" altLang="zh-CN" sz="2800" dirty="0" smtClean="0">
                <a:ea typeface="宋体" panose="02010600030101010101" pitchFamily="2" charset="-122"/>
              </a:rPr>
              <a:t>RIFF</a:t>
            </a:r>
            <a:r>
              <a:rPr lang="zh-CN" altLang="en-US" sz="2800" dirty="0" smtClean="0">
                <a:ea typeface="宋体" panose="02010600030101010101" pitchFamily="2" charset="-122"/>
              </a:rPr>
              <a:t>（</a:t>
            </a:r>
            <a:r>
              <a:rPr lang="en-US" altLang="zh-CN" sz="2800" dirty="0" smtClean="0">
                <a:ea typeface="宋体" panose="02010600030101010101" pitchFamily="2" charset="-122"/>
              </a:rPr>
              <a:t>Resource Interchange File Format</a:t>
            </a:r>
            <a:r>
              <a:rPr lang="zh-CN" altLang="en-US" sz="2800" dirty="0" smtClean="0">
                <a:ea typeface="宋体" panose="02010600030101010101" pitchFamily="2" charset="-122"/>
              </a:rPr>
              <a:t>资源交换文件）的格式描述</a:t>
            </a:r>
            <a:endParaRPr lang="en-US" altLang="zh-CN" sz="2800" dirty="0" smtClean="0">
              <a:ea typeface="宋体" panose="02010600030101010101" pitchFamily="2" charset="-122"/>
            </a:endParaRPr>
          </a:p>
          <a:p>
            <a:r>
              <a:rPr lang="zh-CN" altLang="zh-CN" sz="2800" dirty="0" smtClean="0"/>
              <a:t>是音乐编辑创作的首选格式</a:t>
            </a:r>
            <a:r>
              <a:rPr lang="zh-CN" altLang="en-US" sz="2800" dirty="0" smtClean="0"/>
              <a:t>，也被作为一种中介格式，</a:t>
            </a:r>
            <a:r>
              <a:rPr lang="zh-CN" altLang="zh-CN" sz="2800" dirty="0" smtClean="0"/>
              <a:t>用在其它编码的相互转换之中</a:t>
            </a:r>
            <a:endParaRPr lang="en-US" altLang="zh-CN" sz="2800" dirty="0" smtClean="0">
              <a:ea typeface="宋体" panose="02010600030101010101" pitchFamily="2" charset="-122"/>
            </a:endParaRPr>
          </a:p>
          <a:p>
            <a:r>
              <a:rPr lang="zh-CN" altLang="zh-CN" sz="2800" dirty="0" smtClean="0"/>
              <a:t>对存储空间需求太大，不便于保存、交流和传播</a:t>
            </a:r>
            <a:endParaRPr lang="en-US" altLang="zh-CN" sz="2800" dirty="0" smtClean="0">
              <a:ea typeface="宋体" panose="02010600030101010101" pitchFamily="2" charset="-122"/>
            </a:endParaRPr>
          </a:p>
        </p:txBody>
      </p:sp>
      <p:sp>
        <p:nvSpPr>
          <p:cNvPr id="624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文件结构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2"/>
          <p:cNvGraphicFramePr>
            <a:graphicFrameLocks noGrp="1"/>
          </p:cNvGraphicFramePr>
          <p:nvPr/>
        </p:nvGraphicFramePr>
        <p:xfrm>
          <a:off x="1547664" y="1219200"/>
          <a:ext cx="5257800" cy="4857751"/>
        </p:xfrm>
        <a:graphic>
          <a:graphicData uri="http://schemas.openxmlformats.org/drawingml/2006/table">
            <a:tbl>
              <a:tblPr/>
              <a:tblGrid>
                <a:gridCol w="5257800"/>
              </a:tblGrid>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标志符（</a:t>
                      </a:r>
                      <a:r>
                        <a:rPr kumimoji="1" lang="en-US" altLang="zh-CN" sz="2800" b="0" i="0" u="none" strike="noStrike" cap="none" normalizeH="0" baseline="0" dirty="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RIFF</a:t>
                      </a:r>
                      <a:r>
                        <a:rPr kumimoji="1"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数据大小</a:t>
                      </a: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格式类型（</a:t>
                      </a:r>
                      <a:r>
                        <a:rPr kumimoji="1"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"WAVE"</a:t>
                      </a:r>
                      <a:r>
                        <a:rPr kumimoji="1"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1" lang="en-US" altLang="zh-CN" sz="2800" b="0" i="0" u="none" strike="noStrike" cap="none" normalizeH="0" baseline="0" dirty="0" err="1"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fmt</a:t>
                      </a:r>
                      <a:r>
                        <a:rPr kumimoji="1" lang="en-US" altLang="zh-CN"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endParaRPr kumimoji="1" lang="en-US" altLang="zh-CN"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Sizeof(PCMWAVEFORMAT)</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8163">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PCMWAVEFORMAT</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r>
                        <a:rPr kumimoji="1" lang="en-US" altLang="zh-CN" sz="2800" b="0" i="0" u="none" strike="noStrike" cap="none" normalizeH="0" baseline="0" smtClean="0">
                          <a:ln>
                            <a:noFill/>
                          </a:ln>
                          <a:solidFill>
                            <a:srgbClr val="FF3300"/>
                          </a:solidFill>
                          <a:effectLst/>
                          <a:latin typeface="Arial" panose="020B0604020202020204" pitchFamily="34" charset="0"/>
                          <a:ea typeface="宋体" panose="02010600030101010101" pitchFamily="2" charset="-122"/>
                          <a:cs typeface="Arial" panose="020B0604020202020204" pitchFamily="34" charset="0"/>
                        </a:rPr>
                        <a:t>data</a:t>
                      </a:r>
                      <a:r>
                        <a:rPr kumimoji="1" lang="en-US" altLang="zh-CN"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a:t>
                      </a:r>
                      <a:endParaRPr kumimoji="1"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声音数据大小</a:t>
                      </a:r>
                      <a:endParaRPr kumimoji="1" lang="zh-CN" altLang="en-US"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pPr>
                      <a:r>
                        <a:rPr kumimoji="1" lang="zh-CN" altLang="en-US" sz="28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Arial" panose="020B0604020202020204" pitchFamily="34" charset="0"/>
                        </a:rPr>
                        <a:t>声音数据</a:t>
                      </a:r>
                      <a:endParaRPr kumimoji="1" lang="zh-CN" altLang="en-US" sz="2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pSp>
        <p:nvGrpSpPr>
          <p:cNvPr id="7" name="Group 26"/>
          <p:cNvGrpSpPr/>
          <p:nvPr/>
        </p:nvGrpSpPr>
        <p:grpSpPr bwMode="auto">
          <a:xfrm>
            <a:off x="6805464" y="1219200"/>
            <a:ext cx="1143000" cy="4876800"/>
            <a:chOff x="5040" y="768"/>
            <a:chExt cx="720" cy="3072"/>
          </a:xfrm>
        </p:grpSpPr>
        <p:sp>
          <p:nvSpPr>
            <p:cNvPr id="8" name="Line 27"/>
            <p:cNvSpPr>
              <a:spLocks noChangeShapeType="1"/>
            </p:cNvSpPr>
            <p:nvPr/>
          </p:nvSpPr>
          <p:spPr bwMode="auto">
            <a:xfrm>
              <a:off x="5184" y="768"/>
              <a:ext cx="336" cy="0"/>
            </a:xfrm>
            <a:prstGeom prst="line">
              <a:avLst/>
            </a:prstGeom>
            <a:noFill/>
            <a:ln w="28575">
              <a:solidFill>
                <a:schemeClr val="accent2"/>
              </a:solidFill>
              <a:round/>
            </a:ln>
            <a:effectLst/>
          </p:spPr>
          <p:txBody>
            <a:bodyPr/>
            <a:lstStyle/>
            <a:p>
              <a:endParaRPr lang="zh-CN" altLang="en-US"/>
            </a:p>
          </p:txBody>
        </p:sp>
        <p:sp>
          <p:nvSpPr>
            <p:cNvPr id="9" name="Line 28"/>
            <p:cNvSpPr>
              <a:spLocks noChangeShapeType="1"/>
            </p:cNvSpPr>
            <p:nvPr/>
          </p:nvSpPr>
          <p:spPr bwMode="auto">
            <a:xfrm>
              <a:off x="5184" y="2832"/>
              <a:ext cx="336" cy="0"/>
            </a:xfrm>
            <a:prstGeom prst="line">
              <a:avLst/>
            </a:prstGeom>
            <a:noFill/>
            <a:ln w="28575">
              <a:solidFill>
                <a:schemeClr val="accent2"/>
              </a:solidFill>
              <a:round/>
            </a:ln>
            <a:effectLst/>
          </p:spPr>
          <p:txBody>
            <a:bodyPr/>
            <a:lstStyle/>
            <a:p>
              <a:endParaRPr lang="zh-CN" altLang="en-US"/>
            </a:p>
          </p:txBody>
        </p:sp>
        <p:sp>
          <p:nvSpPr>
            <p:cNvPr id="10" name="Line 29"/>
            <p:cNvSpPr>
              <a:spLocks noChangeShapeType="1"/>
            </p:cNvSpPr>
            <p:nvPr/>
          </p:nvSpPr>
          <p:spPr bwMode="auto">
            <a:xfrm flipV="1">
              <a:off x="5328" y="768"/>
              <a:ext cx="0" cy="912"/>
            </a:xfrm>
            <a:prstGeom prst="line">
              <a:avLst/>
            </a:prstGeom>
            <a:noFill/>
            <a:ln w="28575">
              <a:solidFill>
                <a:schemeClr val="accent2"/>
              </a:solidFill>
              <a:round/>
              <a:tailEnd type="triangle" w="med" len="med"/>
            </a:ln>
            <a:effectLst/>
          </p:spPr>
          <p:txBody>
            <a:bodyPr/>
            <a:lstStyle/>
            <a:p>
              <a:endParaRPr lang="zh-CN" altLang="en-US"/>
            </a:p>
          </p:txBody>
        </p:sp>
        <p:sp>
          <p:nvSpPr>
            <p:cNvPr id="11" name="Line 30"/>
            <p:cNvSpPr>
              <a:spLocks noChangeShapeType="1"/>
            </p:cNvSpPr>
            <p:nvPr/>
          </p:nvSpPr>
          <p:spPr bwMode="auto">
            <a:xfrm>
              <a:off x="5328" y="2064"/>
              <a:ext cx="0" cy="768"/>
            </a:xfrm>
            <a:prstGeom prst="line">
              <a:avLst/>
            </a:prstGeom>
            <a:noFill/>
            <a:ln w="28575">
              <a:solidFill>
                <a:schemeClr val="accent2"/>
              </a:solidFill>
              <a:round/>
              <a:tailEnd type="triangle" w="med" len="med"/>
            </a:ln>
            <a:effectLst/>
          </p:spPr>
          <p:txBody>
            <a:bodyPr/>
            <a:lstStyle/>
            <a:p>
              <a:endParaRPr lang="zh-CN" altLang="en-US"/>
            </a:p>
          </p:txBody>
        </p:sp>
        <p:sp>
          <p:nvSpPr>
            <p:cNvPr id="12" name="Line 31"/>
            <p:cNvSpPr>
              <a:spLocks noChangeShapeType="1"/>
            </p:cNvSpPr>
            <p:nvPr/>
          </p:nvSpPr>
          <p:spPr bwMode="auto">
            <a:xfrm>
              <a:off x="5184" y="3840"/>
              <a:ext cx="336" cy="0"/>
            </a:xfrm>
            <a:prstGeom prst="line">
              <a:avLst/>
            </a:prstGeom>
            <a:noFill/>
            <a:ln w="28575">
              <a:solidFill>
                <a:schemeClr val="accent2"/>
              </a:solidFill>
              <a:round/>
            </a:ln>
            <a:effectLst/>
          </p:spPr>
          <p:txBody>
            <a:bodyPr/>
            <a:lstStyle/>
            <a:p>
              <a:endParaRPr lang="zh-CN" altLang="en-US"/>
            </a:p>
          </p:txBody>
        </p:sp>
        <p:sp>
          <p:nvSpPr>
            <p:cNvPr id="13" name="Line 32"/>
            <p:cNvSpPr>
              <a:spLocks noChangeShapeType="1"/>
            </p:cNvSpPr>
            <p:nvPr/>
          </p:nvSpPr>
          <p:spPr bwMode="auto">
            <a:xfrm flipV="1">
              <a:off x="5328" y="2832"/>
              <a:ext cx="0" cy="336"/>
            </a:xfrm>
            <a:prstGeom prst="line">
              <a:avLst/>
            </a:prstGeom>
            <a:noFill/>
            <a:ln w="28575">
              <a:solidFill>
                <a:schemeClr val="accent2"/>
              </a:solidFill>
              <a:round/>
              <a:tailEnd type="triangle" w="med" len="med"/>
            </a:ln>
            <a:effectLst/>
          </p:spPr>
          <p:txBody>
            <a:bodyPr/>
            <a:lstStyle/>
            <a:p>
              <a:endParaRPr lang="zh-CN" altLang="en-US"/>
            </a:p>
          </p:txBody>
        </p:sp>
        <p:sp>
          <p:nvSpPr>
            <p:cNvPr id="14" name="Line 33"/>
            <p:cNvSpPr>
              <a:spLocks noChangeShapeType="1"/>
            </p:cNvSpPr>
            <p:nvPr/>
          </p:nvSpPr>
          <p:spPr bwMode="auto">
            <a:xfrm>
              <a:off x="5328" y="3408"/>
              <a:ext cx="0" cy="432"/>
            </a:xfrm>
            <a:prstGeom prst="line">
              <a:avLst/>
            </a:prstGeom>
            <a:noFill/>
            <a:ln w="28575">
              <a:solidFill>
                <a:schemeClr val="accent2"/>
              </a:solidFill>
              <a:round/>
              <a:tailEnd type="triangle" w="med" len="med"/>
            </a:ln>
            <a:effectLst/>
          </p:spPr>
          <p:txBody>
            <a:bodyPr/>
            <a:lstStyle/>
            <a:p>
              <a:endParaRPr lang="zh-CN" altLang="en-US"/>
            </a:p>
          </p:txBody>
        </p:sp>
        <p:sp>
          <p:nvSpPr>
            <p:cNvPr id="15" name="Text Box 34"/>
            <p:cNvSpPr txBox="1">
              <a:spLocks noChangeArrowheads="1"/>
            </p:cNvSpPr>
            <p:nvPr/>
          </p:nvSpPr>
          <p:spPr bwMode="auto">
            <a:xfrm>
              <a:off x="5040" y="1728"/>
              <a:ext cx="720" cy="288"/>
            </a:xfrm>
            <a:prstGeom prst="rect">
              <a:avLst/>
            </a:prstGeom>
            <a:noFill/>
            <a:ln w="9525">
              <a:noFill/>
              <a:miter lim="800000"/>
            </a:ln>
            <a:effectLst/>
          </p:spPr>
          <p:txBody>
            <a:bodyPr>
              <a:spAutoFit/>
            </a:bodyPr>
            <a:lstStyle/>
            <a:p>
              <a:pPr>
                <a:spcBef>
                  <a:spcPct val="50000"/>
                </a:spcBef>
              </a:pPr>
              <a:r>
                <a:rPr lang="zh-CN" altLang="en-US" b="1">
                  <a:solidFill>
                    <a:srgbClr val="FF3300"/>
                  </a:solidFill>
                </a:rPr>
                <a:t>文件头</a:t>
              </a:r>
              <a:endParaRPr lang="zh-CN" altLang="en-US" b="1">
                <a:solidFill>
                  <a:srgbClr val="FF3300"/>
                </a:solidFill>
              </a:endParaRPr>
            </a:p>
          </p:txBody>
        </p:sp>
        <p:sp>
          <p:nvSpPr>
            <p:cNvPr id="16" name="Text Box 35"/>
            <p:cNvSpPr txBox="1">
              <a:spLocks noChangeArrowheads="1"/>
            </p:cNvSpPr>
            <p:nvPr/>
          </p:nvSpPr>
          <p:spPr bwMode="auto">
            <a:xfrm>
              <a:off x="5040" y="3120"/>
              <a:ext cx="720" cy="288"/>
            </a:xfrm>
            <a:prstGeom prst="rect">
              <a:avLst/>
            </a:prstGeom>
            <a:noFill/>
            <a:ln w="9525">
              <a:noFill/>
              <a:miter lim="800000"/>
            </a:ln>
            <a:effectLst/>
          </p:spPr>
          <p:txBody>
            <a:bodyPr>
              <a:spAutoFit/>
            </a:bodyPr>
            <a:lstStyle/>
            <a:p>
              <a:pPr>
                <a:spcBef>
                  <a:spcPct val="50000"/>
                </a:spcBef>
              </a:pPr>
              <a:r>
                <a:rPr lang="zh-CN" altLang="en-US" b="1">
                  <a:solidFill>
                    <a:srgbClr val="FF3300"/>
                  </a:solidFill>
                </a:rPr>
                <a:t>数据体</a:t>
              </a:r>
              <a:endParaRPr lang="zh-CN" altLang="en-US" b="1">
                <a:solidFill>
                  <a:srgbClr val="FF3300"/>
                </a:solidFill>
              </a:endParaRPr>
            </a:p>
          </p:txBody>
        </p:sp>
      </p:gr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不变，脉冲宽度</a:t>
            </a:r>
            <a:r>
              <a:rPr lang="zh-CN" altLang="en-US" dirty="0" smtClean="0">
                <a:ea typeface="楷体_GB2312" pitchFamily="49" charset="-122"/>
                <a:sym typeface="Symbol" panose="05050102010706020507" pitchFamily="18" charset="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
          <p:cNvGrpSpPr/>
          <p:nvPr/>
        </p:nvGrpSpPr>
        <p:grpSpPr bwMode="auto">
          <a:xfrm>
            <a:off x="1447800" y="2179638"/>
            <a:ext cx="5567363" cy="1485900"/>
            <a:chOff x="912" y="1373"/>
            <a:chExt cx="3507" cy="936"/>
          </a:xfrm>
        </p:grpSpPr>
        <p:sp>
          <p:nvSpPr>
            <p:cNvPr id="5" name="Rectangle 4"/>
            <p:cNvSpPr>
              <a:spLocks noChangeArrowheads="1"/>
            </p:cNvSpPr>
            <p:nvPr/>
          </p:nvSpPr>
          <p:spPr bwMode="auto">
            <a:xfrm>
              <a:off x="1582" y="1772"/>
              <a:ext cx="97" cy="333"/>
            </a:xfrm>
            <a:prstGeom prst="rect">
              <a:avLst/>
            </a:prstGeom>
            <a:noFill/>
            <a:ln w="12700">
              <a:solidFill>
                <a:srgbClr val="00FF00"/>
              </a:solidFill>
              <a:miter lim="800000"/>
              <a:tailEnd type="none" w="sm" len="med"/>
            </a:ln>
          </p:spPr>
          <p:txBody>
            <a:bodyPr/>
            <a:lstStyle/>
            <a:p>
              <a:endParaRPr lang="zh-CN" altLang="en-US" b="0"/>
            </a:p>
          </p:txBody>
        </p:sp>
        <p:sp>
          <p:nvSpPr>
            <p:cNvPr id="6" name="Line 5"/>
            <p:cNvSpPr>
              <a:spLocks noChangeShapeType="1"/>
            </p:cNvSpPr>
            <p:nvPr/>
          </p:nvSpPr>
          <p:spPr bwMode="auto">
            <a:xfrm flipV="1">
              <a:off x="2627" y="1420"/>
              <a:ext cx="0" cy="685"/>
            </a:xfrm>
            <a:prstGeom prst="line">
              <a:avLst/>
            </a:prstGeom>
            <a:noFill/>
            <a:ln w="12700">
              <a:solidFill>
                <a:schemeClr val="tx1"/>
              </a:solidFill>
              <a:round/>
              <a:tailEnd type="stealth" w="sm" len="med"/>
            </a:ln>
          </p:spPr>
          <p:txBody>
            <a:bodyPr/>
            <a:lstStyle/>
            <a:p>
              <a:endParaRPr lang="zh-CN" altLang="en-US" b="0"/>
            </a:p>
          </p:txBody>
        </p:sp>
        <p:graphicFrame>
          <p:nvGraphicFramePr>
            <p:cNvPr id="7" name="Object 6"/>
            <p:cNvGraphicFramePr>
              <a:graphicFrameLocks noChangeAspect="1"/>
            </p:cNvGraphicFramePr>
            <p:nvPr/>
          </p:nvGraphicFramePr>
          <p:xfrm>
            <a:off x="2676" y="1373"/>
            <a:ext cx="273" cy="182"/>
          </p:xfrm>
          <a:graphic>
            <a:graphicData uri="http://schemas.openxmlformats.org/presentationml/2006/ole">
              <mc:AlternateContent xmlns:mc="http://schemas.openxmlformats.org/markup-compatibility/2006">
                <mc:Choice xmlns:v="urn:schemas-microsoft-com:vml" Requires="v">
                  <p:oleObj spid="_x0000_s12289" name="Equation" r:id="rId1" imgW="7315200" imgH="4876800" progId="Equation.3">
                    <p:embed/>
                  </p:oleObj>
                </mc:Choice>
                <mc:Fallback>
                  <p:oleObj name="Equation" r:id="rId1" imgW="7315200" imgH="4876800" progId="Equation.3">
                    <p:embed/>
                    <p:pic>
                      <p:nvPicPr>
                        <p:cNvPr id="0" name="图片 12288"/>
                        <p:cNvPicPr>
                          <a:picLocks noChangeAspect="1"/>
                        </p:cNvPicPr>
                        <p:nvPr/>
                      </p:nvPicPr>
                      <p:blipFill>
                        <a:blip r:embed="rId2"/>
                        <a:stretch>
                          <a:fillRect/>
                        </a:stretch>
                      </p:blipFill>
                      <p:spPr>
                        <a:xfrm>
                          <a:off x="2676" y="1373"/>
                          <a:ext cx="273" cy="182"/>
                        </a:xfrm>
                        <a:prstGeom prst="rect">
                          <a:avLst/>
                        </a:prstGeom>
                        <a:noFill/>
                        <a:ln w="9525">
                          <a:noFill/>
                        </a:ln>
                      </p:spPr>
                    </p:pic>
                  </p:oleObj>
                </mc:Fallback>
              </mc:AlternateContent>
            </a:graphicData>
          </a:graphic>
        </p:graphicFrame>
        <p:graphicFrame>
          <p:nvGraphicFramePr>
            <p:cNvPr id="8" name="Object 7"/>
            <p:cNvGraphicFramePr>
              <a:graphicFrameLocks noChangeAspect="1"/>
            </p:cNvGraphicFramePr>
            <p:nvPr/>
          </p:nvGraphicFramePr>
          <p:xfrm>
            <a:off x="3579" y="2134"/>
            <a:ext cx="101" cy="119"/>
          </p:xfrm>
          <a:graphic>
            <a:graphicData uri="http://schemas.openxmlformats.org/presentationml/2006/ole">
              <mc:AlternateContent xmlns:mc="http://schemas.openxmlformats.org/markup-compatibility/2006">
                <mc:Choice xmlns:v="urn:schemas-microsoft-com:vml" Requires="v">
                  <p:oleObj spid="_x0000_s12290" name="Equation" r:id="rId3" imgW="3352800" imgH="3962400" progId="Equation.3">
                    <p:embed/>
                  </p:oleObj>
                </mc:Choice>
                <mc:Fallback>
                  <p:oleObj name="Equation" r:id="rId3" imgW="3352800" imgH="3962400" progId="Equation.3">
                    <p:embed/>
                    <p:pic>
                      <p:nvPicPr>
                        <p:cNvPr id="0" name="图片 12289"/>
                        <p:cNvPicPr>
                          <a:picLocks noChangeAspect="1"/>
                        </p:cNvPicPr>
                        <p:nvPr/>
                      </p:nvPicPr>
                      <p:blipFill>
                        <a:blip r:embed="rId4"/>
                        <a:stretch>
                          <a:fillRect/>
                        </a:stretch>
                      </p:blipFill>
                      <p:spPr>
                        <a:xfrm>
                          <a:off x="3579" y="2134"/>
                          <a:ext cx="101" cy="119"/>
                        </a:xfrm>
                        <a:prstGeom prst="rect">
                          <a:avLst/>
                        </a:prstGeom>
                        <a:noFill/>
                        <a:ln w="9525">
                          <a:noFill/>
                        </a:ln>
                      </p:spPr>
                    </p:pic>
                  </p:oleObj>
                </mc:Fallback>
              </mc:AlternateContent>
            </a:graphicData>
          </a:graphic>
        </p:graphicFrame>
        <p:graphicFrame>
          <p:nvGraphicFramePr>
            <p:cNvPr id="9" name="Object 8"/>
            <p:cNvGraphicFramePr>
              <a:graphicFrameLocks noChangeAspect="1"/>
            </p:cNvGraphicFramePr>
            <p:nvPr/>
          </p:nvGraphicFramePr>
          <p:xfrm>
            <a:off x="2673" y="2087"/>
            <a:ext cx="118" cy="213"/>
          </p:xfrm>
          <a:graphic>
            <a:graphicData uri="http://schemas.openxmlformats.org/presentationml/2006/ole">
              <mc:AlternateContent xmlns:mc="http://schemas.openxmlformats.org/markup-compatibility/2006">
                <mc:Choice xmlns:v="urn:schemas-microsoft-com:vml" Requires="v">
                  <p:oleObj spid="_x0000_s12291" name="Equation" r:id="rId5" imgW="3048000" imgH="5486400" progId="Equation.3">
                    <p:embed/>
                  </p:oleObj>
                </mc:Choice>
                <mc:Fallback>
                  <p:oleObj name="Equation" r:id="rId5" imgW="3048000" imgH="5486400" progId="Equation.3">
                    <p:embed/>
                    <p:pic>
                      <p:nvPicPr>
                        <p:cNvPr id="0" name="图片 12290"/>
                        <p:cNvPicPr>
                          <a:picLocks noChangeAspect="1"/>
                        </p:cNvPicPr>
                        <p:nvPr/>
                      </p:nvPicPr>
                      <p:blipFill>
                        <a:blip r:embed="rId6"/>
                        <a:stretch>
                          <a:fillRect/>
                        </a:stretch>
                      </p:blipFill>
                      <p:spPr>
                        <a:xfrm>
                          <a:off x="2673" y="2087"/>
                          <a:ext cx="118" cy="213"/>
                        </a:xfrm>
                        <a:prstGeom prst="rect">
                          <a:avLst/>
                        </a:prstGeom>
                        <a:noFill/>
                        <a:ln w="9525">
                          <a:noFill/>
                        </a:ln>
                      </p:spPr>
                    </p:pic>
                  </p:oleObj>
                </mc:Fallback>
              </mc:AlternateContent>
            </a:graphicData>
          </a:graphic>
        </p:graphicFrame>
        <p:graphicFrame>
          <p:nvGraphicFramePr>
            <p:cNvPr id="10" name="Object 9"/>
            <p:cNvGraphicFramePr>
              <a:graphicFrameLocks noChangeAspect="1"/>
            </p:cNvGraphicFramePr>
            <p:nvPr/>
          </p:nvGraphicFramePr>
          <p:xfrm>
            <a:off x="4282" y="2134"/>
            <a:ext cx="137" cy="150"/>
          </p:xfrm>
          <a:graphic>
            <a:graphicData uri="http://schemas.openxmlformats.org/presentationml/2006/ole">
              <mc:AlternateContent xmlns:mc="http://schemas.openxmlformats.org/markup-compatibility/2006">
                <mc:Choice xmlns:v="urn:schemas-microsoft-com:vml" Requires="v">
                  <p:oleObj spid="_x0000_s12292" name="Equation" r:id="rId7" imgW="2133600" imgH="3657600" progId="Equation.3">
                    <p:embed/>
                  </p:oleObj>
                </mc:Choice>
                <mc:Fallback>
                  <p:oleObj name="Equation" r:id="rId7" imgW="2133600" imgH="3657600" progId="Equation.3">
                    <p:embed/>
                    <p:pic>
                      <p:nvPicPr>
                        <p:cNvPr id="0" name="图片 12291"/>
                        <p:cNvPicPr>
                          <a:picLocks noChangeAspect="1"/>
                        </p:cNvPicPr>
                        <p:nvPr/>
                      </p:nvPicPr>
                      <p:blipFill>
                        <a:blip r:embed="rId8"/>
                        <a:stretch>
                          <a:fillRect/>
                        </a:stretch>
                      </p:blipFill>
                      <p:spPr>
                        <a:xfrm>
                          <a:off x="4282" y="2134"/>
                          <a:ext cx="137" cy="150"/>
                        </a:xfrm>
                        <a:prstGeom prst="rect">
                          <a:avLst/>
                        </a:prstGeom>
                        <a:noFill/>
                        <a:ln w="9525">
                          <a:noFill/>
                        </a:ln>
                      </p:spPr>
                    </p:pic>
                  </p:oleObj>
                </mc:Fallback>
              </mc:AlternateContent>
            </a:graphicData>
          </a:graphic>
        </p:graphicFrame>
        <p:sp>
          <p:nvSpPr>
            <p:cNvPr id="11" name="Rectangle 10"/>
            <p:cNvSpPr>
              <a:spLocks noChangeArrowheads="1"/>
            </p:cNvSpPr>
            <p:nvPr/>
          </p:nvSpPr>
          <p:spPr bwMode="auto">
            <a:xfrm>
              <a:off x="2578" y="1772"/>
              <a:ext cx="97" cy="333"/>
            </a:xfrm>
            <a:prstGeom prst="rect">
              <a:avLst/>
            </a:prstGeom>
            <a:noFill/>
            <a:ln w="12700">
              <a:solidFill>
                <a:srgbClr val="00FF00"/>
              </a:solidFill>
              <a:miter lim="800000"/>
              <a:tailEnd type="none" w="sm" len="med"/>
            </a:ln>
          </p:spPr>
          <p:txBody>
            <a:bodyPr/>
            <a:lstStyle/>
            <a:p>
              <a:endParaRPr lang="zh-CN" altLang="en-US" b="0"/>
            </a:p>
          </p:txBody>
        </p:sp>
        <p:graphicFrame>
          <p:nvGraphicFramePr>
            <p:cNvPr id="12" name="Object 11"/>
            <p:cNvGraphicFramePr>
              <a:graphicFrameLocks noChangeAspect="1"/>
            </p:cNvGraphicFramePr>
            <p:nvPr/>
          </p:nvGraphicFramePr>
          <p:xfrm>
            <a:off x="2382" y="2105"/>
            <a:ext cx="197" cy="204"/>
          </p:xfrm>
          <a:graphic>
            <a:graphicData uri="http://schemas.openxmlformats.org/presentationml/2006/ole">
              <mc:AlternateContent xmlns:mc="http://schemas.openxmlformats.org/markup-compatibility/2006">
                <mc:Choice xmlns:v="urn:schemas-microsoft-com:vml" Requires="v">
                  <p:oleObj spid="_x0000_s12293" name="Equation" r:id="rId9" imgW="5486400" imgH="5486400" progId="Equation.3">
                    <p:embed/>
                  </p:oleObj>
                </mc:Choice>
                <mc:Fallback>
                  <p:oleObj name="Equation" r:id="rId9" imgW="5486400" imgH="5486400" progId="Equation.3">
                    <p:embed/>
                    <p:pic>
                      <p:nvPicPr>
                        <p:cNvPr id="0" name="图片 12292"/>
                        <p:cNvPicPr>
                          <a:picLocks noChangeAspect="1"/>
                        </p:cNvPicPr>
                        <p:nvPr/>
                      </p:nvPicPr>
                      <p:blipFill>
                        <a:blip r:embed="rId10"/>
                        <a:stretch>
                          <a:fillRect/>
                        </a:stretch>
                      </p:blipFill>
                      <p:spPr>
                        <a:xfrm>
                          <a:off x="2382" y="2105"/>
                          <a:ext cx="197" cy="204"/>
                        </a:xfrm>
                        <a:prstGeom prst="rect">
                          <a:avLst/>
                        </a:prstGeom>
                        <a:noFill/>
                        <a:ln w="9525">
                          <a:noFill/>
                        </a:ln>
                      </p:spPr>
                    </p:pic>
                  </p:oleObj>
                </mc:Fallback>
              </mc:AlternateContent>
            </a:graphicData>
          </a:graphic>
        </p:graphicFrame>
        <p:graphicFrame>
          <p:nvGraphicFramePr>
            <p:cNvPr id="13" name="Object 12"/>
            <p:cNvGraphicFramePr>
              <a:graphicFrameLocks noChangeAspect="1"/>
            </p:cNvGraphicFramePr>
            <p:nvPr/>
          </p:nvGraphicFramePr>
          <p:xfrm>
            <a:off x="2589" y="2123"/>
            <a:ext cx="92" cy="130"/>
          </p:xfrm>
          <a:graphic>
            <a:graphicData uri="http://schemas.openxmlformats.org/presentationml/2006/ole">
              <mc:AlternateContent xmlns:mc="http://schemas.openxmlformats.org/markup-compatibility/2006">
                <mc:Choice xmlns:v="urn:schemas-microsoft-com:vml" Requires="v">
                  <p:oleObj spid="_x0000_s12294" name="Equation" r:id="rId11" imgW="3048000" imgH="4267200" progId="Equation.3">
                    <p:embed/>
                  </p:oleObj>
                </mc:Choice>
                <mc:Fallback>
                  <p:oleObj name="Equation" r:id="rId11" imgW="3048000" imgH="4267200" progId="Equation.3">
                    <p:embed/>
                    <p:pic>
                      <p:nvPicPr>
                        <p:cNvPr id="0" name="图片 12293"/>
                        <p:cNvPicPr>
                          <a:picLocks noChangeAspect="1"/>
                        </p:cNvPicPr>
                        <p:nvPr/>
                      </p:nvPicPr>
                      <p:blipFill>
                        <a:blip r:embed="rId12"/>
                        <a:stretch>
                          <a:fillRect/>
                        </a:stretch>
                      </p:blipFill>
                      <p:spPr>
                        <a:xfrm>
                          <a:off x="2589" y="2123"/>
                          <a:ext cx="92" cy="130"/>
                        </a:xfrm>
                        <a:prstGeom prst="rect">
                          <a:avLst/>
                        </a:prstGeom>
                        <a:noFill/>
                        <a:ln w="9525">
                          <a:noFill/>
                        </a:ln>
                      </p:spPr>
                    </p:pic>
                  </p:oleObj>
                </mc:Fallback>
              </mc:AlternateContent>
            </a:graphicData>
          </a:graphic>
        </p:graphicFrame>
        <p:sp>
          <p:nvSpPr>
            <p:cNvPr id="14" name="Rectangle 13"/>
            <p:cNvSpPr>
              <a:spLocks noChangeArrowheads="1"/>
            </p:cNvSpPr>
            <p:nvPr/>
          </p:nvSpPr>
          <p:spPr bwMode="auto">
            <a:xfrm>
              <a:off x="3569" y="1772"/>
              <a:ext cx="95" cy="333"/>
            </a:xfrm>
            <a:prstGeom prst="rect">
              <a:avLst/>
            </a:prstGeom>
            <a:noFill/>
            <a:ln w="12700">
              <a:solidFill>
                <a:srgbClr val="00FF00"/>
              </a:solidFill>
              <a:miter lim="800000"/>
              <a:tailEnd type="none" w="sm" len="med"/>
            </a:ln>
          </p:spPr>
          <p:txBody>
            <a:bodyPr/>
            <a:lstStyle/>
            <a:p>
              <a:endParaRPr lang="zh-CN" altLang="en-US" b="0"/>
            </a:p>
          </p:txBody>
        </p:sp>
        <p:sp>
          <p:nvSpPr>
            <p:cNvPr id="15" name="Line 14"/>
            <p:cNvSpPr>
              <a:spLocks noChangeShapeType="1"/>
            </p:cNvSpPr>
            <p:nvPr/>
          </p:nvSpPr>
          <p:spPr bwMode="auto">
            <a:xfrm flipV="1">
              <a:off x="3617" y="2049"/>
              <a:ext cx="0" cy="56"/>
            </a:xfrm>
            <a:prstGeom prst="line">
              <a:avLst/>
            </a:prstGeom>
            <a:noFill/>
            <a:ln w="9525">
              <a:solidFill>
                <a:schemeClr val="tx1"/>
              </a:solidFill>
              <a:round/>
              <a:tailEnd type="none" w="sm" len="med"/>
            </a:ln>
          </p:spPr>
          <p:txBody>
            <a:bodyPr/>
            <a:lstStyle/>
            <a:p>
              <a:endParaRPr lang="zh-CN" altLang="en-US" b="0"/>
            </a:p>
          </p:txBody>
        </p:sp>
        <p:sp>
          <p:nvSpPr>
            <p:cNvPr id="16" name="Line 15"/>
            <p:cNvSpPr>
              <a:spLocks noChangeShapeType="1"/>
            </p:cNvSpPr>
            <p:nvPr/>
          </p:nvSpPr>
          <p:spPr bwMode="auto">
            <a:xfrm flipV="1">
              <a:off x="1630" y="2059"/>
              <a:ext cx="0" cy="46"/>
            </a:xfrm>
            <a:prstGeom prst="line">
              <a:avLst/>
            </a:prstGeom>
            <a:noFill/>
            <a:ln w="9525">
              <a:solidFill>
                <a:schemeClr val="tx1"/>
              </a:solidFill>
              <a:round/>
              <a:tailEnd type="none" w="sm" len="med"/>
            </a:ln>
          </p:spPr>
          <p:txBody>
            <a:bodyPr/>
            <a:lstStyle/>
            <a:p>
              <a:endParaRPr lang="zh-CN" altLang="en-US" b="0"/>
            </a:p>
          </p:txBody>
        </p:sp>
        <p:graphicFrame>
          <p:nvGraphicFramePr>
            <p:cNvPr id="17" name="Object 16"/>
            <p:cNvGraphicFramePr>
              <a:graphicFrameLocks noChangeAspect="1"/>
            </p:cNvGraphicFramePr>
            <p:nvPr/>
          </p:nvGraphicFramePr>
          <p:xfrm>
            <a:off x="1536" y="2123"/>
            <a:ext cx="185" cy="121"/>
          </p:xfrm>
          <a:graphic>
            <a:graphicData uri="http://schemas.openxmlformats.org/presentationml/2006/ole">
              <mc:AlternateContent xmlns:mc="http://schemas.openxmlformats.org/markup-compatibility/2006">
                <mc:Choice xmlns:v="urn:schemas-microsoft-com:vml" Requires="v">
                  <p:oleObj spid="_x0000_s12295" name="Equation" r:id="rId13" imgW="6096000" imgH="3962400" progId="Equation.3">
                    <p:embed/>
                  </p:oleObj>
                </mc:Choice>
                <mc:Fallback>
                  <p:oleObj name="Equation" r:id="rId13" imgW="6096000" imgH="3962400" progId="Equation.3">
                    <p:embed/>
                    <p:pic>
                      <p:nvPicPr>
                        <p:cNvPr id="0" name="图片 12294"/>
                        <p:cNvPicPr>
                          <a:picLocks noChangeAspect="1"/>
                        </p:cNvPicPr>
                        <p:nvPr/>
                      </p:nvPicPr>
                      <p:blipFill>
                        <a:blip r:embed="rId14"/>
                        <a:stretch>
                          <a:fillRect/>
                        </a:stretch>
                      </p:blipFill>
                      <p:spPr>
                        <a:xfrm>
                          <a:off x="1536" y="2123"/>
                          <a:ext cx="185" cy="121"/>
                        </a:xfrm>
                        <a:prstGeom prst="rect">
                          <a:avLst/>
                        </a:prstGeom>
                        <a:noFill/>
                        <a:ln w="9525">
                          <a:noFill/>
                        </a:ln>
                      </p:spPr>
                    </p:pic>
                  </p:oleObj>
                </mc:Fallback>
              </mc:AlternateContent>
            </a:graphicData>
          </a:graphic>
        </p:graphicFrame>
        <p:graphicFrame>
          <p:nvGraphicFramePr>
            <p:cNvPr id="18" name="Object 17"/>
            <p:cNvGraphicFramePr>
              <a:graphicFrameLocks noChangeAspect="1"/>
            </p:cNvGraphicFramePr>
            <p:nvPr/>
          </p:nvGraphicFramePr>
          <p:xfrm>
            <a:off x="991" y="1883"/>
            <a:ext cx="340" cy="130"/>
          </p:xfrm>
          <a:graphic>
            <a:graphicData uri="http://schemas.openxmlformats.org/presentationml/2006/ole">
              <mc:AlternateContent xmlns:mc="http://schemas.openxmlformats.org/markup-compatibility/2006">
                <mc:Choice xmlns:v="urn:schemas-microsoft-com:vml" Requires="v">
                  <p:oleObj spid="_x0000_s12296" name="Equation" r:id="rId15" imgW="9144000" imgH="3352800" progId="Equation.3">
                    <p:embed/>
                  </p:oleObj>
                </mc:Choice>
                <mc:Fallback>
                  <p:oleObj name="Equation" r:id="rId15" imgW="9144000" imgH="3352800" progId="Equation.3">
                    <p:embed/>
                    <p:pic>
                      <p:nvPicPr>
                        <p:cNvPr id="0" name="图片 12295"/>
                        <p:cNvPicPr>
                          <a:picLocks noChangeAspect="1"/>
                        </p:cNvPicPr>
                        <p:nvPr/>
                      </p:nvPicPr>
                      <p:blipFill>
                        <a:blip r:embed="rId16"/>
                        <a:stretch>
                          <a:fillRect/>
                        </a:stretch>
                      </p:blipFill>
                      <p:spPr>
                        <a:xfrm>
                          <a:off x="991" y="1883"/>
                          <a:ext cx="340" cy="130"/>
                        </a:xfrm>
                        <a:prstGeom prst="rect">
                          <a:avLst/>
                        </a:prstGeom>
                        <a:noFill/>
                        <a:ln w="9525">
                          <a:noFill/>
                        </a:ln>
                      </p:spPr>
                    </p:pic>
                  </p:oleObj>
                </mc:Fallback>
              </mc:AlternateContent>
            </a:graphicData>
          </a:graphic>
        </p:graphicFrame>
        <p:graphicFrame>
          <p:nvGraphicFramePr>
            <p:cNvPr id="19" name="Object 18"/>
            <p:cNvGraphicFramePr>
              <a:graphicFrameLocks noChangeAspect="1"/>
            </p:cNvGraphicFramePr>
            <p:nvPr/>
          </p:nvGraphicFramePr>
          <p:xfrm>
            <a:off x="3923" y="1886"/>
            <a:ext cx="342" cy="130"/>
          </p:xfrm>
          <a:graphic>
            <a:graphicData uri="http://schemas.openxmlformats.org/presentationml/2006/ole">
              <mc:AlternateContent xmlns:mc="http://schemas.openxmlformats.org/markup-compatibility/2006">
                <mc:Choice xmlns:v="urn:schemas-microsoft-com:vml" Requires="v">
                  <p:oleObj spid="_x0000_s12297" name="Equation" r:id="rId17" imgW="9144000" imgH="3352800" progId="Equation.3">
                    <p:embed/>
                  </p:oleObj>
                </mc:Choice>
                <mc:Fallback>
                  <p:oleObj name="Equation" r:id="rId17" imgW="9144000" imgH="3352800" progId="Equation.3">
                    <p:embed/>
                    <p:pic>
                      <p:nvPicPr>
                        <p:cNvPr id="0" name="图片 12296"/>
                        <p:cNvPicPr>
                          <a:picLocks noChangeAspect="1"/>
                        </p:cNvPicPr>
                        <p:nvPr/>
                      </p:nvPicPr>
                      <p:blipFill>
                        <a:blip r:embed="rId16"/>
                        <a:stretch>
                          <a:fillRect/>
                        </a:stretch>
                      </p:blipFill>
                      <p:spPr>
                        <a:xfrm>
                          <a:off x="3923" y="1886"/>
                          <a:ext cx="342" cy="130"/>
                        </a:xfrm>
                        <a:prstGeom prst="rect">
                          <a:avLst/>
                        </a:prstGeom>
                        <a:noFill/>
                        <a:ln w="9525">
                          <a:noFill/>
                        </a:ln>
                      </p:spPr>
                    </p:pic>
                  </p:oleObj>
                </mc:Fallback>
              </mc:AlternateContent>
            </a:graphicData>
          </a:graphic>
        </p:graphicFrame>
        <p:graphicFrame>
          <p:nvGraphicFramePr>
            <p:cNvPr id="20" name="Object 19"/>
            <p:cNvGraphicFramePr>
              <a:graphicFrameLocks noChangeAspect="1"/>
            </p:cNvGraphicFramePr>
            <p:nvPr/>
          </p:nvGraphicFramePr>
          <p:xfrm>
            <a:off x="2546" y="1651"/>
            <a:ext cx="100" cy="121"/>
          </p:xfrm>
          <a:graphic>
            <a:graphicData uri="http://schemas.openxmlformats.org/presentationml/2006/ole">
              <mc:AlternateContent xmlns:mc="http://schemas.openxmlformats.org/markup-compatibility/2006">
                <mc:Choice xmlns:v="urn:schemas-microsoft-com:vml" Requires="v">
                  <p:oleObj spid="_x0000_s12298" name="Equation" r:id="rId18" imgW="2133600" imgH="3962400" progId="Equation.3">
                    <p:embed/>
                  </p:oleObj>
                </mc:Choice>
                <mc:Fallback>
                  <p:oleObj name="Equation" r:id="rId18" imgW="2133600" imgH="3962400" progId="Equation.3">
                    <p:embed/>
                    <p:pic>
                      <p:nvPicPr>
                        <p:cNvPr id="0" name="图片 12297"/>
                        <p:cNvPicPr>
                          <a:picLocks noChangeAspect="1"/>
                        </p:cNvPicPr>
                        <p:nvPr/>
                      </p:nvPicPr>
                      <p:blipFill>
                        <a:blip r:embed="rId19"/>
                        <a:stretch>
                          <a:fillRect/>
                        </a:stretch>
                      </p:blipFill>
                      <p:spPr>
                        <a:xfrm>
                          <a:off x="2546" y="1651"/>
                          <a:ext cx="100" cy="121"/>
                        </a:xfrm>
                        <a:prstGeom prst="rect">
                          <a:avLst/>
                        </a:prstGeom>
                        <a:noFill/>
                        <a:ln w="9525">
                          <a:noFill/>
                        </a:ln>
                      </p:spPr>
                    </p:pic>
                  </p:oleObj>
                </mc:Fallback>
              </mc:AlternateContent>
            </a:graphicData>
          </a:graphic>
        </p:graphicFrame>
        <p:sp>
          <p:nvSpPr>
            <p:cNvPr id="21" name="Line 20"/>
            <p:cNvSpPr>
              <a:spLocks noChangeShapeType="1"/>
            </p:cNvSpPr>
            <p:nvPr/>
          </p:nvSpPr>
          <p:spPr bwMode="auto">
            <a:xfrm>
              <a:off x="912" y="2108"/>
              <a:ext cx="3497" cy="3"/>
            </a:xfrm>
            <a:prstGeom prst="line">
              <a:avLst/>
            </a:prstGeom>
            <a:noFill/>
            <a:ln w="12700">
              <a:solidFill>
                <a:schemeClr val="tx1"/>
              </a:solidFill>
              <a:round/>
              <a:tailEnd type="stealth" w="sm" len="med"/>
            </a:ln>
          </p:spPr>
          <p:txBody>
            <a:bodyPr/>
            <a:lstStyle/>
            <a:p>
              <a:endParaRPr lang="zh-CN" altLang="en-US" b="0"/>
            </a:p>
          </p:txBody>
        </p:sp>
      </p:grpSp>
      <p:graphicFrame>
        <p:nvGraphicFramePr>
          <p:cNvPr id="22" name="Object 21"/>
          <p:cNvGraphicFramePr>
            <a:graphicFrameLocks noChangeAspect="1"/>
          </p:cNvGraphicFramePr>
          <p:nvPr/>
        </p:nvGraphicFramePr>
        <p:xfrm>
          <a:off x="1446832" y="1308100"/>
          <a:ext cx="4205288" cy="647700"/>
        </p:xfrm>
        <a:graphic>
          <a:graphicData uri="http://schemas.openxmlformats.org/presentationml/2006/ole">
            <mc:AlternateContent xmlns:mc="http://schemas.openxmlformats.org/markup-compatibility/2006">
              <mc:Choice xmlns:v="urn:schemas-microsoft-com:vml" Requires="v">
                <p:oleObj spid="_x0000_s12299" name="Equation" r:id="rId20" imgW="56083200" imgH="9448800" progId="Equation.3">
                  <p:embed/>
                </p:oleObj>
              </mc:Choice>
              <mc:Fallback>
                <p:oleObj name="Equation" r:id="rId20" imgW="56083200" imgH="9448800" progId="Equation.3">
                  <p:embed/>
                  <p:pic>
                    <p:nvPicPr>
                      <p:cNvPr id="0" name="图片 12298"/>
                      <p:cNvPicPr>
                        <a:picLocks noChangeAspect="1"/>
                      </p:cNvPicPr>
                      <p:nvPr/>
                    </p:nvPicPr>
                    <p:blipFill>
                      <a:blip r:embed="rId21"/>
                      <a:stretch>
                        <a:fillRect/>
                      </a:stretch>
                    </p:blipFill>
                    <p:spPr>
                      <a:xfrm>
                        <a:off x="1446832" y="1308100"/>
                        <a:ext cx="4205288" cy="647700"/>
                      </a:xfrm>
                      <a:prstGeom prst="rect">
                        <a:avLst/>
                      </a:prstGeom>
                      <a:noFill/>
                      <a:ln w="9525">
                        <a:noFill/>
                      </a:ln>
                    </p:spPr>
                  </p:pic>
                </p:oleObj>
              </mc:Fallback>
            </mc:AlternateContent>
          </a:graphicData>
        </a:graphic>
      </p:graphicFrame>
      <p:sp>
        <p:nvSpPr>
          <p:cNvPr id="23" name="Rectangle 22"/>
          <p:cNvSpPr>
            <a:spLocks noChangeArrowheads="1"/>
          </p:cNvSpPr>
          <p:nvPr/>
        </p:nvSpPr>
        <p:spPr bwMode="auto">
          <a:xfrm>
            <a:off x="5343525" y="1462058"/>
            <a:ext cx="3820277" cy="400110"/>
          </a:xfrm>
          <a:prstGeom prst="rect">
            <a:avLst/>
          </a:prstGeom>
          <a:noFill/>
          <a:ln w="12700" cap="sq">
            <a:noFill/>
            <a:miter lim="800000"/>
            <a:headEnd type="none" w="sm" len="sm"/>
            <a:tailEnd type="none" w="sm" len="lg"/>
          </a:ln>
          <a:effectLst/>
        </p:spPr>
        <p:txBody>
          <a:bodyPr wrap="none" anchor="ctr">
            <a:spAutoFit/>
          </a:bodyPr>
          <a:lstStyle/>
          <a:p>
            <a:r>
              <a:rPr lang="zh-CN" altLang="en-US" sz="2000" b="0"/>
              <a:t>   ， 第一个过零点为 </a:t>
            </a:r>
            <a:r>
              <a:rPr lang="en-US" altLang="en-US" sz="2000" b="0" i="1"/>
              <a:t>n </a:t>
            </a:r>
            <a:r>
              <a:rPr lang="en-US" altLang="en-US" sz="2000" b="0"/>
              <a:t>=16</a:t>
            </a:r>
            <a:r>
              <a:rPr lang="en-US" altLang="zh-CN" sz="2000" b="0"/>
              <a:t> 。</a:t>
            </a:r>
            <a:endParaRPr lang="en-US" altLang="zh-CN" sz="2000" b="0"/>
          </a:p>
        </p:txBody>
      </p:sp>
      <p:sp>
        <p:nvSpPr>
          <p:cNvPr id="24" name="Text Box 23"/>
          <p:cNvSpPr txBox="1">
            <a:spLocks noChangeArrowheads="1"/>
          </p:cNvSpPr>
          <p:nvPr/>
        </p:nvSpPr>
        <p:spPr bwMode="auto">
          <a:xfrm>
            <a:off x="467544" y="1438246"/>
            <a:ext cx="1207382" cy="400110"/>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b="0" dirty="0"/>
              <a:t>情况 3：</a:t>
            </a:r>
            <a:endParaRPr lang="zh-CN" altLang="en-US" sz="2000" b="0" dirty="0"/>
          </a:p>
        </p:txBody>
      </p:sp>
      <p:sp>
        <p:nvSpPr>
          <p:cNvPr id="25" name="AutoShape 24"/>
          <p:cNvSpPr>
            <a:spLocks noChangeArrowheads="1"/>
          </p:cNvSpPr>
          <p:nvPr/>
        </p:nvSpPr>
        <p:spPr bwMode="auto">
          <a:xfrm>
            <a:off x="1524000" y="5753100"/>
            <a:ext cx="2990850" cy="533400"/>
          </a:xfrm>
          <a:prstGeom prst="wedgeRoundRectCallout">
            <a:avLst>
              <a:gd name="adj1" fmla="val 82439"/>
              <a:gd name="adj2" fmla="val -119270"/>
              <a:gd name="adj3" fmla="val 16667"/>
            </a:avLst>
          </a:prstGeom>
          <a:noFill/>
          <a:ln w="12700" cap="sq">
            <a:solidFill>
              <a:schemeClr val="accent1"/>
            </a:solidFill>
            <a:miter lim="800000"/>
            <a:headEnd type="none" w="sm" len="sm"/>
            <a:tailEnd type="none" w="sm" len="lg"/>
          </a:ln>
          <a:effectLst/>
        </p:spPr>
        <p:txBody>
          <a:bodyPr wrap="none" anchor="ctr"/>
          <a:lstStyle/>
          <a:p>
            <a:pPr eaLnBrk="1" hangingPunct="1"/>
            <a:r>
              <a:rPr lang="zh-CN" altLang="en-US" sz="2000" b="0" dirty="0"/>
              <a:t>第一个过零点再增加一倍</a:t>
            </a:r>
            <a:endParaRPr lang="zh-CN" altLang="en-US" sz="2000" b="0" dirty="0"/>
          </a:p>
        </p:txBody>
      </p:sp>
      <p:sp>
        <p:nvSpPr>
          <p:cNvPr id="27" name="AutoShape 26"/>
          <p:cNvSpPr>
            <a:spLocks noChangeArrowheads="1"/>
          </p:cNvSpPr>
          <p:nvPr/>
        </p:nvSpPr>
        <p:spPr bwMode="auto">
          <a:xfrm>
            <a:off x="419100" y="3981450"/>
            <a:ext cx="2609850" cy="762000"/>
          </a:xfrm>
          <a:prstGeom prst="wedgeRoundRectCallout">
            <a:avLst>
              <a:gd name="adj1" fmla="val 76764"/>
              <a:gd name="adj2" fmla="val 61458"/>
              <a:gd name="adj3" fmla="val 16667"/>
            </a:avLst>
          </a:prstGeom>
          <a:noFill/>
          <a:ln w="12700" cap="sq">
            <a:solidFill>
              <a:schemeClr val="accent1"/>
            </a:solidFill>
            <a:miter lim="800000"/>
            <a:headEnd type="none" w="sm" len="sm"/>
            <a:tailEnd type="none" w="sm" len="lg"/>
          </a:ln>
          <a:effectLst/>
        </p:spPr>
        <p:txBody>
          <a:bodyPr wrap="none" anchor="ctr"/>
          <a:lstStyle/>
          <a:p>
            <a:pPr algn="l" eaLnBrk="1" hangingPunct="1"/>
            <a:r>
              <a:rPr lang="zh-CN" altLang="en-US" sz="2000" b="0" dirty="0"/>
              <a:t>谱线间隔不变</a:t>
            </a:r>
            <a:endParaRPr lang="zh-CN" altLang="en-US" b="0" dirty="0"/>
          </a:p>
        </p:txBody>
      </p:sp>
      <p:sp>
        <p:nvSpPr>
          <p:cNvPr id="29" name="AutoShape 28"/>
          <p:cNvSpPr>
            <a:spLocks noChangeArrowheads="1"/>
          </p:cNvSpPr>
          <p:nvPr/>
        </p:nvSpPr>
        <p:spPr bwMode="auto">
          <a:xfrm>
            <a:off x="152400" y="2038350"/>
            <a:ext cx="2819400" cy="533400"/>
          </a:xfrm>
          <a:prstGeom prst="wedgeEllipseCallout">
            <a:avLst>
              <a:gd name="adj1" fmla="val 75958"/>
              <a:gd name="adj2" fmla="val 105060"/>
            </a:avLst>
          </a:prstGeom>
          <a:noFill/>
          <a:ln w="12700" cap="sq">
            <a:solidFill>
              <a:srgbClr val="00CC00"/>
            </a:solidFill>
            <a:miter lim="800000"/>
            <a:headEnd type="none" w="sm" len="sm"/>
            <a:tailEnd type="none" w="sm" len="lg"/>
          </a:ln>
          <a:effectLst/>
        </p:spPr>
        <p:txBody>
          <a:bodyPr wrap="none" anchor="ctr"/>
          <a:lstStyle/>
          <a:p>
            <a:pPr eaLnBrk="1" hangingPunct="1"/>
            <a:r>
              <a:rPr lang="zh-CN" altLang="en-US" sz="2000" b="0"/>
              <a:t>脉冲宽度再缩小一倍</a:t>
            </a:r>
            <a:endParaRPr lang="zh-CN" altLang="en-US" sz="2000" b="0"/>
          </a:p>
        </p:txBody>
      </p:sp>
      <p:sp>
        <p:nvSpPr>
          <p:cNvPr id="30" name="AutoShape 29"/>
          <p:cNvSpPr>
            <a:spLocks noChangeArrowheads="1"/>
          </p:cNvSpPr>
          <p:nvPr/>
        </p:nvSpPr>
        <p:spPr bwMode="auto">
          <a:xfrm>
            <a:off x="5219700" y="3924300"/>
            <a:ext cx="2628900" cy="647700"/>
          </a:xfrm>
          <a:prstGeom prst="wedgeRoundRectCallout">
            <a:avLst>
              <a:gd name="adj1" fmla="val -76329"/>
              <a:gd name="adj2" fmla="val 71079"/>
              <a:gd name="adj3" fmla="val 16667"/>
            </a:avLst>
          </a:prstGeom>
          <a:noFill/>
          <a:ln w="12700" cap="sq">
            <a:solidFill>
              <a:srgbClr val="FF66CC"/>
            </a:solidFill>
            <a:miter lim="800000"/>
            <a:headEnd type="none" w="sm" len="sm"/>
            <a:tailEnd type="none" w="sm" len="lg"/>
          </a:ln>
          <a:effectLst/>
        </p:spPr>
        <p:txBody>
          <a:bodyPr wrap="none" anchor="ctr"/>
          <a:lstStyle/>
          <a:p>
            <a:pPr eaLnBrk="1" hangingPunct="1"/>
            <a:r>
              <a:rPr lang="zh-CN" altLang="en-US" sz="2000" b="0" dirty="0"/>
              <a:t>幅值再减小一倍</a:t>
            </a:r>
            <a:endParaRPr lang="zh-CN" altLang="en-US" sz="2000" b="0" dirty="0"/>
          </a:p>
        </p:txBody>
      </p:sp>
      <p:grpSp>
        <p:nvGrpSpPr>
          <p:cNvPr id="31" name="Group 30"/>
          <p:cNvGrpSpPr/>
          <p:nvPr/>
        </p:nvGrpSpPr>
        <p:grpSpPr bwMode="auto">
          <a:xfrm>
            <a:off x="1332037" y="3908425"/>
            <a:ext cx="5976267" cy="1763713"/>
            <a:chOff x="703" y="2462"/>
            <a:chExt cx="4146" cy="1111"/>
          </a:xfrm>
        </p:grpSpPr>
        <p:sp>
          <p:nvSpPr>
            <p:cNvPr id="32" name="Line 31"/>
            <p:cNvSpPr>
              <a:spLocks noChangeShapeType="1"/>
            </p:cNvSpPr>
            <p:nvPr/>
          </p:nvSpPr>
          <p:spPr bwMode="auto">
            <a:xfrm flipV="1">
              <a:off x="703" y="3376"/>
              <a:ext cx="4008" cy="1"/>
            </a:xfrm>
            <a:prstGeom prst="line">
              <a:avLst/>
            </a:prstGeom>
            <a:noFill/>
            <a:ln w="6350">
              <a:solidFill>
                <a:schemeClr val="tx1"/>
              </a:solidFill>
              <a:round/>
              <a:tailEnd type="stealth" w="sm" len="med"/>
            </a:ln>
          </p:spPr>
          <p:txBody>
            <a:bodyPr/>
            <a:lstStyle/>
            <a:p>
              <a:endParaRPr lang="zh-CN" altLang="en-US" b="0"/>
            </a:p>
          </p:txBody>
        </p:sp>
        <p:sp>
          <p:nvSpPr>
            <p:cNvPr id="33" name="Line 32"/>
            <p:cNvSpPr>
              <a:spLocks noChangeShapeType="1"/>
            </p:cNvSpPr>
            <p:nvPr/>
          </p:nvSpPr>
          <p:spPr bwMode="auto">
            <a:xfrm flipV="1">
              <a:off x="2676" y="2497"/>
              <a:ext cx="0" cy="877"/>
            </a:xfrm>
            <a:prstGeom prst="line">
              <a:avLst/>
            </a:prstGeom>
            <a:noFill/>
            <a:ln w="6350">
              <a:solidFill>
                <a:schemeClr val="tx1"/>
              </a:solidFill>
              <a:round/>
              <a:tailEnd type="stealth" w="sm" len="med"/>
            </a:ln>
          </p:spPr>
          <p:txBody>
            <a:bodyPr/>
            <a:lstStyle/>
            <a:p>
              <a:endParaRPr lang="zh-CN" altLang="en-US" b="0"/>
            </a:p>
          </p:txBody>
        </p:sp>
        <p:graphicFrame>
          <p:nvGraphicFramePr>
            <p:cNvPr id="34" name="Object 33"/>
            <p:cNvGraphicFramePr>
              <a:graphicFrameLocks noChangeAspect="1"/>
            </p:cNvGraphicFramePr>
            <p:nvPr/>
          </p:nvGraphicFramePr>
          <p:xfrm>
            <a:off x="2715" y="2462"/>
            <a:ext cx="216" cy="270"/>
          </p:xfrm>
          <a:graphic>
            <a:graphicData uri="http://schemas.openxmlformats.org/presentationml/2006/ole">
              <mc:AlternateContent xmlns:mc="http://schemas.openxmlformats.org/markup-compatibility/2006">
                <mc:Choice xmlns:v="urn:schemas-microsoft-com:vml" Requires="v">
                  <p:oleObj spid="_x0000_s12300" name="" r:id="rId22" imgW="4572000" imgH="5791200" progId="Equation.3">
                    <p:embed/>
                  </p:oleObj>
                </mc:Choice>
                <mc:Fallback>
                  <p:oleObj name="" r:id="rId22" imgW="4572000" imgH="5791200" progId="Equation.3">
                    <p:embed/>
                    <p:pic>
                      <p:nvPicPr>
                        <p:cNvPr id="0" name="图片 12299"/>
                        <p:cNvPicPr>
                          <a:picLocks noChangeAspect="1"/>
                        </p:cNvPicPr>
                        <p:nvPr/>
                      </p:nvPicPr>
                      <p:blipFill>
                        <a:blip r:embed="rId23"/>
                        <a:stretch>
                          <a:fillRect/>
                        </a:stretch>
                      </p:blipFill>
                      <p:spPr>
                        <a:xfrm>
                          <a:off x="2715" y="2462"/>
                          <a:ext cx="216" cy="270"/>
                        </a:xfrm>
                        <a:prstGeom prst="rect">
                          <a:avLst/>
                        </a:prstGeom>
                        <a:noFill/>
                        <a:ln w="9525">
                          <a:noFill/>
                        </a:ln>
                      </p:spPr>
                    </p:pic>
                  </p:oleObj>
                </mc:Fallback>
              </mc:AlternateContent>
            </a:graphicData>
          </a:graphic>
        </p:graphicFrame>
        <p:graphicFrame>
          <p:nvGraphicFramePr>
            <p:cNvPr id="35" name="Object 34"/>
            <p:cNvGraphicFramePr>
              <a:graphicFrameLocks noChangeAspect="1"/>
            </p:cNvGraphicFramePr>
            <p:nvPr/>
          </p:nvGraphicFramePr>
          <p:xfrm>
            <a:off x="4577" y="3409"/>
            <a:ext cx="272" cy="158"/>
          </p:xfrm>
          <a:graphic>
            <a:graphicData uri="http://schemas.openxmlformats.org/presentationml/2006/ole">
              <mc:AlternateContent xmlns:mc="http://schemas.openxmlformats.org/markup-compatibility/2006">
                <mc:Choice xmlns:v="urn:schemas-microsoft-com:vml" Requires="v">
                  <p:oleObj spid="_x0000_s12301" name="" r:id="rId24" imgW="3657600" imgH="3352800" progId="Equation.3">
                    <p:embed/>
                  </p:oleObj>
                </mc:Choice>
                <mc:Fallback>
                  <p:oleObj name="" r:id="rId24" imgW="3657600" imgH="3352800" progId="Equation.3">
                    <p:embed/>
                    <p:pic>
                      <p:nvPicPr>
                        <p:cNvPr id="0" name="图片 12300"/>
                        <p:cNvPicPr>
                          <a:picLocks noChangeAspect="1"/>
                        </p:cNvPicPr>
                        <p:nvPr/>
                      </p:nvPicPr>
                      <p:blipFill>
                        <a:blip r:embed="rId25"/>
                        <a:stretch>
                          <a:fillRect/>
                        </a:stretch>
                      </p:blipFill>
                      <p:spPr>
                        <a:xfrm>
                          <a:off x="4577" y="3409"/>
                          <a:ext cx="272" cy="158"/>
                        </a:xfrm>
                        <a:prstGeom prst="rect">
                          <a:avLst/>
                        </a:prstGeom>
                        <a:noFill/>
                        <a:ln w="9525">
                          <a:noFill/>
                        </a:ln>
                      </p:spPr>
                    </p:pic>
                  </p:oleObj>
                </mc:Fallback>
              </mc:AlternateContent>
            </a:graphicData>
          </a:graphic>
        </p:graphicFrame>
        <p:graphicFrame>
          <p:nvGraphicFramePr>
            <p:cNvPr id="36" name="Object 35"/>
            <p:cNvGraphicFramePr>
              <a:graphicFrameLocks noChangeAspect="1"/>
            </p:cNvGraphicFramePr>
            <p:nvPr/>
          </p:nvGraphicFramePr>
          <p:xfrm>
            <a:off x="2531" y="2857"/>
            <a:ext cx="159" cy="231"/>
          </p:xfrm>
          <a:graphic>
            <a:graphicData uri="http://schemas.openxmlformats.org/presentationml/2006/ole">
              <mc:AlternateContent xmlns:mc="http://schemas.openxmlformats.org/markup-compatibility/2006">
                <mc:Choice xmlns:v="urn:schemas-microsoft-com:vml" Requires="v">
                  <p:oleObj spid="_x0000_s12302" name="" r:id="rId26" imgW="3657600" imgH="5486400" progId="Equation.3">
                    <p:embed/>
                  </p:oleObj>
                </mc:Choice>
                <mc:Fallback>
                  <p:oleObj name="" r:id="rId26" imgW="3657600" imgH="5486400" progId="Equation.3">
                    <p:embed/>
                    <p:pic>
                      <p:nvPicPr>
                        <p:cNvPr id="0" name="图片 12301"/>
                        <p:cNvPicPr>
                          <a:picLocks noChangeAspect="1"/>
                        </p:cNvPicPr>
                        <p:nvPr/>
                      </p:nvPicPr>
                      <p:blipFill>
                        <a:blip r:embed="rId27"/>
                        <a:stretch>
                          <a:fillRect/>
                        </a:stretch>
                      </p:blipFill>
                      <p:spPr>
                        <a:xfrm>
                          <a:off x="2531" y="2857"/>
                          <a:ext cx="159" cy="231"/>
                        </a:xfrm>
                        <a:prstGeom prst="rect">
                          <a:avLst/>
                        </a:prstGeom>
                        <a:noFill/>
                        <a:ln w="9525">
                          <a:noFill/>
                        </a:ln>
                      </p:spPr>
                    </p:pic>
                  </p:oleObj>
                </mc:Fallback>
              </mc:AlternateContent>
            </a:graphicData>
          </a:graphic>
        </p:graphicFrame>
        <p:graphicFrame>
          <p:nvGraphicFramePr>
            <p:cNvPr id="37" name="Object 36"/>
            <p:cNvGraphicFramePr>
              <a:graphicFrameLocks noChangeAspect="1"/>
            </p:cNvGraphicFramePr>
            <p:nvPr/>
          </p:nvGraphicFramePr>
          <p:xfrm>
            <a:off x="3507" y="3134"/>
            <a:ext cx="175" cy="215"/>
          </p:xfrm>
          <a:graphic>
            <a:graphicData uri="http://schemas.openxmlformats.org/presentationml/2006/ole">
              <mc:AlternateContent xmlns:mc="http://schemas.openxmlformats.org/markup-compatibility/2006">
                <mc:Choice xmlns:v="urn:schemas-microsoft-com:vml" Requires="v">
                  <p:oleObj spid="_x0000_s12303" name="" r:id="rId28" imgW="4267200" imgH="5486400" progId="Equation.3">
                    <p:embed/>
                  </p:oleObj>
                </mc:Choice>
                <mc:Fallback>
                  <p:oleObj name="" r:id="rId28" imgW="4267200" imgH="5486400" progId="Equation.3">
                    <p:embed/>
                    <p:pic>
                      <p:nvPicPr>
                        <p:cNvPr id="0" name="图片 12302"/>
                        <p:cNvPicPr>
                          <a:picLocks noChangeAspect="1"/>
                        </p:cNvPicPr>
                        <p:nvPr/>
                      </p:nvPicPr>
                      <p:blipFill>
                        <a:blip r:embed="rId29"/>
                        <a:stretch>
                          <a:fillRect/>
                        </a:stretch>
                      </p:blipFill>
                      <p:spPr>
                        <a:xfrm>
                          <a:off x="3507" y="3134"/>
                          <a:ext cx="175" cy="215"/>
                        </a:xfrm>
                        <a:prstGeom prst="rect">
                          <a:avLst/>
                        </a:prstGeom>
                        <a:noFill/>
                        <a:ln w="9525">
                          <a:noFill/>
                        </a:ln>
                      </p:spPr>
                    </p:pic>
                  </p:oleObj>
                </mc:Fallback>
              </mc:AlternateContent>
            </a:graphicData>
          </a:graphic>
        </p:graphicFrame>
        <p:graphicFrame>
          <p:nvGraphicFramePr>
            <p:cNvPr id="38" name="Object 37"/>
            <p:cNvGraphicFramePr>
              <a:graphicFrameLocks noChangeAspect="1"/>
            </p:cNvGraphicFramePr>
            <p:nvPr/>
          </p:nvGraphicFramePr>
          <p:xfrm>
            <a:off x="2574" y="3390"/>
            <a:ext cx="466" cy="183"/>
          </p:xfrm>
          <a:graphic>
            <a:graphicData uri="http://schemas.openxmlformats.org/presentationml/2006/ole">
              <mc:AlternateContent xmlns:mc="http://schemas.openxmlformats.org/markup-compatibility/2006">
                <mc:Choice xmlns:v="urn:schemas-microsoft-com:vml" Requires="v">
                  <p:oleObj spid="_x0000_s12304" name="" r:id="rId30" imgW="3048000" imgH="4267200" progId="Equation.3">
                    <p:embed/>
                  </p:oleObj>
                </mc:Choice>
                <mc:Fallback>
                  <p:oleObj name="" r:id="rId30" imgW="3048000" imgH="4267200" progId="Equation.3">
                    <p:embed/>
                    <p:pic>
                      <p:nvPicPr>
                        <p:cNvPr id="0" name="图片 12303"/>
                        <p:cNvPicPr>
                          <a:picLocks noChangeAspect="1"/>
                        </p:cNvPicPr>
                        <p:nvPr/>
                      </p:nvPicPr>
                      <p:blipFill>
                        <a:blip r:embed="rId12"/>
                        <a:stretch>
                          <a:fillRect/>
                        </a:stretch>
                      </p:blipFill>
                      <p:spPr>
                        <a:xfrm>
                          <a:off x="2574" y="3390"/>
                          <a:ext cx="466" cy="183"/>
                        </a:xfrm>
                        <a:prstGeom prst="rect">
                          <a:avLst/>
                        </a:prstGeom>
                        <a:noFill/>
                        <a:ln w="9525">
                          <a:noFill/>
                        </a:ln>
                      </p:spPr>
                    </p:pic>
                  </p:oleObj>
                </mc:Fallback>
              </mc:AlternateContent>
            </a:graphicData>
          </a:graphic>
        </p:graphicFrame>
        <p:sp>
          <p:nvSpPr>
            <p:cNvPr id="39" name="Freeform 38"/>
            <p:cNvSpPr/>
            <p:nvPr/>
          </p:nvSpPr>
          <p:spPr bwMode="auto">
            <a:xfrm>
              <a:off x="2682" y="3111"/>
              <a:ext cx="1911" cy="357"/>
            </a:xfrm>
            <a:custGeom>
              <a:avLst/>
              <a:gdLst/>
              <a:ahLst/>
              <a:cxnLst>
                <a:cxn ang="0">
                  <a:pos x="0" y="0"/>
                </a:cxn>
                <a:cxn ang="0">
                  <a:pos x="150" y="28"/>
                </a:cxn>
                <a:cxn ang="0">
                  <a:pos x="285" y="113"/>
                </a:cxn>
                <a:cxn ang="0">
                  <a:pos x="389" y="226"/>
                </a:cxn>
                <a:cxn ang="0">
                  <a:pos x="495" y="359"/>
                </a:cxn>
                <a:cxn ang="0">
                  <a:pos x="634" y="528"/>
                </a:cxn>
                <a:cxn ang="0">
                  <a:pos x="718" y="623"/>
                </a:cxn>
                <a:cxn ang="0">
                  <a:pos x="838" y="684"/>
                </a:cxn>
                <a:cxn ang="0">
                  <a:pos x="988" y="717"/>
                </a:cxn>
                <a:cxn ang="0">
                  <a:pos x="1153" y="684"/>
                </a:cxn>
                <a:cxn ang="0">
                  <a:pos x="1257" y="604"/>
                </a:cxn>
                <a:cxn ang="0">
                  <a:pos x="1333" y="523"/>
                </a:cxn>
              </a:cxnLst>
              <a:rect l="0" t="0" r="r" b="b"/>
              <a:pathLst>
                <a:path w="1333" h="717">
                  <a:moveTo>
                    <a:pt x="0" y="0"/>
                  </a:moveTo>
                  <a:cubicBezTo>
                    <a:pt x="24" y="4"/>
                    <a:pt x="102" y="9"/>
                    <a:pt x="150" y="28"/>
                  </a:cubicBezTo>
                  <a:cubicBezTo>
                    <a:pt x="198" y="47"/>
                    <a:pt x="245" y="81"/>
                    <a:pt x="285" y="113"/>
                  </a:cubicBezTo>
                  <a:cubicBezTo>
                    <a:pt x="325" y="146"/>
                    <a:pt x="355" y="186"/>
                    <a:pt x="389" y="226"/>
                  </a:cubicBezTo>
                  <a:cubicBezTo>
                    <a:pt x="423" y="267"/>
                    <a:pt x="453" y="308"/>
                    <a:pt x="495" y="359"/>
                  </a:cubicBezTo>
                  <a:cubicBezTo>
                    <a:pt x="537" y="409"/>
                    <a:pt x="597" y="484"/>
                    <a:pt x="634" y="528"/>
                  </a:cubicBezTo>
                  <a:cubicBezTo>
                    <a:pt x="672" y="572"/>
                    <a:pt x="684" y="597"/>
                    <a:pt x="718" y="623"/>
                  </a:cubicBezTo>
                  <a:cubicBezTo>
                    <a:pt x="752" y="648"/>
                    <a:pt x="794" y="668"/>
                    <a:pt x="838" y="684"/>
                  </a:cubicBezTo>
                  <a:cubicBezTo>
                    <a:pt x="882" y="699"/>
                    <a:pt x="936" y="717"/>
                    <a:pt x="988" y="717"/>
                  </a:cubicBezTo>
                  <a:cubicBezTo>
                    <a:pt x="1039" y="717"/>
                    <a:pt x="1109" y="703"/>
                    <a:pt x="1153" y="684"/>
                  </a:cubicBezTo>
                  <a:cubicBezTo>
                    <a:pt x="1197" y="665"/>
                    <a:pt x="1227" y="630"/>
                    <a:pt x="1257" y="604"/>
                  </a:cubicBezTo>
                  <a:cubicBezTo>
                    <a:pt x="1287" y="577"/>
                    <a:pt x="1320" y="536"/>
                    <a:pt x="1333" y="523"/>
                  </a:cubicBezTo>
                </a:path>
              </a:pathLst>
            </a:custGeom>
            <a:noFill/>
            <a:ln w="9525" cap="rnd">
              <a:solidFill>
                <a:srgbClr val="FF0066"/>
              </a:solidFill>
              <a:prstDash val="sysDot"/>
              <a:round/>
              <a:tailEnd type="none" w="sm" len="med"/>
            </a:ln>
          </p:spPr>
          <p:txBody>
            <a:bodyPr/>
            <a:lstStyle/>
            <a:p>
              <a:endParaRPr lang="zh-CN" altLang="en-US" b="0"/>
            </a:p>
          </p:txBody>
        </p:sp>
        <p:sp>
          <p:nvSpPr>
            <p:cNvPr id="40" name="Freeform 39"/>
            <p:cNvSpPr/>
            <p:nvPr/>
          </p:nvSpPr>
          <p:spPr bwMode="auto">
            <a:xfrm>
              <a:off x="753" y="3113"/>
              <a:ext cx="1910" cy="356"/>
            </a:xfrm>
            <a:custGeom>
              <a:avLst/>
              <a:gdLst/>
              <a:ahLst/>
              <a:cxnLst>
                <a:cxn ang="0">
                  <a:pos x="1333" y="0"/>
                </a:cxn>
                <a:cxn ang="0">
                  <a:pos x="1183" y="28"/>
                </a:cxn>
                <a:cxn ang="0">
                  <a:pos x="1048" y="113"/>
                </a:cxn>
                <a:cxn ang="0">
                  <a:pos x="944" y="226"/>
                </a:cxn>
                <a:cxn ang="0">
                  <a:pos x="838" y="359"/>
                </a:cxn>
                <a:cxn ang="0">
                  <a:pos x="699" y="528"/>
                </a:cxn>
                <a:cxn ang="0">
                  <a:pos x="615" y="623"/>
                </a:cxn>
                <a:cxn ang="0">
                  <a:pos x="495" y="684"/>
                </a:cxn>
                <a:cxn ang="0">
                  <a:pos x="345" y="717"/>
                </a:cxn>
                <a:cxn ang="0">
                  <a:pos x="180" y="684"/>
                </a:cxn>
                <a:cxn ang="0">
                  <a:pos x="76" y="604"/>
                </a:cxn>
                <a:cxn ang="0">
                  <a:pos x="0" y="523"/>
                </a:cxn>
              </a:cxnLst>
              <a:rect l="0" t="0" r="r" b="b"/>
              <a:pathLst>
                <a:path w="1333" h="717">
                  <a:moveTo>
                    <a:pt x="1333" y="0"/>
                  </a:moveTo>
                  <a:cubicBezTo>
                    <a:pt x="1309" y="4"/>
                    <a:pt x="1231" y="9"/>
                    <a:pt x="1183" y="28"/>
                  </a:cubicBezTo>
                  <a:cubicBezTo>
                    <a:pt x="1135" y="47"/>
                    <a:pt x="1088" y="81"/>
                    <a:pt x="1048" y="113"/>
                  </a:cubicBezTo>
                  <a:cubicBezTo>
                    <a:pt x="1008" y="146"/>
                    <a:pt x="978" y="186"/>
                    <a:pt x="944" y="226"/>
                  </a:cubicBezTo>
                  <a:cubicBezTo>
                    <a:pt x="910" y="267"/>
                    <a:pt x="880" y="308"/>
                    <a:pt x="838" y="359"/>
                  </a:cubicBezTo>
                  <a:cubicBezTo>
                    <a:pt x="796" y="409"/>
                    <a:pt x="736" y="484"/>
                    <a:pt x="699" y="528"/>
                  </a:cubicBezTo>
                  <a:cubicBezTo>
                    <a:pt x="661" y="572"/>
                    <a:pt x="649" y="597"/>
                    <a:pt x="615" y="623"/>
                  </a:cubicBezTo>
                  <a:cubicBezTo>
                    <a:pt x="581" y="648"/>
                    <a:pt x="539" y="668"/>
                    <a:pt x="495" y="684"/>
                  </a:cubicBezTo>
                  <a:cubicBezTo>
                    <a:pt x="451" y="699"/>
                    <a:pt x="397" y="717"/>
                    <a:pt x="345" y="717"/>
                  </a:cubicBezTo>
                  <a:cubicBezTo>
                    <a:pt x="294" y="717"/>
                    <a:pt x="224" y="703"/>
                    <a:pt x="180" y="684"/>
                  </a:cubicBezTo>
                  <a:cubicBezTo>
                    <a:pt x="136" y="665"/>
                    <a:pt x="106" y="630"/>
                    <a:pt x="76" y="604"/>
                  </a:cubicBezTo>
                  <a:cubicBezTo>
                    <a:pt x="46" y="577"/>
                    <a:pt x="13" y="536"/>
                    <a:pt x="0" y="523"/>
                  </a:cubicBezTo>
                </a:path>
              </a:pathLst>
            </a:custGeom>
            <a:noFill/>
            <a:ln w="9525" cap="rnd">
              <a:solidFill>
                <a:srgbClr val="FF0066"/>
              </a:solidFill>
              <a:prstDash val="sysDot"/>
              <a:round/>
              <a:tailEnd type="none" w="sm" len="med"/>
            </a:ln>
          </p:spPr>
          <p:txBody>
            <a:bodyPr/>
            <a:lstStyle/>
            <a:p>
              <a:endParaRPr lang="zh-CN" altLang="en-US" b="0"/>
            </a:p>
          </p:txBody>
        </p:sp>
        <p:sp>
          <p:nvSpPr>
            <p:cNvPr id="41" name="Line 40"/>
            <p:cNvSpPr>
              <a:spLocks noChangeShapeType="1"/>
            </p:cNvSpPr>
            <p:nvPr/>
          </p:nvSpPr>
          <p:spPr bwMode="auto">
            <a:xfrm flipH="1" flipV="1">
              <a:off x="2681" y="3113"/>
              <a:ext cx="0" cy="261"/>
            </a:xfrm>
            <a:prstGeom prst="line">
              <a:avLst/>
            </a:prstGeom>
            <a:noFill/>
            <a:ln w="9525">
              <a:solidFill>
                <a:srgbClr val="00FF00"/>
              </a:solidFill>
              <a:round/>
              <a:tailEnd type="none" w="sm" len="med"/>
            </a:ln>
          </p:spPr>
          <p:txBody>
            <a:bodyPr/>
            <a:lstStyle/>
            <a:p>
              <a:endParaRPr lang="zh-CN" altLang="en-US" b="0"/>
            </a:p>
          </p:txBody>
        </p:sp>
        <p:sp>
          <p:nvSpPr>
            <p:cNvPr id="42" name="Freeform 41"/>
            <p:cNvSpPr/>
            <p:nvPr/>
          </p:nvSpPr>
          <p:spPr bwMode="auto">
            <a:xfrm>
              <a:off x="3152" y="3185"/>
              <a:ext cx="2" cy="190"/>
            </a:xfrm>
            <a:custGeom>
              <a:avLst/>
              <a:gdLst/>
              <a:ahLst/>
              <a:cxnLst>
                <a:cxn ang="0">
                  <a:pos x="1" y="382"/>
                </a:cxn>
                <a:cxn ang="0">
                  <a:pos x="0" y="0"/>
                </a:cxn>
              </a:cxnLst>
              <a:rect l="0" t="0" r="r" b="b"/>
              <a:pathLst>
                <a:path w="1" h="382">
                  <a:moveTo>
                    <a:pt x="1" y="382"/>
                  </a:moveTo>
                  <a:lnTo>
                    <a:pt x="0" y="0"/>
                  </a:lnTo>
                </a:path>
              </a:pathLst>
            </a:custGeom>
            <a:noFill/>
            <a:ln w="9525">
              <a:solidFill>
                <a:srgbClr val="00FF00"/>
              </a:solidFill>
              <a:round/>
              <a:tailEnd type="none" w="sm" len="med"/>
            </a:ln>
          </p:spPr>
          <p:txBody>
            <a:bodyPr/>
            <a:lstStyle/>
            <a:p>
              <a:endParaRPr lang="zh-CN" altLang="en-US" b="0"/>
            </a:p>
          </p:txBody>
        </p:sp>
        <p:sp>
          <p:nvSpPr>
            <p:cNvPr id="43" name="Line 42"/>
            <p:cNvSpPr>
              <a:spLocks noChangeShapeType="1"/>
            </p:cNvSpPr>
            <p:nvPr/>
          </p:nvSpPr>
          <p:spPr bwMode="auto">
            <a:xfrm flipH="1" flipV="1">
              <a:off x="3371" y="3279"/>
              <a:ext cx="0" cy="95"/>
            </a:xfrm>
            <a:prstGeom prst="line">
              <a:avLst/>
            </a:prstGeom>
            <a:noFill/>
            <a:ln w="9525">
              <a:solidFill>
                <a:srgbClr val="00FF00"/>
              </a:solidFill>
              <a:round/>
              <a:tailEnd type="none" w="sm" len="med"/>
            </a:ln>
          </p:spPr>
          <p:txBody>
            <a:bodyPr/>
            <a:lstStyle/>
            <a:p>
              <a:endParaRPr lang="zh-CN" altLang="en-US" b="0"/>
            </a:p>
          </p:txBody>
        </p:sp>
        <p:sp>
          <p:nvSpPr>
            <p:cNvPr id="44" name="Oval 43"/>
            <p:cNvSpPr>
              <a:spLocks noChangeArrowheads="1"/>
            </p:cNvSpPr>
            <p:nvPr/>
          </p:nvSpPr>
          <p:spPr bwMode="auto">
            <a:xfrm flipH="1">
              <a:off x="3594" y="3377"/>
              <a:ext cx="8" cy="11"/>
            </a:xfrm>
            <a:prstGeom prst="ellipse">
              <a:avLst/>
            </a:prstGeom>
            <a:solidFill>
              <a:srgbClr val="FFFFFF"/>
            </a:solidFill>
            <a:ln w="9525">
              <a:solidFill>
                <a:srgbClr val="00FF00"/>
              </a:solidFill>
              <a:round/>
              <a:tailEnd type="none" w="sm" len="med"/>
            </a:ln>
          </p:spPr>
          <p:txBody>
            <a:bodyPr/>
            <a:lstStyle/>
            <a:p>
              <a:endParaRPr lang="zh-CN" altLang="en-US" b="0"/>
            </a:p>
          </p:txBody>
        </p:sp>
        <p:sp>
          <p:nvSpPr>
            <p:cNvPr id="45" name="Line 44"/>
            <p:cNvSpPr>
              <a:spLocks noChangeShapeType="1"/>
            </p:cNvSpPr>
            <p:nvPr/>
          </p:nvSpPr>
          <p:spPr bwMode="auto">
            <a:xfrm flipH="1" flipV="1">
              <a:off x="2436" y="3129"/>
              <a:ext cx="0" cy="245"/>
            </a:xfrm>
            <a:prstGeom prst="line">
              <a:avLst/>
            </a:prstGeom>
            <a:noFill/>
            <a:ln w="9525">
              <a:solidFill>
                <a:srgbClr val="00FF00"/>
              </a:solidFill>
              <a:round/>
              <a:tailEnd type="none" w="sm" len="med"/>
            </a:ln>
          </p:spPr>
          <p:txBody>
            <a:bodyPr/>
            <a:lstStyle/>
            <a:p>
              <a:endParaRPr lang="zh-CN" altLang="en-US" b="0"/>
            </a:p>
          </p:txBody>
        </p:sp>
        <p:sp>
          <p:nvSpPr>
            <p:cNvPr id="46" name="Line 45"/>
            <p:cNvSpPr>
              <a:spLocks noChangeShapeType="1"/>
            </p:cNvSpPr>
            <p:nvPr/>
          </p:nvSpPr>
          <p:spPr bwMode="auto">
            <a:xfrm flipH="1" flipV="1">
              <a:off x="2208" y="3179"/>
              <a:ext cx="0" cy="195"/>
            </a:xfrm>
            <a:prstGeom prst="line">
              <a:avLst/>
            </a:prstGeom>
            <a:noFill/>
            <a:ln w="9525">
              <a:solidFill>
                <a:srgbClr val="00FF00"/>
              </a:solidFill>
              <a:round/>
              <a:tailEnd type="none" w="sm" len="med"/>
            </a:ln>
          </p:spPr>
          <p:txBody>
            <a:bodyPr/>
            <a:lstStyle/>
            <a:p>
              <a:endParaRPr lang="zh-CN" altLang="en-US" b="0"/>
            </a:p>
          </p:txBody>
        </p:sp>
        <p:sp>
          <p:nvSpPr>
            <p:cNvPr id="47" name="Line 46"/>
            <p:cNvSpPr>
              <a:spLocks noChangeShapeType="1"/>
            </p:cNvSpPr>
            <p:nvPr/>
          </p:nvSpPr>
          <p:spPr bwMode="auto">
            <a:xfrm flipV="1">
              <a:off x="1996" y="3279"/>
              <a:ext cx="0" cy="95"/>
            </a:xfrm>
            <a:prstGeom prst="line">
              <a:avLst/>
            </a:prstGeom>
            <a:noFill/>
            <a:ln w="9525">
              <a:solidFill>
                <a:srgbClr val="00FF00"/>
              </a:solidFill>
              <a:round/>
              <a:tailEnd type="none" w="sm" len="med"/>
            </a:ln>
          </p:spPr>
          <p:txBody>
            <a:bodyPr/>
            <a:lstStyle/>
            <a:p>
              <a:endParaRPr lang="zh-CN" altLang="en-US" b="0"/>
            </a:p>
          </p:txBody>
        </p:sp>
        <p:sp>
          <p:nvSpPr>
            <p:cNvPr id="48" name="Oval 47"/>
            <p:cNvSpPr>
              <a:spLocks noChangeArrowheads="1"/>
            </p:cNvSpPr>
            <p:nvPr/>
          </p:nvSpPr>
          <p:spPr bwMode="auto">
            <a:xfrm flipV="1">
              <a:off x="1733" y="3374"/>
              <a:ext cx="8" cy="14"/>
            </a:xfrm>
            <a:prstGeom prst="ellipse">
              <a:avLst/>
            </a:prstGeom>
            <a:solidFill>
              <a:srgbClr val="FFFFFF"/>
            </a:solidFill>
            <a:ln w="9525">
              <a:solidFill>
                <a:srgbClr val="00FF00"/>
              </a:solidFill>
              <a:round/>
              <a:tailEnd type="none" w="sm" len="med"/>
            </a:ln>
          </p:spPr>
          <p:txBody>
            <a:bodyPr/>
            <a:lstStyle/>
            <a:p>
              <a:endParaRPr lang="zh-CN" altLang="en-US" b="0"/>
            </a:p>
          </p:txBody>
        </p:sp>
        <p:sp>
          <p:nvSpPr>
            <p:cNvPr id="49" name="Line 48"/>
            <p:cNvSpPr>
              <a:spLocks noChangeShapeType="1"/>
            </p:cNvSpPr>
            <p:nvPr/>
          </p:nvSpPr>
          <p:spPr bwMode="auto">
            <a:xfrm>
              <a:off x="4095" y="3374"/>
              <a:ext cx="0" cy="95"/>
            </a:xfrm>
            <a:prstGeom prst="line">
              <a:avLst/>
            </a:prstGeom>
            <a:noFill/>
            <a:ln w="9525">
              <a:solidFill>
                <a:srgbClr val="00FF00"/>
              </a:solidFill>
              <a:round/>
              <a:tailEnd type="none" w="sm" len="med"/>
            </a:ln>
          </p:spPr>
          <p:txBody>
            <a:bodyPr/>
            <a:lstStyle/>
            <a:p>
              <a:endParaRPr lang="zh-CN" altLang="en-US" b="0"/>
            </a:p>
          </p:txBody>
        </p:sp>
        <p:sp>
          <p:nvSpPr>
            <p:cNvPr id="50" name="Line 49"/>
            <p:cNvSpPr>
              <a:spLocks noChangeShapeType="1"/>
            </p:cNvSpPr>
            <p:nvPr/>
          </p:nvSpPr>
          <p:spPr bwMode="auto">
            <a:xfrm>
              <a:off x="4346" y="3374"/>
              <a:ext cx="0" cy="71"/>
            </a:xfrm>
            <a:prstGeom prst="line">
              <a:avLst/>
            </a:prstGeom>
            <a:noFill/>
            <a:ln w="9525">
              <a:solidFill>
                <a:srgbClr val="00FF00"/>
              </a:solidFill>
              <a:round/>
              <a:tailEnd type="none" w="sm" len="med"/>
            </a:ln>
          </p:spPr>
          <p:txBody>
            <a:bodyPr/>
            <a:lstStyle/>
            <a:p>
              <a:endParaRPr lang="zh-CN" altLang="en-US" b="0"/>
            </a:p>
          </p:txBody>
        </p:sp>
        <p:sp>
          <p:nvSpPr>
            <p:cNvPr id="51" name="Line 50"/>
            <p:cNvSpPr>
              <a:spLocks noChangeShapeType="1"/>
            </p:cNvSpPr>
            <p:nvPr/>
          </p:nvSpPr>
          <p:spPr bwMode="auto">
            <a:xfrm>
              <a:off x="3843" y="3374"/>
              <a:ext cx="0" cy="71"/>
            </a:xfrm>
            <a:prstGeom prst="line">
              <a:avLst/>
            </a:prstGeom>
            <a:noFill/>
            <a:ln w="9525">
              <a:solidFill>
                <a:srgbClr val="00FF00"/>
              </a:solidFill>
              <a:round/>
              <a:tailEnd type="none" w="sm" len="med"/>
            </a:ln>
          </p:spPr>
          <p:txBody>
            <a:bodyPr/>
            <a:lstStyle/>
            <a:p>
              <a:endParaRPr lang="zh-CN" altLang="en-US" b="0"/>
            </a:p>
          </p:txBody>
        </p:sp>
        <p:sp>
          <p:nvSpPr>
            <p:cNvPr id="52" name="Line 51"/>
            <p:cNvSpPr>
              <a:spLocks noChangeShapeType="1"/>
            </p:cNvSpPr>
            <p:nvPr/>
          </p:nvSpPr>
          <p:spPr bwMode="auto">
            <a:xfrm>
              <a:off x="1265" y="3374"/>
              <a:ext cx="0" cy="95"/>
            </a:xfrm>
            <a:prstGeom prst="line">
              <a:avLst/>
            </a:prstGeom>
            <a:noFill/>
            <a:ln w="9525">
              <a:solidFill>
                <a:srgbClr val="00FF00"/>
              </a:solidFill>
              <a:round/>
              <a:tailEnd type="none" w="sm" len="med"/>
            </a:ln>
          </p:spPr>
          <p:txBody>
            <a:bodyPr/>
            <a:lstStyle/>
            <a:p>
              <a:endParaRPr lang="zh-CN" altLang="en-US" b="0"/>
            </a:p>
          </p:txBody>
        </p:sp>
        <p:sp>
          <p:nvSpPr>
            <p:cNvPr id="53" name="Line 52"/>
            <p:cNvSpPr>
              <a:spLocks noChangeShapeType="1"/>
            </p:cNvSpPr>
            <p:nvPr/>
          </p:nvSpPr>
          <p:spPr bwMode="auto">
            <a:xfrm>
              <a:off x="1503" y="3374"/>
              <a:ext cx="0" cy="71"/>
            </a:xfrm>
            <a:prstGeom prst="line">
              <a:avLst/>
            </a:prstGeom>
            <a:noFill/>
            <a:ln w="9525">
              <a:solidFill>
                <a:srgbClr val="00FF00"/>
              </a:solidFill>
              <a:round/>
              <a:tailEnd type="none" w="sm" len="med"/>
            </a:ln>
          </p:spPr>
          <p:txBody>
            <a:bodyPr/>
            <a:lstStyle/>
            <a:p>
              <a:endParaRPr lang="zh-CN" altLang="en-US" b="0"/>
            </a:p>
          </p:txBody>
        </p:sp>
        <p:sp>
          <p:nvSpPr>
            <p:cNvPr id="54" name="Line 53"/>
            <p:cNvSpPr>
              <a:spLocks noChangeShapeType="1"/>
            </p:cNvSpPr>
            <p:nvPr/>
          </p:nvSpPr>
          <p:spPr bwMode="auto">
            <a:xfrm>
              <a:off x="1013" y="3374"/>
              <a:ext cx="3" cy="71"/>
            </a:xfrm>
            <a:prstGeom prst="line">
              <a:avLst/>
            </a:prstGeom>
            <a:noFill/>
            <a:ln w="9525">
              <a:solidFill>
                <a:srgbClr val="00FF00"/>
              </a:solidFill>
              <a:round/>
              <a:tailEnd type="none" w="sm" len="med"/>
            </a:ln>
          </p:spPr>
          <p:txBody>
            <a:bodyPr/>
            <a:lstStyle/>
            <a:p>
              <a:endParaRPr lang="zh-CN" altLang="en-US" b="0"/>
            </a:p>
          </p:txBody>
        </p:sp>
        <p:sp>
          <p:nvSpPr>
            <p:cNvPr id="55" name="Line 54"/>
            <p:cNvSpPr>
              <a:spLocks noChangeShapeType="1"/>
            </p:cNvSpPr>
            <p:nvPr/>
          </p:nvSpPr>
          <p:spPr bwMode="auto">
            <a:xfrm flipV="1">
              <a:off x="2798" y="3119"/>
              <a:ext cx="0" cy="255"/>
            </a:xfrm>
            <a:prstGeom prst="line">
              <a:avLst/>
            </a:prstGeom>
            <a:noFill/>
            <a:ln w="9525">
              <a:solidFill>
                <a:srgbClr val="00FF00"/>
              </a:solidFill>
              <a:round/>
              <a:tailEnd type="none" w="sm" len="med"/>
            </a:ln>
          </p:spPr>
          <p:txBody>
            <a:bodyPr/>
            <a:lstStyle/>
            <a:p>
              <a:endParaRPr lang="zh-CN" altLang="en-US" b="0"/>
            </a:p>
          </p:txBody>
        </p:sp>
        <p:sp>
          <p:nvSpPr>
            <p:cNvPr id="56" name="Line 55"/>
            <p:cNvSpPr>
              <a:spLocks noChangeShapeType="1"/>
            </p:cNvSpPr>
            <p:nvPr/>
          </p:nvSpPr>
          <p:spPr bwMode="auto">
            <a:xfrm flipV="1">
              <a:off x="3035" y="3159"/>
              <a:ext cx="0" cy="215"/>
            </a:xfrm>
            <a:prstGeom prst="line">
              <a:avLst/>
            </a:prstGeom>
            <a:noFill/>
            <a:ln w="9525">
              <a:solidFill>
                <a:srgbClr val="00FF00"/>
              </a:solidFill>
              <a:round/>
              <a:tailEnd type="none" w="sm" len="med"/>
            </a:ln>
          </p:spPr>
          <p:txBody>
            <a:bodyPr/>
            <a:lstStyle/>
            <a:p>
              <a:endParaRPr lang="zh-CN" altLang="en-US" b="0"/>
            </a:p>
          </p:txBody>
        </p:sp>
        <p:sp>
          <p:nvSpPr>
            <p:cNvPr id="57" name="Line 56"/>
            <p:cNvSpPr>
              <a:spLocks noChangeShapeType="1"/>
            </p:cNvSpPr>
            <p:nvPr/>
          </p:nvSpPr>
          <p:spPr bwMode="auto">
            <a:xfrm flipH="1" flipV="1">
              <a:off x="2921" y="3134"/>
              <a:ext cx="3" cy="240"/>
            </a:xfrm>
            <a:prstGeom prst="line">
              <a:avLst/>
            </a:prstGeom>
            <a:noFill/>
            <a:ln w="9525">
              <a:solidFill>
                <a:srgbClr val="00FF00"/>
              </a:solidFill>
              <a:round/>
              <a:tailEnd type="none" w="sm" len="med"/>
            </a:ln>
          </p:spPr>
          <p:txBody>
            <a:bodyPr/>
            <a:lstStyle/>
            <a:p>
              <a:endParaRPr lang="zh-CN" altLang="en-US" b="0"/>
            </a:p>
          </p:txBody>
        </p:sp>
        <p:sp>
          <p:nvSpPr>
            <p:cNvPr id="58" name="Line 57"/>
            <p:cNvSpPr>
              <a:spLocks noChangeShapeType="1"/>
            </p:cNvSpPr>
            <p:nvPr/>
          </p:nvSpPr>
          <p:spPr bwMode="auto">
            <a:xfrm flipV="1">
              <a:off x="3255" y="3238"/>
              <a:ext cx="0" cy="136"/>
            </a:xfrm>
            <a:prstGeom prst="line">
              <a:avLst/>
            </a:prstGeom>
            <a:noFill/>
            <a:ln w="9525">
              <a:solidFill>
                <a:srgbClr val="00FF00"/>
              </a:solidFill>
              <a:round/>
              <a:tailEnd type="none" w="sm" len="med"/>
            </a:ln>
          </p:spPr>
          <p:txBody>
            <a:bodyPr/>
            <a:lstStyle/>
            <a:p>
              <a:endParaRPr lang="zh-CN" altLang="en-US" b="0"/>
            </a:p>
          </p:txBody>
        </p:sp>
        <p:sp>
          <p:nvSpPr>
            <p:cNvPr id="59" name="Line 58"/>
            <p:cNvSpPr>
              <a:spLocks noChangeShapeType="1"/>
            </p:cNvSpPr>
            <p:nvPr/>
          </p:nvSpPr>
          <p:spPr bwMode="auto">
            <a:xfrm flipV="1">
              <a:off x="3461" y="3326"/>
              <a:ext cx="0" cy="48"/>
            </a:xfrm>
            <a:prstGeom prst="line">
              <a:avLst/>
            </a:prstGeom>
            <a:noFill/>
            <a:ln w="9525">
              <a:solidFill>
                <a:srgbClr val="00FF00"/>
              </a:solidFill>
              <a:round/>
              <a:tailEnd type="none" w="sm" len="med"/>
            </a:ln>
          </p:spPr>
          <p:txBody>
            <a:bodyPr/>
            <a:lstStyle/>
            <a:p>
              <a:endParaRPr lang="zh-CN" altLang="en-US" b="0"/>
            </a:p>
          </p:txBody>
        </p:sp>
        <p:sp>
          <p:nvSpPr>
            <p:cNvPr id="60" name="Line 59"/>
            <p:cNvSpPr>
              <a:spLocks noChangeShapeType="1"/>
            </p:cNvSpPr>
            <p:nvPr/>
          </p:nvSpPr>
          <p:spPr bwMode="auto">
            <a:xfrm flipV="1">
              <a:off x="2562" y="3119"/>
              <a:ext cx="0" cy="255"/>
            </a:xfrm>
            <a:prstGeom prst="line">
              <a:avLst/>
            </a:prstGeom>
            <a:noFill/>
            <a:ln w="9525">
              <a:solidFill>
                <a:srgbClr val="00FF00"/>
              </a:solidFill>
              <a:round/>
              <a:tailEnd type="none" w="sm" len="med"/>
            </a:ln>
          </p:spPr>
          <p:txBody>
            <a:bodyPr/>
            <a:lstStyle/>
            <a:p>
              <a:endParaRPr lang="zh-CN" altLang="en-US" b="0"/>
            </a:p>
          </p:txBody>
        </p:sp>
        <p:sp>
          <p:nvSpPr>
            <p:cNvPr id="61" name="Line 60"/>
            <p:cNvSpPr>
              <a:spLocks noChangeShapeType="1"/>
            </p:cNvSpPr>
            <p:nvPr/>
          </p:nvSpPr>
          <p:spPr bwMode="auto">
            <a:xfrm flipV="1">
              <a:off x="2325" y="3151"/>
              <a:ext cx="0" cy="223"/>
            </a:xfrm>
            <a:prstGeom prst="line">
              <a:avLst/>
            </a:prstGeom>
            <a:noFill/>
            <a:ln w="9525">
              <a:solidFill>
                <a:srgbClr val="00FF00"/>
              </a:solidFill>
              <a:round/>
              <a:tailEnd type="none" w="sm" len="med"/>
            </a:ln>
          </p:spPr>
          <p:txBody>
            <a:bodyPr/>
            <a:lstStyle/>
            <a:p>
              <a:endParaRPr lang="zh-CN" altLang="en-US" b="0"/>
            </a:p>
          </p:txBody>
        </p:sp>
        <p:sp>
          <p:nvSpPr>
            <p:cNvPr id="62" name="Line 61"/>
            <p:cNvSpPr>
              <a:spLocks noChangeShapeType="1"/>
            </p:cNvSpPr>
            <p:nvPr/>
          </p:nvSpPr>
          <p:spPr bwMode="auto">
            <a:xfrm flipV="1">
              <a:off x="2089" y="3230"/>
              <a:ext cx="0" cy="144"/>
            </a:xfrm>
            <a:prstGeom prst="line">
              <a:avLst/>
            </a:prstGeom>
            <a:noFill/>
            <a:ln w="9525">
              <a:solidFill>
                <a:srgbClr val="00FF00"/>
              </a:solidFill>
              <a:round/>
              <a:tailEnd type="none" w="sm" len="med"/>
            </a:ln>
          </p:spPr>
          <p:txBody>
            <a:bodyPr/>
            <a:lstStyle/>
            <a:p>
              <a:endParaRPr lang="zh-CN" altLang="en-US" b="0"/>
            </a:p>
          </p:txBody>
        </p:sp>
        <p:sp>
          <p:nvSpPr>
            <p:cNvPr id="63" name="Line 62"/>
            <p:cNvSpPr>
              <a:spLocks noChangeShapeType="1"/>
            </p:cNvSpPr>
            <p:nvPr/>
          </p:nvSpPr>
          <p:spPr bwMode="auto">
            <a:xfrm flipV="1">
              <a:off x="1883" y="3318"/>
              <a:ext cx="0" cy="56"/>
            </a:xfrm>
            <a:prstGeom prst="line">
              <a:avLst/>
            </a:prstGeom>
            <a:noFill/>
            <a:ln w="9525">
              <a:solidFill>
                <a:srgbClr val="00FF00"/>
              </a:solidFill>
              <a:round/>
              <a:tailEnd type="none" w="sm" len="med"/>
            </a:ln>
          </p:spPr>
          <p:txBody>
            <a:bodyPr/>
            <a:lstStyle/>
            <a:p>
              <a:endParaRPr lang="zh-CN" altLang="en-US" b="0"/>
            </a:p>
          </p:txBody>
        </p:sp>
        <p:sp>
          <p:nvSpPr>
            <p:cNvPr id="64" name="Line 63"/>
            <p:cNvSpPr>
              <a:spLocks noChangeShapeType="1"/>
            </p:cNvSpPr>
            <p:nvPr/>
          </p:nvSpPr>
          <p:spPr bwMode="auto">
            <a:xfrm>
              <a:off x="3728" y="3374"/>
              <a:ext cx="0" cy="48"/>
            </a:xfrm>
            <a:prstGeom prst="line">
              <a:avLst/>
            </a:prstGeom>
            <a:noFill/>
            <a:ln w="9525">
              <a:solidFill>
                <a:srgbClr val="00FF00"/>
              </a:solidFill>
              <a:round/>
              <a:tailEnd type="none" w="sm" len="med"/>
            </a:ln>
          </p:spPr>
          <p:txBody>
            <a:bodyPr/>
            <a:lstStyle/>
            <a:p>
              <a:endParaRPr lang="zh-CN" altLang="en-US" b="0"/>
            </a:p>
          </p:txBody>
        </p:sp>
        <p:sp>
          <p:nvSpPr>
            <p:cNvPr id="65" name="Line 64"/>
            <p:cNvSpPr>
              <a:spLocks noChangeShapeType="1"/>
            </p:cNvSpPr>
            <p:nvPr/>
          </p:nvSpPr>
          <p:spPr bwMode="auto">
            <a:xfrm>
              <a:off x="3965" y="3374"/>
              <a:ext cx="0" cy="87"/>
            </a:xfrm>
            <a:prstGeom prst="line">
              <a:avLst/>
            </a:prstGeom>
            <a:noFill/>
            <a:ln w="9525">
              <a:solidFill>
                <a:srgbClr val="00FF00"/>
              </a:solidFill>
              <a:round/>
              <a:tailEnd type="none" w="sm" len="med"/>
            </a:ln>
          </p:spPr>
          <p:txBody>
            <a:bodyPr/>
            <a:lstStyle/>
            <a:p>
              <a:endParaRPr lang="zh-CN" altLang="en-US" b="0"/>
            </a:p>
          </p:txBody>
        </p:sp>
        <p:sp>
          <p:nvSpPr>
            <p:cNvPr id="66" name="Line 65"/>
            <p:cNvSpPr>
              <a:spLocks noChangeShapeType="1"/>
            </p:cNvSpPr>
            <p:nvPr/>
          </p:nvSpPr>
          <p:spPr bwMode="auto">
            <a:xfrm>
              <a:off x="4217" y="3374"/>
              <a:ext cx="0" cy="95"/>
            </a:xfrm>
            <a:prstGeom prst="line">
              <a:avLst/>
            </a:prstGeom>
            <a:noFill/>
            <a:ln w="9525">
              <a:solidFill>
                <a:srgbClr val="00FF00"/>
              </a:solidFill>
              <a:round/>
              <a:tailEnd type="none" w="sm" len="med"/>
            </a:ln>
          </p:spPr>
          <p:txBody>
            <a:bodyPr/>
            <a:lstStyle/>
            <a:p>
              <a:endParaRPr lang="zh-CN" altLang="en-US" b="0"/>
            </a:p>
          </p:txBody>
        </p:sp>
        <p:sp>
          <p:nvSpPr>
            <p:cNvPr id="67" name="Line 66"/>
            <p:cNvSpPr>
              <a:spLocks noChangeShapeType="1"/>
            </p:cNvSpPr>
            <p:nvPr/>
          </p:nvSpPr>
          <p:spPr bwMode="auto">
            <a:xfrm>
              <a:off x="4454" y="3374"/>
              <a:ext cx="0" cy="40"/>
            </a:xfrm>
            <a:prstGeom prst="line">
              <a:avLst/>
            </a:prstGeom>
            <a:noFill/>
            <a:ln w="9525">
              <a:solidFill>
                <a:srgbClr val="00FF00"/>
              </a:solidFill>
              <a:round/>
              <a:tailEnd type="none" w="sm" len="med"/>
            </a:ln>
          </p:spPr>
          <p:txBody>
            <a:bodyPr/>
            <a:lstStyle/>
            <a:p>
              <a:endParaRPr lang="zh-CN" altLang="en-US" b="0"/>
            </a:p>
          </p:txBody>
        </p:sp>
        <p:sp>
          <p:nvSpPr>
            <p:cNvPr id="68" name="Line 67"/>
            <p:cNvSpPr>
              <a:spLocks noChangeShapeType="1"/>
            </p:cNvSpPr>
            <p:nvPr/>
          </p:nvSpPr>
          <p:spPr bwMode="auto">
            <a:xfrm flipH="1">
              <a:off x="1384" y="3374"/>
              <a:ext cx="0" cy="87"/>
            </a:xfrm>
            <a:prstGeom prst="line">
              <a:avLst/>
            </a:prstGeom>
            <a:noFill/>
            <a:ln w="9525">
              <a:solidFill>
                <a:srgbClr val="00FF00"/>
              </a:solidFill>
              <a:round/>
              <a:tailEnd type="none" w="sm" len="med"/>
            </a:ln>
          </p:spPr>
          <p:txBody>
            <a:bodyPr/>
            <a:lstStyle/>
            <a:p>
              <a:endParaRPr lang="zh-CN" altLang="en-US" b="0"/>
            </a:p>
          </p:txBody>
        </p:sp>
        <p:sp>
          <p:nvSpPr>
            <p:cNvPr id="69" name="Line 68"/>
            <p:cNvSpPr>
              <a:spLocks noChangeShapeType="1"/>
            </p:cNvSpPr>
            <p:nvPr/>
          </p:nvSpPr>
          <p:spPr bwMode="auto">
            <a:xfrm flipH="1">
              <a:off x="1614" y="3374"/>
              <a:ext cx="1" cy="49"/>
            </a:xfrm>
            <a:prstGeom prst="line">
              <a:avLst/>
            </a:prstGeom>
            <a:noFill/>
            <a:ln w="9525">
              <a:solidFill>
                <a:srgbClr val="00FF00"/>
              </a:solidFill>
              <a:round/>
              <a:tailEnd type="none" w="sm" len="med"/>
            </a:ln>
          </p:spPr>
          <p:txBody>
            <a:bodyPr/>
            <a:lstStyle/>
            <a:p>
              <a:endParaRPr lang="zh-CN" altLang="en-US" b="0"/>
            </a:p>
          </p:txBody>
        </p:sp>
        <p:sp>
          <p:nvSpPr>
            <p:cNvPr id="70" name="Line 69"/>
            <p:cNvSpPr>
              <a:spLocks noChangeShapeType="1"/>
            </p:cNvSpPr>
            <p:nvPr/>
          </p:nvSpPr>
          <p:spPr bwMode="auto">
            <a:xfrm>
              <a:off x="1142" y="3374"/>
              <a:ext cx="0" cy="95"/>
            </a:xfrm>
            <a:prstGeom prst="line">
              <a:avLst/>
            </a:prstGeom>
            <a:noFill/>
            <a:ln w="9525">
              <a:solidFill>
                <a:srgbClr val="00FF00"/>
              </a:solidFill>
              <a:round/>
              <a:tailEnd type="none" w="sm" len="med"/>
            </a:ln>
          </p:spPr>
          <p:txBody>
            <a:bodyPr/>
            <a:lstStyle/>
            <a:p>
              <a:endParaRPr lang="zh-CN" altLang="en-US" b="0"/>
            </a:p>
          </p:txBody>
        </p:sp>
        <p:sp>
          <p:nvSpPr>
            <p:cNvPr id="71" name="Line 70"/>
            <p:cNvSpPr>
              <a:spLocks noChangeShapeType="1"/>
            </p:cNvSpPr>
            <p:nvPr/>
          </p:nvSpPr>
          <p:spPr bwMode="auto">
            <a:xfrm>
              <a:off x="906" y="3374"/>
              <a:ext cx="0" cy="48"/>
            </a:xfrm>
            <a:prstGeom prst="line">
              <a:avLst/>
            </a:prstGeom>
            <a:noFill/>
            <a:ln w="9525">
              <a:solidFill>
                <a:srgbClr val="00FF00"/>
              </a:solidFill>
              <a:round/>
              <a:tailEnd type="none" w="sm" len="med"/>
            </a:ln>
          </p:spPr>
          <p:txBody>
            <a:bodyPr/>
            <a:lstStyle/>
            <a:p>
              <a:endParaRPr lang="zh-CN" altLang="en-US" b="0"/>
            </a:p>
          </p:txBody>
        </p:sp>
        <p:sp>
          <p:nvSpPr>
            <p:cNvPr id="72" name="Line 71"/>
            <p:cNvSpPr>
              <a:spLocks noChangeShapeType="1"/>
            </p:cNvSpPr>
            <p:nvPr/>
          </p:nvSpPr>
          <p:spPr bwMode="auto">
            <a:xfrm flipV="1">
              <a:off x="2739" y="3111"/>
              <a:ext cx="0" cy="266"/>
            </a:xfrm>
            <a:prstGeom prst="line">
              <a:avLst/>
            </a:prstGeom>
            <a:noFill/>
            <a:ln w="9525">
              <a:solidFill>
                <a:srgbClr val="00FF00"/>
              </a:solidFill>
              <a:round/>
              <a:tailEnd type="none" w="sm" len="med"/>
            </a:ln>
          </p:spPr>
          <p:txBody>
            <a:bodyPr/>
            <a:lstStyle/>
            <a:p>
              <a:endParaRPr lang="zh-CN" altLang="en-US" b="0"/>
            </a:p>
          </p:txBody>
        </p:sp>
        <p:sp>
          <p:nvSpPr>
            <p:cNvPr id="73" name="Line 72"/>
            <p:cNvSpPr>
              <a:spLocks noChangeShapeType="1"/>
            </p:cNvSpPr>
            <p:nvPr/>
          </p:nvSpPr>
          <p:spPr bwMode="auto">
            <a:xfrm flipV="1">
              <a:off x="2858" y="3123"/>
              <a:ext cx="0" cy="254"/>
            </a:xfrm>
            <a:prstGeom prst="line">
              <a:avLst/>
            </a:prstGeom>
            <a:noFill/>
            <a:ln w="9525">
              <a:solidFill>
                <a:srgbClr val="00FF00"/>
              </a:solidFill>
              <a:round/>
              <a:tailEnd type="none" w="sm" len="med"/>
            </a:ln>
          </p:spPr>
          <p:txBody>
            <a:bodyPr/>
            <a:lstStyle/>
            <a:p>
              <a:endParaRPr lang="zh-CN" altLang="en-US" b="0"/>
            </a:p>
          </p:txBody>
        </p:sp>
        <p:sp>
          <p:nvSpPr>
            <p:cNvPr id="74" name="Line 73"/>
            <p:cNvSpPr>
              <a:spLocks noChangeShapeType="1"/>
            </p:cNvSpPr>
            <p:nvPr/>
          </p:nvSpPr>
          <p:spPr bwMode="auto">
            <a:xfrm flipV="1">
              <a:off x="2977" y="3146"/>
              <a:ext cx="0" cy="231"/>
            </a:xfrm>
            <a:prstGeom prst="line">
              <a:avLst/>
            </a:prstGeom>
            <a:noFill/>
            <a:ln w="9525">
              <a:solidFill>
                <a:srgbClr val="00FF00"/>
              </a:solidFill>
              <a:round/>
              <a:tailEnd type="none" w="sm" len="med"/>
            </a:ln>
          </p:spPr>
          <p:txBody>
            <a:bodyPr/>
            <a:lstStyle/>
            <a:p>
              <a:endParaRPr lang="zh-CN" altLang="en-US" b="0"/>
            </a:p>
          </p:txBody>
        </p:sp>
        <p:sp>
          <p:nvSpPr>
            <p:cNvPr id="75" name="Line 74"/>
            <p:cNvSpPr>
              <a:spLocks noChangeShapeType="1"/>
            </p:cNvSpPr>
            <p:nvPr/>
          </p:nvSpPr>
          <p:spPr bwMode="auto">
            <a:xfrm flipV="1">
              <a:off x="3095" y="3169"/>
              <a:ext cx="0" cy="208"/>
            </a:xfrm>
            <a:prstGeom prst="line">
              <a:avLst/>
            </a:prstGeom>
            <a:noFill/>
            <a:ln w="9525">
              <a:solidFill>
                <a:srgbClr val="00FF00"/>
              </a:solidFill>
              <a:round/>
              <a:tailEnd type="none" w="sm" len="med"/>
            </a:ln>
          </p:spPr>
          <p:txBody>
            <a:bodyPr/>
            <a:lstStyle/>
            <a:p>
              <a:endParaRPr lang="zh-CN" altLang="en-US" b="0"/>
            </a:p>
          </p:txBody>
        </p:sp>
        <p:sp>
          <p:nvSpPr>
            <p:cNvPr id="76" name="Line 75"/>
            <p:cNvSpPr>
              <a:spLocks noChangeShapeType="1"/>
            </p:cNvSpPr>
            <p:nvPr/>
          </p:nvSpPr>
          <p:spPr bwMode="auto">
            <a:xfrm flipV="1">
              <a:off x="3206" y="3215"/>
              <a:ext cx="0" cy="162"/>
            </a:xfrm>
            <a:prstGeom prst="line">
              <a:avLst/>
            </a:prstGeom>
            <a:noFill/>
            <a:ln w="9525">
              <a:solidFill>
                <a:srgbClr val="00FF00"/>
              </a:solidFill>
              <a:round/>
              <a:tailEnd type="none" w="sm" len="med"/>
            </a:ln>
          </p:spPr>
          <p:txBody>
            <a:bodyPr/>
            <a:lstStyle/>
            <a:p>
              <a:endParaRPr lang="zh-CN" altLang="en-US" b="0"/>
            </a:p>
          </p:txBody>
        </p:sp>
        <p:sp>
          <p:nvSpPr>
            <p:cNvPr id="77" name="Line 76"/>
            <p:cNvSpPr>
              <a:spLocks noChangeShapeType="1"/>
            </p:cNvSpPr>
            <p:nvPr/>
          </p:nvSpPr>
          <p:spPr bwMode="auto">
            <a:xfrm flipV="1">
              <a:off x="3309" y="3261"/>
              <a:ext cx="0" cy="116"/>
            </a:xfrm>
            <a:prstGeom prst="line">
              <a:avLst/>
            </a:prstGeom>
            <a:noFill/>
            <a:ln w="9525">
              <a:solidFill>
                <a:srgbClr val="00FF00"/>
              </a:solidFill>
              <a:round/>
              <a:tailEnd type="none" w="sm" len="med"/>
            </a:ln>
          </p:spPr>
          <p:txBody>
            <a:bodyPr/>
            <a:lstStyle/>
            <a:p>
              <a:endParaRPr lang="zh-CN" altLang="en-US" b="0"/>
            </a:p>
          </p:txBody>
        </p:sp>
        <p:sp>
          <p:nvSpPr>
            <p:cNvPr id="78" name="Line 77"/>
            <p:cNvSpPr>
              <a:spLocks noChangeShapeType="1"/>
            </p:cNvSpPr>
            <p:nvPr/>
          </p:nvSpPr>
          <p:spPr bwMode="auto">
            <a:xfrm flipV="1">
              <a:off x="3412" y="3308"/>
              <a:ext cx="0" cy="69"/>
            </a:xfrm>
            <a:prstGeom prst="line">
              <a:avLst/>
            </a:prstGeom>
            <a:noFill/>
            <a:ln w="9525">
              <a:solidFill>
                <a:srgbClr val="00FF00"/>
              </a:solidFill>
              <a:round/>
              <a:tailEnd type="none" w="sm" len="med"/>
            </a:ln>
          </p:spPr>
          <p:txBody>
            <a:bodyPr/>
            <a:lstStyle/>
            <a:p>
              <a:endParaRPr lang="zh-CN" altLang="en-US" b="0"/>
            </a:p>
          </p:txBody>
        </p:sp>
        <p:sp>
          <p:nvSpPr>
            <p:cNvPr id="79" name="Line 78"/>
            <p:cNvSpPr>
              <a:spLocks noChangeShapeType="1"/>
            </p:cNvSpPr>
            <p:nvPr/>
          </p:nvSpPr>
          <p:spPr bwMode="auto">
            <a:xfrm flipV="1">
              <a:off x="3515" y="3354"/>
              <a:ext cx="0" cy="23"/>
            </a:xfrm>
            <a:prstGeom prst="line">
              <a:avLst/>
            </a:prstGeom>
            <a:noFill/>
            <a:ln w="9525">
              <a:solidFill>
                <a:srgbClr val="00FF00"/>
              </a:solidFill>
              <a:round/>
              <a:tailEnd type="none" w="sm" len="med"/>
            </a:ln>
          </p:spPr>
          <p:txBody>
            <a:bodyPr/>
            <a:lstStyle/>
            <a:p>
              <a:endParaRPr lang="zh-CN" altLang="en-US" b="0"/>
            </a:p>
          </p:txBody>
        </p:sp>
        <p:sp>
          <p:nvSpPr>
            <p:cNvPr id="80" name="Line 79"/>
            <p:cNvSpPr>
              <a:spLocks noChangeShapeType="1"/>
            </p:cNvSpPr>
            <p:nvPr/>
          </p:nvSpPr>
          <p:spPr bwMode="auto">
            <a:xfrm flipV="1">
              <a:off x="2620" y="3111"/>
              <a:ext cx="0" cy="266"/>
            </a:xfrm>
            <a:prstGeom prst="line">
              <a:avLst/>
            </a:prstGeom>
            <a:noFill/>
            <a:ln w="9525">
              <a:solidFill>
                <a:srgbClr val="00FF00"/>
              </a:solidFill>
              <a:round/>
              <a:tailEnd type="none" w="sm" len="med"/>
            </a:ln>
          </p:spPr>
          <p:txBody>
            <a:bodyPr/>
            <a:lstStyle/>
            <a:p>
              <a:endParaRPr lang="zh-CN" altLang="en-US" b="0"/>
            </a:p>
          </p:txBody>
        </p:sp>
        <p:sp>
          <p:nvSpPr>
            <p:cNvPr id="81" name="Line 80"/>
            <p:cNvSpPr>
              <a:spLocks noChangeShapeType="1"/>
            </p:cNvSpPr>
            <p:nvPr/>
          </p:nvSpPr>
          <p:spPr bwMode="auto">
            <a:xfrm flipV="1">
              <a:off x="2375" y="3134"/>
              <a:ext cx="0" cy="243"/>
            </a:xfrm>
            <a:prstGeom prst="line">
              <a:avLst/>
            </a:prstGeom>
            <a:noFill/>
            <a:ln w="9525">
              <a:solidFill>
                <a:srgbClr val="00FF00"/>
              </a:solidFill>
              <a:round/>
              <a:tailEnd type="none" w="sm" len="med"/>
            </a:ln>
          </p:spPr>
          <p:txBody>
            <a:bodyPr/>
            <a:lstStyle/>
            <a:p>
              <a:endParaRPr lang="zh-CN" altLang="en-US" b="0"/>
            </a:p>
          </p:txBody>
        </p:sp>
        <p:sp>
          <p:nvSpPr>
            <p:cNvPr id="82" name="Line 81"/>
            <p:cNvSpPr>
              <a:spLocks noChangeShapeType="1"/>
            </p:cNvSpPr>
            <p:nvPr/>
          </p:nvSpPr>
          <p:spPr bwMode="auto">
            <a:xfrm flipV="1">
              <a:off x="2493" y="3123"/>
              <a:ext cx="0" cy="254"/>
            </a:xfrm>
            <a:prstGeom prst="line">
              <a:avLst/>
            </a:prstGeom>
            <a:noFill/>
            <a:ln w="9525">
              <a:solidFill>
                <a:srgbClr val="00FF00"/>
              </a:solidFill>
              <a:round/>
              <a:tailEnd type="none" w="sm" len="med"/>
            </a:ln>
          </p:spPr>
          <p:txBody>
            <a:bodyPr/>
            <a:lstStyle/>
            <a:p>
              <a:endParaRPr lang="zh-CN" altLang="en-US" b="0"/>
            </a:p>
          </p:txBody>
        </p:sp>
        <p:sp>
          <p:nvSpPr>
            <p:cNvPr id="83" name="Line 82"/>
            <p:cNvSpPr>
              <a:spLocks noChangeShapeType="1"/>
            </p:cNvSpPr>
            <p:nvPr/>
          </p:nvSpPr>
          <p:spPr bwMode="auto">
            <a:xfrm flipV="1">
              <a:off x="2264" y="3169"/>
              <a:ext cx="0" cy="208"/>
            </a:xfrm>
            <a:prstGeom prst="line">
              <a:avLst/>
            </a:prstGeom>
            <a:noFill/>
            <a:ln w="9525">
              <a:solidFill>
                <a:srgbClr val="00FF00"/>
              </a:solidFill>
              <a:round/>
              <a:tailEnd type="none" w="sm" len="med"/>
            </a:ln>
          </p:spPr>
          <p:txBody>
            <a:bodyPr/>
            <a:lstStyle/>
            <a:p>
              <a:endParaRPr lang="zh-CN" altLang="en-US" b="0"/>
            </a:p>
          </p:txBody>
        </p:sp>
        <p:sp>
          <p:nvSpPr>
            <p:cNvPr id="84" name="Line 83"/>
            <p:cNvSpPr>
              <a:spLocks noChangeShapeType="1"/>
            </p:cNvSpPr>
            <p:nvPr/>
          </p:nvSpPr>
          <p:spPr bwMode="auto">
            <a:xfrm flipV="1">
              <a:off x="2145" y="3204"/>
              <a:ext cx="0" cy="173"/>
            </a:xfrm>
            <a:prstGeom prst="line">
              <a:avLst/>
            </a:prstGeom>
            <a:noFill/>
            <a:ln w="9525">
              <a:solidFill>
                <a:srgbClr val="00FF00"/>
              </a:solidFill>
              <a:round/>
              <a:tailEnd type="none" w="sm" len="med"/>
            </a:ln>
          </p:spPr>
          <p:txBody>
            <a:bodyPr/>
            <a:lstStyle/>
            <a:p>
              <a:endParaRPr lang="zh-CN" altLang="en-US" b="0"/>
            </a:p>
          </p:txBody>
        </p:sp>
        <p:sp>
          <p:nvSpPr>
            <p:cNvPr id="85" name="Line 84"/>
            <p:cNvSpPr>
              <a:spLocks noChangeShapeType="1"/>
            </p:cNvSpPr>
            <p:nvPr/>
          </p:nvSpPr>
          <p:spPr bwMode="auto">
            <a:xfrm flipV="1">
              <a:off x="2042" y="3250"/>
              <a:ext cx="0" cy="127"/>
            </a:xfrm>
            <a:prstGeom prst="line">
              <a:avLst/>
            </a:prstGeom>
            <a:noFill/>
            <a:ln w="9525">
              <a:solidFill>
                <a:srgbClr val="00FF00"/>
              </a:solidFill>
              <a:round/>
              <a:tailEnd type="none" w="sm" len="med"/>
            </a:ln>
          </p:spPr>
          <p:txBody>
            <a:bodyPr/>
            <a:lstStyle/>
            <a:p>
              <a:endParaRPr lang="zh-CN" altLang="en-US" b="0"/>
            </a:p>
          </p:txBody>
        </p:sp>
        <p:sp>
          <p:nvSpPr>
            <p:cNvPr id="86" name="Line 85"/>
            <p:cNvSpPr>
              <a:spLocks noChangeShapeType="1"/>
            </p:cNvSpPr>
            <p:nvPr/>
          </p:nvSpPr>
          <p:spPr bwMode="auto">
            <a:xfrm flipV="1">
              <a:off x="1939" y="3296"/>
              <a:ext cx="0" cy="81"/>
            </a:xfrm>
            <a:prstGeom prst="line">
              <a:avLst/>
            </a:prstGeom>
            <a:noFill/>
            <a:ln w="9525">
              <a:solidFill>
                <a:srgbClr val="00FF00"/>
              </a:solidFill>
              <a:round/>
              <a:tailEnd type="none" w="sm" len="med"/>
            </a:ln>
          </p:spPr>
          <p:txBody>
            <a:bodyPr/>
            <a:lstStyle/>
            <a:p>
              <a:endParaRPr lang="zh-CN" altLang="en-US" b="0"/>
            </a:p>
          </p:txBody>
        </p:sp>
        <p:sp>
          <p:nvSpPr>
            <p:cNvPr id="87" name="Line 86"/>
            <p:cNvSpPr>
              <a:spLocks noChangeShapeType="1"/>
            </p:cNvSpPr>
            <p:nvPr/>
          </p:nvSpPr>
          <p:spPr bwMode="auto">
            <a:xfrm flipV="1">
              <a:off x="1820" y="3354"/>
              <a:ext cx="0" cy="23"/>
            </a:xfrm>
            <a:prstGeom prst="line">
              <a:avLst/>
            </a:prstGeom>
            <a:noFill/>
            <a:ln w="9525">
              <a:solidFill>
                <a:srgbClr val="00FF00"/>
              </a:solidFill>
              <a:round/>
              <a:tailEnd type="none" w="sm" len="med"/>
            </a:ln>
          </p:spPr>
          <p:txBody>
            <a:bodyPr/>
            <a:lstStyle/>
            <a:p>
              <a:endParaRPr lang="zh-CN" altLang="en-US" b="0"/>
            </a:p>
          </p:txBody>
        </p:sp>
        <p:sp>
          <p:nvSpPr>
            <p:cNvPr id="88" name="Line 87"/>
            <p:cNvSpPr>
              <a:spLocks noChangeShapeType="1"/>
            </p:cNvSpPr>
            <p:nvPr/>
          </p:nvSpPr>
          <p:spPr bwMode="auto">
            <a:xfrm>
              <a:off x="3666" y="3377"/>
              <a:ext cx="0" cy="23"/>
            </a:xfrm>
            <a:prstGeom prst="line">
              <a:avLst/>
            </a:prstGeom>
            <a:noFill/>
            <a:ln w="9525">
              <a:solidFill>
                <a:srgbClr val="00FF00"/>
              </a:solidFill>
              <a:round/>
              <a:tailEnd type="none" w="sm" len="med"/>
            </a:ln>
          </p:spPr>
          <p:txBody>
            <a:bodyPr/>
            <a:lstStyle/>
            <a:p>
              <a:endParaRPr lang="zh-CN" altLang="en-US" b="0"/>
            </a:p>
          </p:txBody>
        </p:sp>
        <p:sp>
          <p:nvSpPr>
            <p:cNvPr id="89" name="Line 88"/>
            <p:cNvSpPr>
              <a:spLocks noChangeShapeType="1"/>
            </p:cNvSpPr>
            <p:nvPr/>
          </p:nvSpPr>
          <p:spPr bwMode="auto">
            <a:xfrm>
              <a:off x="3785" y="3377"/>
              <a:ext cx="0" cy="57"/>
            </a:xfrm>
            <a:prstGeom prst="line">
              <a:avLst/>
            </a:prstGeom>
            <a:noFill/>
            <a:ln w="9525">
              <a:solidFill>
                <a:srgbClr val="00FF00"/>
              </a:solidFill>
              <a:round/>
              <a:tailEnd type="none" w="sm" len="med"/>
            </a:ln>
          </p:spPr>
          <p:txBody>
            <a:bodyPr/>
            <a:lstStyle/>
            <a:p>
              <a:endParaRPr lang="zh-CN" altLang="en-US" b="0"/>
            </a:p>
          </p:txBody>
        </p:sp>
        <p:sp>
          <p:nvSpPr>
            <p:cNvPr id="90" name="Line 89"/>
            <p:cNvSpPr>
              <a:spLocks noChangeShapeType="1"/>
            </p:cNvSpPr>
            <p:nvPr/>
          </p:nvSpPr>
          <p:spPr bwMode="auto">
            <a:xfrm>
              <a:off x="3903" y="3377"/>
              <a:ext cx="0" cy="69"/>
            </a:xfrm>
            <a:prstGeom prst="line">
              <a:avLst/>
            </a:prstGeom>
            <a:noFill/>
            <a:ln w="9525">
              <a:solidFill>
                <a:srgbClr val="00FF00"/>
              </a:solidFill>
              <a:round/>
              <a:tailEnd type="none" w="sm" len="med"/>
            </a:ln>
          </p:spPr>
          <p:txBody>
            <a:bodyPr/>
            <a:lstStyle/>
            <a:p>
              <a:endParaRPr lang="zh-CN" altLang="en-US" b="0"/>
            </a:p>
          </p:txBody>
        </p:sp>
        <p:sp>
          <p:nvSpPr>
            <p:cNvPr id="91" name="Line 90"/>
            <p:cNvSpPr>
              <a:spLocks noChangeShapeType="1"/>
            </p:cNvSpPr>
            <p:nvPr/>
          </p:nvSpPr>
          <p:spPr bwMode="auto">
            <a:xfrm>
              <a:off x="4022" y="3377"/>
              <a:ext cx="0" cy="92"/>
            </a:xfrm>
            <a:prstGeom prst="line">
              <a:avLst/>
            </a:prstGeom>
            <a:noFill/>
            <a:ln w="9525">
              <a:solidFill>
                <a:srgbClr val="00FF00"/>
              </a:solidFill>
              <a:round/>
              <a:tailEnd type="none" w="sm" len="med"/>
            </a:ln>
          </p:spPr>
          <p:txBody>
            <a:bodyPr/>
            <a:lstStyle/>
            <a:p>
              <a:endParaRPr lang="zh-CN" altLang="en-US" b="0"/>
            </a:p>
          </p:txBody>
        </p:sp>
        <p:sp>
          <p:nvSpPr>
            <p:cNvPr id="92" name="Line 91"/>
            <p:cNvSpPr>
              <a:spLocks noChangeShapeType="1"/>
            </p:cNvSpPr>
            <p:nvPr/>
          </p:nvSpPr>
          <p:spPr bwMode="auto">
            <a:xfrm>
              <a:off x="4157" y="3377"/>
              <a:ext cx="0" cy="92"/>
            </a:xfrm>
            <a:prstGeom prst="line">
              <a:avLst/>
            </a:prstGeom>
            <a:noFill/>
            <a:ln w="9525">
              <a:solidFill>
                <a:srgbClr val="00FF00"/>
              </a:solidFill>
              <a:round/>
              <a:tailEnd type="none" w="sm" len="med"/>
            </a:ln>
          </p:spPr>
          <p:txBody>
            <a:bodyPr/>
            <a:lstStyle/>
            <a:p>
              <a:endParaRPr lang="zh-CN" altLang="en-US" b="0"/>
            </a:p>
          </p:txBody>
        </p:sp>
        <p:sp>
          <p:nvSpPr>
            <p:cNvPr id="93" name="Line 92"/>
            <p:cNvSpPr>
              <a:spLocks noChangeShapeType="1"/>
            </p:cNvSpPr>
            <p:nvPr/>
          </p:nvSpPr>
          <p:spPr bwMode="auto">
            <a:xfrm>
              <a:off x="4276" y="3377"/>
              <a:ext cx="0" cy="81"/>
            </a:xfrm>
            <a:prstGeom prst="line">
              <a:avLst/>
            </a:prstGeom>
            <a:noFill/>
            <a:ln w="9525">
              <a:solidFill>
                <a:srgbClr val="00FF00"/>
              </a:solidFill>
              <a:round/>
              <a:tailEnd type="none" w="sm" len="med"/>
            </a:ln>
          </p:spPr>
          <p:txBody>
            <a:bodyPr/>
            <a:lstStyle/>
            <a:p>
              <a:endParaRPr lang="zh-CN" altLang="en-US" b="0"/>
            </a:p>
          </p:txBody>
        </p:sp>
        <p:sp>
          <p:nvSpPr>
            <p:cNvPr id="94" name="Line 93"/>
            <p:cNvSpPr>
              <a:spLocks noChangeShapeType="1"/>
            </p:cNvSpPr>
            <p:nvPr/>
          </p:nvSpPr>
          <p:spPr bwMode="auto">
            <a:xfrm>
              <a:off x="4402" y="3377"/>
              <a:ext cx="0" cy="57"/>
            </a:xfrm>
            <a:prstGeom prst="line">
              <a:avLst/>
            </a:prstGeom>
            <a:noFill/>
            <a:ln w="9525">
              <a:solidFill>
                <a:srgbClr val="00FF00"/>
              </a:solidFill>
              <a:round/>
              <a:tailEnd type="none" w="sm" len="med"/>
            </a:ln>
          </p:spPr>
          <p:txBody>
            <a:bodyPr/>
            <a:lstStyle/>
            <a:p>
              <a:endParaRPr lang="zh-CN" altLang="en-US" b="0"/>
            </a:p>
          </p:txBody>
        </p:sp>
        <p:sp>
          <p:nvSpPr>
            <p:cNvPr id="95" name="Line 94"/>
            <p:cNvSpPr>
              <a:spLocks noChangeShapeType="1"/>
            </p:cNvSpPr>
            <p:nvPr/>
          </p:nvSpPr>
          <p:spPr bwMode="auto">
            <a:xfrm>
              <a:off x="4505" y="3377"/>
              <a:ext cx="0" cy="23"/>
            </a:xfrm>
            <a:prstGeom prst="line">
              <a:avLst/>
            </a:prstGeom>
            <a:noFill/>
            <a:ln w="9525">
              <a:solidFill>
                <a:srgbClr val="00FF00"/>
              </a:solidFill>
              <a:round/>
              <a:tailEnd type="none" w="sm" len="med"/>
            </a:ln>
          </p:spPr>
          <p:txBody>
            <a:bodyPr/>
            <a:lstStyle/>
            <a:p>
              <a:endParaRPr lang="zh-CN" altLang="en-US" b="0"/>
            </a:p>
          </p:txBody>
        </p:sp>
        <p:sp>
          <p:nvSpPr>
            <p:cNvPr id="96" name="Line 95"/>
            <p:cNvSpPr>
              <a:spLocks noChangeShapeType="1"/>
            </p:cNvSpPr>
            <p:nvPr/>
          </p:nvSpPr>
          <p:spPr bwMode="auto">
            <a:xfrm flipH="1">
              <a:off x="1448" y="3377"/>
              <a:ext cx="0" cy="69"/>
            </a:xfrm>
            <a:prstGeom prst="line">
              <a:avLst/>
            </a:prstGeom>
            <a:noFill/>
            <a:ln w="9525">
              <a:solidFill>
                <a:srgbClr val="00FF00"/>
              </a:solidFill>
              <a:round/>
              <a:tailEnd type="none" w="sm" len="med"/>
            </a:ln>
          </p:spPr>
          <p:txBody>
            <a:bodyPr/>
            <a:lstStyle/>
            <a:p>
              <a:endParaRPr lang="zh-CN" altLang="en-US" b="0"/>
            </a:p>
          </p:txBody>
        </p:sp>
        <p:sp>
          <p:nvSpPr>
            <p:cNvPr id="97" name="Line 96"/>
            <p:cNvSpPr>
              <a:spLocks noChangeShapeType="1"/>
            </p:cNvSpPr>
            <p:nvPr/>
          </p:nvSpPr>
          <p:spPr bwMode="auto">
            <a:xfrm>
              <a:off x="1559" y="3377"/>
              <a:ext cx="0" cy="57"/>
            </a:xfrm>
            <a:prstGeom prst="line">
              <a:avLst/>
            </a:prstGeom>
            <a:noFill/>
            <a:ln w="9525">
              <a:solidFill>
                <a:srgbClr val="00FF00"/>
              </a:solidFill>
              <a:round/>
              <a:tailEnd type="none" w="sm" len="med"/>
            </a:ln>
          </p:spPr>
          <p:txBody>
            <a:bodyPr/>
            <a:lstStyle/>
            <a:p>
              <a:endParaRPr lang="zh-CN" altLang="en-US" b="0"/>
            </a:p>
          </p:txBody>
        </p:sp>
        <p:sp>
          <p:nvSpPr>
            <p:cNvPr id="98" name="Line 97"/>
            <p:cNvSpPr>
              <a:spLocks noChangeShapeType="1"/>
            </p:cNvSpPr>
            <p:nvPr/>
          </p:nvSpPr>
          <p:spPr bwMode="auto">
            <a:xfrm>
              <a:off x="1669" y="3377"/>
              <a:ext cx="0" cy="23"/>
            </a:xfrm>
            <a:prstGeom prst="line">
              <a:avLst/>
            </a:prstGeom>
            <a:noFill/>
            <a:ln w="9525">
              <a:solidFill>
                <a:srgbClr val="00FF00"/>
              </a:solidFill>
              <a:round/>
              <a:tailEnd type="none" w="sm" len="med"/>
            </a:ln>
          </p:spPr>
          <p:txBody>
            <a:bodyPr/>
            <a:lstStyle/>
            <a:p>
              <a:endParaRPr lang="zh-CN" altLang="en-US" b="0"/>
            </a:p>
          </p:txBody>
        </p:sp>
        <p:sp>
          <p:nvSpPr>
            <p:cNvPr id="99" name="Line 98"/>
            <p:cNvSpPr>
              <a:spLocks noChangeShapeType="1"/>
            </p:cNvSpPr>
            <p:nvPr/>
          </p:nvSpPr>
          <p:spPr bwMode="auto">
            <a:xfrm>
              <a:off x="1321" y="3377"/>
              <a:ext cx="0" cy="81"/>
            </a:xfrm>
            <a:prstGeom prst="line">
              <a:avLst/>
            </a:prstGeom>
            <a:noFill/>
            <a:ln w="9525">
              <a:solidFill>
                <a:srgbClr val="00FF00"/>
              </a:solidFill>
              <a:round/>
              <a:tailEnd type="none" w="sm" len="med"/>
            </a:ln>
          </p:spPr>
          <p:txBody>
            <a:bodyPr/>
            <a:lstStyle/>
            <a:p>
              <a:endParaRPr lang="zh-CN" altLang="en-US" b="0"/>
            </a:p>
          </p:txBody>
        </p:sp>
        <p:sp>
          <p:nvSpPr>
            <p:cNvPr id="100" name="Line 99"/>
            <p:cNvSpPr>
              <a:spLocks noChangeShapeType="1"/>
            </p:cNvSpPr>
            <p:nvPr/>
          </p:nvSpPr>
          <p:spPr bwMode="auto">
            <a:xfrm>
              <a:off x="1202" y="3377"/>
              <a:ext cx="0" cy="92"/>
            </a:xfrm>
            <a:prstGeom prst="line">
              <a:avLst/>
            </a:prstGeom>
            <a:noFill/>
            <a:ln w="9525">
              <a:solidFill>
                <a:srgbClr val="00FF00"/>
              </a:solidFill>
              <a:round/>
              <a:tailEnd type="none" w="sm" len="med"/>
            </a:ln>
          </p:spPr>
          <p:txBody>
            <a:bodyPr/>
            <a:lstStyle/>
            <a:p>
              <a:endParaRPr lang="zh-CN" altLang="en-US" b="0"/>
            </a:p>
          </p:txBody>
        </p:sp>
        <p:sp>
          <p:nvSpPr>
            <p:cNvPr id="101" name="Line 100"/>
            <p:cNvSpPr>
              <a:spLocks noChangeShapeType="1"/>
            </p:cNvSpPr>
            <p:nvPr/>
          </p:nvSpPr>
          <p:spPr bwMode="auto">
            <a:xfrm>
              <a:off x="1075" y="3377"/>
              <a:ext cx="0" cy="81"/>
            </a:xfrm>
            <a:prstGeom prst="line">
              <a:avLst/>
            </a:prstGeom>
            <a:noFill/>
            <a:ln w="9525">
              <a:solidFill>
                <a:srgbClr val="00FF00"/>
              </a:solidFill>
              <a:round/>
              <a:tailEnd type="none" w="sm" len="med"/>
            </a:ln>
          </p:spPr>
          <p:txBody>
            <a:bodyPr/>
            <a:lstStyle/>
            <a:p>
              <a:endParaRPr lang="zh-CN" altLang="en-US" b="0"/>
            </a:p>
          </p:txBody>
        </p:sp>
        <p:sp>
          <p:nvSpPr>
            <p:cNvPr id="102" name="Line 101"/>
            <p:cNvSpPr>
              <a:spLocks noChangeShapeType="1"/>
            </p:cNvSpPr>
            <p:nvPr/>
          </p:nvSpPr>
          <p:spPr bwMode="auto">
            <a:xfrm>
              <a:off x="956" y="3377"/>
              <a:ext cx="0" cy="57"/>
            </a:xfrm>
            <a:prstGeom prst="line">
              <a:avLst/>
            </a:prstGeom>
            <a:noFill/>
            <a:ln w="9525">
              <a:solidFill>
                <a:srgbClr val="00FF00"/>
              </a:solidFill>
              <a:round/>
              <a:tailEnd type="none" w="sm" len="med"/>
            </a:ln>
          </p:spPr>
          <p:txBody>
            <a:bodyPr/>
            <a:lstStyle/>
            <a:p>
              <a:endParaRPr lang="zh-CN" altLang="en-US" b="0"/>
            </a:p>
          </p:txBody>
        </p:sp>
        <p:sp>
          <p:nvSpPr>
            <p:cNvPr id="103" name="Line 102"/>
            <p:cNvSpPr>
              <a:spLocks noChangeShapeType="1"/>
            </p:cNvSpPr>
            <p:nvPr/>
          </p:nvSpPr>
          <p:spPr bwMode="auto">
            <a:xfrm>
              <a:off x="846" y="3377"/>
              <a:ext cx="0" cy="23"/>
            </a:xfrm>
            <a:prstGeom prst="line">
              <a:avLst/>
            </a:prstGeom>
            <a:noFill/>
            <a:ln w="9525">
              <a:solidFill>
                <a:srgbClr val="00FF00"/>
              </a:solidFill>
              <a:round/>
              <a:tailEnd type="none" w="sm" len="med"/>
            </a:ln>
          </p:spPr>
          <p:txBody>
            <a:bodyPr/>
            <a:lstStyle/>
            <a:p>
              <a:endParaRPr lang="zh-CN" altLang="en-US" b="0"/>
            </a:p>
          </p:txBody>
        </p:sp>
      </p:grpSp>
      <p:graphicFrame>
        <p:nvGraphicFramePr>
          <p:cNvPr id="1141779" name="Object 19"/>
          <p:cNvGraphicFramePr>
            <a:graphicFrameLocks noChangeAspect="1"/>
          </p:cNvGraphicFramePr>
          <p:nvPr/>
        </p:nvGraphicFramePr>
        <p:xfrm>
          <a:off x="2123728" y="4108685"/>
          <a:ext cx="720080" cy="544451"/>
        </p:xfrm>
        <a:graphic>
          <a:graphicData uri="http://schemas.openxmlformats.org/presentationml/2006/ole">
            <mc:AlternateContent xmlns:mc="http://schemas.openxmlformats.org/markup-compatibility/2006">
              <mc:Choice xmlns:v="urn:schemas-microsoft-com:vml" Requires="v">
                <p:oleObj spid="_x0000_s12305" name="公式" r:id="rId31" imgW="12496800" imgH="9448800" progId="Equation.3">
                  <p:embed/>
                </p:oleObj>
              </mc:Choice>
              <mc:Fallback>
                <p:oleObj name="公式" r:id="rId31" imgW="12496800" imgH="9448800" progId="Equation.3">
                  <p:embed/>
                  <p:pic>
                    <p:nvPicPr>
                      <p:cNvPr id="0" name="图片 12304"/>
                      <p:cNvPicPr>
                        <a:picLocks noChangeAspect="1"/>
                      </p:cNvPicPr>
                      <p:nvPr/>
                    </p:nvPicPr>
                    <p:blipFill>
                      <a:blip r:embed="rId32"/>
                      <a:stretch>
                        <a:fillRect/>
                      </a:stretch>
                    </p:blipFill>
                    <p:spPr>
                      <a:xfrm>
                        <a:off x="2123728" y="4108685"/>
                        <a:ext cx="720080" cy="544451"/>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p:cTn id="13" dur="500" fill="hold"/>
                                        <p:tgtEl>
                                          <p:spTgt spid="4"/>
                                        </p:tgtEl>
                                        <p:attrNameLst>
                                          <p:attrName>ppt_w</p:attrName>
                                        </p:attrNameLst>
                                      </p:cBhvr>
                                      <p:tavLst>
                                        <p:tav tm="0">
                                          <p:val>
                                            <p:strVal val="2/3*#ppt_w"/>
                                          </p:val>
                                        </p:tav>
                                        <p:tav tm="100000">
                                          <p:val>
                                            <p:strVal val="#ppt_w"/>
                                          </p:val>
                                        </p:tav>
                                      </p:tavLst>
                                    </p:anim>
                                    <p:anim calcmode="lin" valueType="num">
                                      <p:cBhvr>
                                        <p:cTn id="14" dur="500" fill="hold"/>
                                        <p:tgtEl>
                                          <p:spTgt spid="4"/>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p:cTn id="25" dur="500" fill="hold"/>
                                        <p:tgtEl>
                                          <p:spTgt spid="29"/>
                                        </p:tgtEl>
                                        <p:attrNameLst>
                                          <p:attrName>ppt_w</p:attrName>
                                        </p:attrNameLst>
                                      </p:cBhvr>
                                      <p:tavLst>
                                        <p:tav tm="0">
                                          <p:val>
                                            <p:fltVal val="0"/>
                                          </p:val>
                                        </p:tav>
                                        <p:tav tm="100000">
                                          <p:val>
                                            <p:strVal val="#ppt_w"/>
                                          </p:val>
                                        </p:tav>
                                      </p:tavLst>
                                    </p:anim>
                                    <p:anim calcmode="lin" valueType="num">
                                      <p:cBhvr>
                                        <p:cTn id="26" dur="500" fill="hold"/>
                                        <p:tgtEl>
                                          <p:spTgt spid="29"/>
                                        </p:tgtEl>
                                        <p:attrNameLst>
                                          <p:attrName>ppt_h</p:attrName>
                                        </p:attrNameLst>
                                      </p:cBhvr>
                                      <p:tavLst>
                                        <p:tav tm="0">
                                          <p:val>
                                            <p:fltVal val="0"/>
                                          </p:val>
                                        </p:tav>
                                        <p:tav tm="100000">
                                          <p:val>
                                            <p:strVal val="#ppt_h"/>
                                          </p:val>
                                        </p:tav>
                                      </p:tavLst>
                                    </p:anim>
                                  </p:childTnLst>
                                </p:cTn>
                              </p:par>
                            </p:childTnLst>
                          </p:cTn>
                        </p:par>
                      </p:childTnLst>
                    </p:cTn>
                  </p:par>
                  <p:par>
                    <p:cTn id="27" fill="hold">
                      <p:stCondLst>
                        <p:cond delay="indefinite"/>
                      </p:stCondLst>
                      <p:childTnLst>
                        <p:par>
                          <p:cTn id="28" fill="hold">
                            <p:stCondLst>
                              <p:cond delay="0"/>
                            </p:stCondLst>
                            <p:childTnLst>
                              <p:par>
                                <p:cTn id="29" presetID="23" presetClass="entr" presetSubtype="16" fill="hold" grpId="0" nodeType="clickEffect">
                                  <p:stCondLst>
                                    <p:cond delay="0"/>
                                  </p:stCondLst>
                                  <p:childTnLst>
                                    <p:set>
                                      <p:cBhvr>
                                        <p:cTn id="30" dur="1" fill="hold">
                                          <p:stCondLst>
                                            <p:cond delay="0"/>
                                          </p:stCondLst>
                                        </p:cTn>
                                        <p:tgtEl>
                                          <p:spTgt spid="25"/>
                                        </p:tgtEl>
                                        <p:attrNameLst>
                                          <p:attrName>style.visibility</p:attrName>
                                        </p:attrNameLst>
                                      </p:cBhvr>
                                      <p:to>
                                        <p:strVal val="visible"/>
                                      </p:to>
                                    </p:set>
                                    <p:anim calcmode="lin" valueType="num">
                                      <p:cBhvr>
                                        <p:cTn id="31" dur="500" fill="hold"/>
                                        <p:tgtEl>
                                          <p:spTgt spid="25"/>
                                        </p:tgtEl>
                                        <p:attrNameLst>
                                          <p:attrName>ppt_w</p:attrName>
                                        </p:attrNameLst>
                                      </p:cBhvr>
                                      <p:tavLst>
                                        <p:tav tm="0">
                                          <p:val>
                                            <p:fltVal val="0"/>
                                          </p:val>
                                        </p:tav>
                                        <p:tav tm="100000">
                                          <p:val>
                                            <p:strVal val="#ppt_w"/>
                                          </p:val>
                                        </p:tav>
                                      </p:tavLst>
                                    </p:anim>
                                    <p:anim calcmode="lin" valueType="num">
                                      <p:cBhvr>
                                        <p:cTn id="32"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33" fill="hold">
                      <p:stCondLst>
                        <p:cond delay="indefinite"/>
                      </p:stCondLst>
                      <p:childTnLst>
                        <p:par>
                          <p:cTn id="34" fill="hold">
                            <p:stCondLst>
                              <p:cond delay="0"/>
                            </p:stCondLst>
                            <p:childTnLst>
                              <p:par>
                                <p:cTn id="35" presetID="23" presetClass="entr" presetSubtype="16" fill="hold" grpId="0" nodeType="click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p:cTn id="37" dur="500" fill="hold"/>
                                        <p:tgtEl>
                                          <p:spTgt spid="30"/>
                                        </p:tgtEl>
                                        <p:attrNameLst>
                                          <p:attrName>ppt_w</p:attrName>
                                        </p:attrNameLst>
                                      </p:cBhvr>
                                      <p:tavLst>
                                        <p:tav tm="0">
                                          <p:val>
                                            <p:fltVal val="0"/>
                                          </p:val>
                                        </p:tav>
                                        <p:tav tm="100000">
                                          <p:val>
                                            <p:strVal val="#ppt_w"/>
                                          </p:val>
                                        </p:tav>
                                      </p:tavLst>
                                    </p:anim>
                                    <p:anim calcmode="lin" valueType="num">
                                      <p:cBhvr>
                                        <p:cTn id="38" dur="500" fill="hold"/>
                                        <p:tgtEl>
                                          <p:spTgt spid="3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29" grpId="0" animBg="1" autoUpdateAnimBg="0"/>
      <p:bldP spid="30" grpId="0" animBg="1" autoUpdateAnimBg="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音频文件的读取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 descr="E:\04-05第一学期\多媒体技术\04-05-1多媒体技术\参考资料\音频文件结构\359.jpg"/>
          <p:cNvPicPr>
            <a:picLocks noChangeAspect="1" noChangeArrowheads="1"/>
          </p:cNvPicPr>
          <p:nvPr/>
        </p:nvPicPr>
        <p:blipFill>
          <a:blip r:embed="rId1" cstate="print"/>
          <a:srcRect/>
          <a:stretch>
            <a:fillRect/>
          </a:stretch>
        </p:blipFill>
        <p:spPr bwMode="auto">
          <a:xfrm>
            <a:off x="76200" y="1676400"/>
            <a:ext cx="8839200" cy="3276600"/>
          </a:xfrm>
          <a:prstGeom prst="rect">
            <a:avLst/>
          </a:prstGeom>
          <a:noFill/>
        </p:spPr>
      </p:pic>
    </p:spTree>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音频文件的读取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22" name="Group 2"/>
          <p:cNvGrpSpPr/>
          <p:nvPr/>
        </p:nvGrpSpPr>
        <p:grpSpPr bwMode="auto">
          <a:xfrm>
            <a:off x="0" y="1125538"/>
            <a:ext cx="9144000" cy="5199063"/>
            <a:chOff x="0" y="709"/>
            <a:chExt cx="5760" cy="3275"/>
          </a:xfrm>
        </p:grpSpPr>
        <p:sp>
          <p:nvSpPr>
            <p:cNvPr id="23" name="Rectangle 3"/>
            <p:cNvSpPr>
              <a:spLocks noChangeArrowheads="1"/>
            </p:cNvSpPr>
            <p:nvPr/>
          </p:nvSpPr>
          <p:spPr bwMode="auto">
            <a:xfrm>
              <a:off x="0" y="709"/>
              <a:ext cx="5760" cy="3275"/>
            </a:xfrm>
            <a:prstGeom prst="rect">
              <a:avLst/>
            </a:prstGeom>
            <a:solidFill>
              <a:schemeClr val="bg1"/>
            </a:solidFill>
            <a:ln w="9525">
              <a:solidFill>
                <a:schemeClr val="tx1"/>
              </a:solidFill>
              <a:miter lim="800000"/>
            </a:ln>
            <a:effectLst/>
          </p:spPr>
          <p:txBody>
            <a:bodyPr wrap="none" anchor="ctr"/>
            <a:lstStyle/>
            <a:p>
              <a:r>
                <a:rPr lang="en-US" altLang="zh-CN" dirty="0">
                  <a:latin typeface="Times New Roman" panose="02020603050405020304" pitchFamily="18" charset="0"/>
                  <a:cs typeface="Times New Roman" panose="02020603050405020304" pitchFamily="18" charset="0"/>
                </a:rPr>
                <a:t>00h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52  49  46  46    82  21  22  00    57  41   56  45     66  6D  74  20</a:t>
              </a:r>
              <a:endParaRPr lang="en-US" altLang="zh-CN" dirty="0">
                <a:latin typeface="Times New Roman" panose="02020603050405020304" pitchFamily="18" charset="0"/>
                <a:cs typeface="Times New Roman" panose="02020603050405020304" pitchFamily="18" charset="0"/>
              </a:endParaRPr>
            </a:p>
            <a:p>
              <a:r>
                <a:rPr lang="en-US" altLang="zh-CN" dirty="0" smtClean="0">
                  <a:latin typeface="Times New Roman" panose="02020603050405020304" pitchFamily="18" charset="0"/>
                  <a:cs typeface="Times New Roman" panose="02020603050405020304" pitchFamily="18" charset="0"/>
                </a:rPr>
                <a:t>             </a:t>
              </a:r>
              <a:r>
                <a:rPr lang="en-US" altLang="zh-CN" sz="2000" b="1" dirty="0" smtClean="0">
                  <a:solidFill>
                    <a:srgbClr val="FF3300"/>
                  </a:solidFill>
                  <a:latin typeface="Times New Roman" panose="02020603050405020304" pitchFamily="18" charset="0"/>
                  <a:cs typeface="Times New Roman" panose="02020603050405020304" pitchFamily="18" charset="0"/>
                </a:rPr>
                <a:t>RIFF</a:t>
              </a:r>
              <a:r>
                <a:rPr lang="zh-CN" altLang="en-US" sz="2000" b="1" dirty="0">
                  <a:solidFill>
                    <a:srgbClr val="FF3300"/>
                  </a:solidFill>
                  <a:latin typeface="Times New Roman" panose="02020603050405020304" pitchFamily="18" charset="0"/>
                  <a:cs typeface="Times New Roman" panose="02020603050405020304" pitchFamily="18" charset="0"/>
                </a:rPr>
                <a:t>标志           总数据块大小            格式类型                 </a:t>
              </a:r>
              <a:r>
                <a:rPr lang="en-US" altLang="zh-CN" sz="2000" b="1" dirty="0" err="1">
                  <a:solidFill>
                    <a:srgbClr val="FF3300"/>
                  </a:solidFill>
                  <a:latin typeface="Times New Roman" panose="02020603050405020304" pitchFamily="18" charset="0"/>
                  <a:cs typeface="Times New Roman" panose="02020603050405020304" pitchFamily="18" charset="0"/>
                </a:rPr>
                <a:t>fmt</a:t>
              </a:r>
              <a:r>
                <a:rPr lang="zh-CN" altLang="en-US" sz="2000" b="1" dirty="0">
                  <a:solidFill>
                    <a:srgbClr val="FF3300"/>
                  </a:solidFill>
                  <a:latin typeface="Times New Roman" panose="02020603050405020304" pitchFamily="18" charset="0"/>
                  <a:cs typeface="Times New Roman" panose="02020603050405020304" pitchFamily="18" charset="0"/>
                </a:rPr>
                <a:t>标志</a:t>
              </a:r>
              <a:endParaRPr lang="zh-CN" altLang="en-US" sz="2000" b="1" dirty="0">
                <a:solidFill>
                  <a:srgbClr val="FF3300"/>
                </a:solidFill>
                <a:latin typeface="Times New Roman" panose="02020603050405020304" pitchFamily="18" charset="0"/>
                <a:cs typeface="Times New Roman" panose="02020603050405020304" pitchFamily="18" charset="0"/>
              </a:endParaRPr>
            </a:p>
            <a:p>
              <a:r>
                <a:rPr lang="zh-CN" altLang="en-US" sz="2000"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2236802</a:t>
              </a:r>
              <a:r>
                <a:rPr lang="zh-CN" altLang="en-US" sz="2000" b="1" dirty="0">
                  <a:latin typeface="Times New Roman" panose="02020603050405020304" pitchFamily="18" charset="0"/>
                  <a:cs typeface="Times New Roman" panose="02020603050405020304" pitchFamily="18" charset="0"/>
                </a:rPr>
                <a:t>字节                </a:t>
              </a:r>
              <a:r>
                <a:rPr lang="en-US" altLang="zh-CN" sz="2000" b="1" dirty="0">
                  <a:latin typeface="Times New Roman" panose="02020603050405020304" pitchFamily="18" charset="0"/>
                  <a:cs typeface="Times New Roman" panose="02020603050405020304" pitchFamily="18" charset="0"/>
                </a:rPr>
                <a:t>WAVE</a:t>
              </a:r>
              <a:r>
                <a:rPr lang="en-US" altLang="zh-CN" sz="2000" dirty="0">
                  <a:latin typeface="Times New Roman" panose="02020603050405020304" pitchFamily="18" charset="0"/>
                  <a:cs typeface="Times New Roman" panose="02020603050405020304" pitchFamily="18" charset="0"/>
                </a:rPr>
                <a:t>          </a:t>
              </a:r>
              <a:endParaRPr lang="en-US" altLang="zh-CN" sz="2000" dirty="0">
                <a:latin typeface="Times New Roman" panose="02020603050405020304" pitchFamily="18" charset="0"/>
                <a:cs typeface="Times New Roman" panose="02020603050405020304" pitchFamily="18" charset="0"/>
              </a:endParaRPr>
            </a:p>
            <a:p>
              <a:endParaRPr lang="en-US" altLang="zh-CN" sz="10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10h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12  00  00  00    01  00  02  00    44  AC 00  00     10  B1   02  00</a:t>
              </a:r>
              <a:endParaRPr lang="en-US" altLang="zh-CN"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solidFill>
                    <a:srgbClr val="FF3300"/>
                  </a:solidFill>
                  <a:latin typeface="Times New Roman" panose="02020603050405020304" pitchFamily="18" charset="0"/>
                  <a:cs typeface="Times New Roman" panose="02020603050405020304" pitchFamily="18" charset="0"/>
                </a:rPr>
                <a:t>音频格式数据块大小  编码格式 双声道      采样频率                 每秒数据量</a:t>
              </a:r>
              <a:endParaRPr lang="zh-CN" altLang="en-US" sz="2000" b="1" dirty="0">
                <a:solidFill>
                  <a:srgbClr val="FF3300"/>
                </a:solidFill>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18               </a:t>
              </a:r>
              <a:r>
                <a:rPr lang="en-US" altLang="zh-CN" sz="2000" b="1" dirty="0" err="1">
                  <a:latin typeface="Times New Roman" panose="02020603050405020304" pitchFamily="18" charset="0"/>
                  <a:cs typeface="Times New Roman" panose="02020603050405020304" pitchFamily="18" charset="0"/>
                </a:rPr>
                <a:t>waveformatPCM</a:t>
              </a:r>
              <a:r>
                <a:rPr lang="en-US" altLang="zh-CN" sz="2000" b="1" dirty="0">
                  <a:latin typeface="Times New Roman" panose="02020603050405020304" pitchFamily="18" charset="0"/>
                  <a:cs typeface="Times New Roman" panose="02020603050405020304" pitchFamily="18" charset="0"/>
                </a:rPr>
                <a:t>           44.1kHz                    176400</a:t>
              </a:r>
              <a:endParaRPr lang="en-US" altLang="zh-CN" sz="2000" b="1" dirty="0">
                <a:latin typeface="Times New Roman" panose="02020603050405020304" pitchFamily="18" charset="0"/>
                <a:cs typeface="Times New Roman" panose="02020603050405020304" pitchFamily="18" charset="0"/>
              </a:endParaRPr>
            </a:p>
            <a:p>
              <a:endParaRPr lang="en-US" altLang="zh-CN" sz="1000"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20h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04  00  10  00    00  00  66  61    63  74</a:t>
              </a:r>
              <a:r>
                <a:rPr lang="en-US" altLang="zh-CN" dirty="0">
                  <a:solidFill>
                    <a:schemeClr val="tx1"/>
                  </a:solidFill>
                  <a:latin typeface="Times New Roman" panose="02020603050405020304" pitchFamily="18" charset="0"/>
                  <a:cs typeface="Times New Roman" panose="02020603050405020304" pitchFamily="18" charset="0"/>
                </a:rPr>
                <a:t>  04  00      00  00  </a:t>
              </a:r>
              <a:r>
                <a:rPr lang="en-US" altLang="zh-CN" dirty="0">
                  <a:latin typeface="Times New Roman" panose="02020603050405020304" pitchFamily="18" charset="0"/>
                  <a:cs typeface="Times New Roman" panose="02020603050405020304" pitchFamily="18" charset="0"/>
                </a:rPr>
                <a:t> 54  88</a:t>
              </a:r>
              <a:endParaRPr lang="en-US" altLang="zh-CN"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zh-CN" altLang="en-US" sz="2000" b="1" dirty="0">
                  <a:solidFill>
                    <a:srgbClr val="FF3300"/>
                  </a:solidFill>
                  <a:latin typeface="Times New Roman" panose="02020603050405020304" pitchFamily="18" charset="0"/>
                  <a:cs typeface="Times New Roman" panose="02020603050405020304" pitchFamily="18" charset="0"/>
                </a:rPr>
                <a:t>区块对齐单位 量化位数</a:t>
              </a:r>
              <a:endParaRPr lang="zh-CN" altLang="en-US" sz="2000" b="1" dirty="0">
                <a:solidFill>
                  <a:srgbClr val="FF3300"/>
                </a:solidFill>
                <a:latin typeface="Times New Roman" panose="02020603050405020304" pitchFamily="18" charset="0"/>
                <a:cs typeface="Times New Roman" panose="02020603050405020304" pitchFamily="18" charset="0"/>
              </a:endParaRPr>
            </a:p>
            <a:p>
              <a:r>
                <a:rPr lang="zh-CN" altLang="en-US" sz="2000" b="1"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4               16</a:t>
              </a:r>
              <a:r>
                <a:rPr lang="zh-CN" altLang="en-US" sz="2000" b="1" dirty="0">
                  <a:latin typeface="Times New Roman" panose="02020603050405020304" pitchFamily="18" charset="0"/>
                  <a:cs typeface="Times New Roman" panose="02020603050405020304" pitchFamily="18" charset="0"/>
                </a:rPr>
                <a:t>位</a:t>
              </a:r>
              <a:endParaRPr lang="zh-CN" altLang="en-US" sz="2000" b="1" dirty="0">
                <a:latin typeface="Times New Roman" panose="02020603050405020304" pitchFamily="18" charset="0"/>
                <a:cs typeface="Times New Roman" panose="02020603050405020304" pitchFamily="18" charset="0"/>
              </a:endParaRPr>
            </a:p>
            <a:p>
              <a:endParaRPr lang="zh-CN" altLang="en-US" sz="1000" b="1"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30h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08  00  64  61    74  61  50  21    22  00  00  00      00  00  FF  </a:t>
              </a:r>
              <a:r>
                <a:rPr lang="en-US" altLang="zh-CN" dirty="0" err="1">
                  <a:latin typeface="Times New Roman" panose="02020603050405020304" pitchFamily="18" charset="0"/>
                  <a:cs typeface="Times New Roman" panose="02020603050405020304" pitchFamily="18" charset="0"/>
                </a:rPr>
                <a:t>FF</a:t>
              </a:r>
              <a:endParaRPr lang="en-US" altLang="zh-CN" dirty="0">
                <a:latin typeface="Times New Roman" panose="02020603050405020304" pitchFamily="18" charset="0"/>
                <a:cs typeface="Times New Roman" panose="02020603050405020304" pitchFamily="18" charset="0"/>
              </a:endParaRPr>
            </a:p>
            <a:p>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FF3300"/>
                  </a:solidFill>
                  <a:latin typeface="Times New Roman" panose="02020603050405020304" pitchFamily="18" charset="0"/>
                  <a:cs typeface="Times New Roman" panose="02020603050405020304" pitchFamily="18" charset="0"/>
                </a:rPr>
                <a:t>data</a:t>
              </a:r>
              <a:r>
                <a:rPr lang="zh-CN" altLang="en-US" sz="2000" b="1" dirty="0">
                  <a:solidFill>
                    <a:srgbClr val="FF3300"/>
                  </a:solidFill>
                  <a:latin typeface="Times New Roman" panose="02020603050405020304" pitchFamily="18" charset="0"/>
                  <a:cs typeface="Times New Roman" panose="02020603050405020304" pitchFamily="18" charset="0"/>
                </a:rPr>
                <a:t>标志          声音裸数据长度            声音数据内容</a:t>
              </a:r>
              <a:endParaRPr lang="zh-CN" altLang="en-US" sz="2000" b="1" dirty="0">
                <a:solidFill>
                  <a:srgbClr val="FF3300"/>
                </a:solidFill>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                                                   </a:t>
              </a:r>
              <a:r>
                <a:rPr lang="en-US" altLang="zh-CN" sz="2000" b="1" dirty="0">
                  <a:latin typeface="Times New Roman" panose="02020603050405020304" pitchFamily="18" charset="0"/>
                  <a:cs typeface="Times New Roman" panose="02020603050405020304" pitchFamily="18" charset="0"/>
                </a:rPr>
                <a:t>2236752</a:t>
              </a:r>
              <a:r>
                <a:rPr lang="zh-CN" altLang="en-US" sz="2000" b="1" dirty="0">
                  <a:latin typeface="Times New Roman" panose="02020603050405020304" pitchFamily="18" charset="0"/>
                  <a:cs typeface="Times New Roman" panose="02020603050405020304" pitchFamily="18" charset="0"/>
                </a:rPr>
                <a:t>字节</a:t>
              </a:r>
              <a:endParaRPr lang="zh-CN" altLang="en-US" sz="2000" b="1" dirty="0">
                <a:latin typeface="Times New Roman" panose="02020603050405020304" pitchFamily="18" charset="0"/>
                <a:cs typeface="Times New Roman" panose="02020603050405020304" pitchFamily="18" charset="0"/>
              </a:endParaRPr>
            </a:p>
            <a:p>
              <a:endParaRPr lang="zh-CN" altLang="en-US" sz="1000"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40h</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00  00 FE  FF    FE FF  00  00    00  00  FE FF     FE  FF  01  00</a:t>
              </a:r>
              <a:endParaRPr lang="en-US" altLang="zh-CN" dirty="0">
                <a:latin typeface="Times New Roman" panose="02020603050405020304" pitchFamily="18" charset="0"/>
                <a:cs typeface="Times New Roman" panose="02020603050405020304" pitchFamily="18" charset="0"/>
              </a:endParaRPr>
            </a:p>
          </p:txBody>
        </p:sp>
        <p:sp>
          <p:nvSpPr>
            <p:cNvPr id="24" name="Line 4"/>
            <p:cNvSpPr>
              <a:spLocks noChangeShapeType="1"/>
            </p:cNvSpPr>
            <p:nvPr/>
          </p:nvSpPr>
          <p:spPr bwMode="auto">
            <a:xfrm>
              <a:off x="528" y="960"/>
              <a:ext cx="1056" cy="0"/>
            </a:xfrm>
            <a:prstGeom prst="line">
              <a:avLst/>
            </a:prstGeom>
            <a:noFill/>
            <a:ln w="28575">
              <a:solidFill>
                <a:srgbClr val="FF00FF"/>
              </a:solidFill>
              <a:round/>
            </a:ln>
            <a:effectLst/>
          </p:spPr>
          <p:txBody>
            <a:bodyPr/>
            <a:lstStyle/>
            <a:p>
              <a:endParaRPr lang="zh-CN" altLang="en-US"/>
            </a:p>
          </p:txBody>
        </p:sp>
        <p:sp>
          <p:nvSpPr>
            <p:cNvPr id="25" name="Line 5"/>
            <p:cNvSpPr>
              <a:spLocks noChangeShapeType="1"/>
            </p:cNvSpPr>
            <p:nvPr/>
          </p:nvSpPr>
          <p:spPr bwMode="auto">
            <a:xfrm>
              <a:off x="1824" y="960"/>
              <a:ext cx="1056" cy="0"/>
            </a:xfrm>
            <a:prstGeom prst="line">
              <a:avLst/>
            </a:prstGeom>
            <a:noFill/>
            <a:ln w="28575">
              <a:solidFill>
                <a:schemeClr val="accent2"/>
              </a:solidFill>
              <a:round/>
            </a:ln>
            <a:effectLst/>
          </p:spPr>
          <p:txBody>
            <a:bodyPr/>
            <a:lstStyle/>
            <a:p>
              <a:endParaRPr lang="zh-CN" altLang="en-US"/>
            </a:p>
          </p:txBody>
        </p:sp>
        <p:sp>
          <p:nvSpPr>
            <p:cNvPr id="26" name="Line 6"/>
            <p:cNvSpPr>
              <a:spLocks noChangeShapeType="1"/>
            </p:cNvSpPr>
            <p:nvPr/>
          </p:nvSpPr>
          <p:spPr bwMode="auto">
            <a:xfrm>
              <a:off x="3072" y="960"/>
              <a:ext cx="1056" cy="0"/>
            </a:xfrm>
            <a:prstGeom prst="line">
              <a:avLst/>
            </a:prstGeom>
            <a:noFill/>
            <a:ln w="28575">
              <a:solidFill>
                <a:schemeClr val="accent2"/>
              </a:solidFill>
              <a:round/>
            </a:ln>
            <a:effectLst/>
          </p:spPr>
          <p:txBody>
            <a:bodyPr/>
            <a:lstStyle/>
            <a:p>
              <a:endParaRPr lang="zh-CN" altLang="en-US"/>
            </a:p>
          </p:txBody>
        </p:sp>
        <p:sp>
          <p:nvSpPr>
            <p:cNvPr id="27" name="Line 7"/>
            <p:cNvSpPr>
              <a:spLocks noChangeShapeType="1"/>
            </p:cNvSpPr>
            <p:nvPr/>
          </p:nvSpPr>
          <p:spPr bwMode="auto">
            <a:xfrm>
              <a:off x="4416" y="960"/>
              <a:ext cx="1104" cy="0"/>
            </a:xfrm>
            <a:prstGeom prst="line">
              <a:avLst/>
            </a:prstGeom>
            <a:noFill/>
            <a:ln w="28575">
              <a:solidFill>
                <a:srgbClr val="FF00FF"/>
              </a:solidFill>
              <a:round/>
            </a:ln>
            <a:effectLst/>
          </p:spPr>
          <p:txBody>
            <a:bodyPr/>
            <a:lstStyle/>
            <a:p>
              <a:endParaRPr lang="zh-CN" altLang="en-US"/>
            </a:p>
          </p:txBody>
        </p:sp>
        <p:sp>
          <p:nvSpPr>
            <p:cNvPr id="28" name="Line 8"/>
            <p:cNvSpPr>
              <a:spLocks noChangeShapeType="1"/>
            </p:cNvSpPr>
            <p:nvPr/>
          </p:nvSpPr>
          <p:spPr bwMode="auto">
            <a:xfrm>
              <a:off x="576" y="1728"/>
              <a:ext cx="1008" cy="0"/>
            </a:xfrm>
            <a:prstGeom prst="line">
              <a:avLst/>
            </a:prstGeom>
            <a:noFill/>
            <a:ln w="28575">
              <a:solidFill>
                <a:schemeClr val="accent2"/>
              </a:solidFill>
              <a:round/>
            </a:ln>
            <a:effectLst/>
          </p:spPr>
          <p:txBody>
            <a:bodyPr/>
            <a:lstStyle/>
            <a:p>
              <a:endParaRPr lang="zh-CN" altLang="en-US"/>
            </a:p>
          </p:txBody>
        </p:sp>
        <p:sp>
          <p:nvSpPr>
            <p:cNvPr id="29" name="Line 9"/>
            <p:cNvSpPr>
              <a:spLocks noChangeShapeType="1"/>
            </p:cNvSpPr>
            <p:nvPr/>
          </p:nvSpPr>
          <p:spPr bwMode="auto">
            <a:xfrm>
              <a:off x="1824" y="1728"/>
              <a:ext cx="432" cy="0"/>
            </a:xfrm>
            <a:prstGeom prst="line">
              <a:avLst/>
            </a:prstGeom>
            <a:noFill/>
            <a:ln w="28575">
              <a:solidFill>
                <a:schemeClr val="accent2"/>
              </a:solidFill>
              <a:round/>
            </a:ln>
            <a:effectLst/>
          </p:spPr>
          <p:txBody>
            <a:bodyPr/>
            <a:lstStyle/>
            <a:p>
              <a:endParaRPr lang="zh-CN" altLang="en-US"/>
            </a:p>
          </p:txBody>
        </p:sp>
        <p:sp>
          <p:nvSpPr>
            <p:cNvPr id="30" name="Line 10"/>
            <p:cNvSpPr>
              <a:spLocks noChangeShapeType="1"/>
            </p:cNvSpPr>
            <p:nvPr/>
          </p:nvSpPr>
          <p:spPr bwMode="auto">
            <a:xfrm>
              <a:off x="2400" y="1728"/>
              <a:ext cx="432" cy="0"/>
            </a:xfrm>
            <a:prstGeom prst="line">
              <a:avLst/>
            </a:prstGeom>
            <a:noFill/>
            <a:ln w="28575">
              <a:solidFill>
                <a:schemeClr val="accent2"/>
              </a:solidFill>
              <a:round/>
            </a:ln>
            <a:effectLst/>
          </p:spPr>
          <p:txBody>
            <a:bodyPr/>
            <a:lstStyle/>
            <a:p>
              <a:endParaRPr lang="zh-CN" altLang="en-US"/>
            </a:p>
          </p:txBody>
        </p:sp>
        <p:sp>
          <p:nvSpPr>
            <p:cNvPr id="31" name="Line 11"/>
            <p:cNvSpPr>
              <a:spLocks noChangeShapeType="1"/>
            </p:cNvSpPr>
            <p:nvPr/>
          </p:nvSpPr>
          <p:spPr bwMode="auto">
            <a:xfrm>
              <a:off x="3072" y="1728"/>
              <a:ext cx="528" cy="0"/>
            </a:xfrm>
            <a:prstGeom prst="line">
              <a:avLst/>
            </a:prstGeom>
            <a:noFill/>
            <a:ln w="28575">
              <a:solidFill>
                <a:schemeClr val="accent2"/>
              </a:solidFill>
              <a:round/>
            </a:ln>
            <a:effectLst/>
          </p:spPr>
          <p:txBody>
            <a:bodyPr/>
            <a:lstStyle/>
            <a:p>
              <a:endParaRPr lang="zh-CN" altLang="en-US"/>
            </a:p>
          </p:txBody>
        </p:sp>
        <p:sp>
          <p:nvSpPr>
            <p:cNvPr id="32" name="Line 12"/>
            <p:cNvSpPr>
              <a:spLocks noChangeShapeType="1"/>
            </p:cNvSpPr>
            <p:nvPr/>
          </p:nvSpPr>
          <p:spPr bwMode="auto">
            <a:xfrm>
              <a:off x="4416" y="1728"/>
              <a:ext cx="1056" cy="0"/>
            </a:xfrm>
            <a:prstGeom prst="line">
              <a:avLst/>
            </a:prstGeom>
            <a:noFill/>
            <a:ln w="28575">
              <a:solidFill>
                <a:schemeClr val="accent2"/>
              </a:solidFill>
              <a:round/>
            </a:ln>
            <a:effectLst/>
          </p:spPr>
          <p:txBody>
            <a:bodyPr/>
            <a:lstStyle/>
            <a:p>
              <a:endParaRPr lang="zh-CN" altLang="en-US"/>
            </a:p>
          </p:txBody>
        </p:sp>
        <p:sp>
          <p:nvSpPr>
            <p:cNvPr id="33" name="Line 13"/>
            <p:cNvSpPr>
              <a:spLocks noChangeShapeType="1"/>
            </p:cNvSpPr>
            <p:nvPr/>
          </p:nvSpPr>
          <p:spPr bwMode="auto">
            <a:xfrm>
              <a:off x="576" y="2448"/>
              <a:ext cx="432" cy="0"/>
            </a:xfrm>
            <a:prstGeom prst="line">
              <a:avLst/>
            </a:prstGeom>
            <a:noFill/>
            <a:ln w="28575">
              <a:solidFill>
                <a:schemeClr val="accent2"/>
              </a:solidFill>
              <a:round/>
            </a:ln>
            <a:effectLst/>
          </p:spPr>
          <p:txBody>
            <a:bodyPr/>
            <a:lstStyle/>
            <a:p>
              <a:endParaRPr lang="zh-CN" altLang="en-US"/>
            </a:p>
          </p:txBody>
        </p:sp>
        <p:sp>
          <p:nvSpPr>
            <p:cNvPr id="34" name="Line 14"/>
            <p:cNvSpPr>
              <a:spLocks noChangeShapeType="1"/>
            </p:cNvSpPr>
            <p:nvPr/>
          </p:nvSpPr>
          <p:spPr bwMode="auto">
            <a:xfrm>
              <a:off x="1152" y="2448"/>
              <a:ext cx="432" cy="0"/>
            </a:xfrm>
            <a:prstGeom prst="line">
              <a:avLst/>
            </a:prstGeom>
            <a:noFill/>
            <a:ln w="28575">
              <a:solidFill>
                <a:schemeClr val="accent2"/>
              </a:solidFill>
              <a:round/>
            </a:ln>
            <a:effectLst/>
          </p:spPr>
          <p:txBody>
            <a:bodyPr/>
            <a:lstStyle/>
            <a:p>
              <a:endParaRPr lang="zh-CN" altLang="en-US"/>
            </a:p>
          </p:txBody>
        </p:sp>
        <p:sp>
          <p:nvSpPr>
            <p:cNvPr id="35" name="Line 15"/>
            <p:cNvSpPr>
              <a:spLocks noChangeShapeType="1"/>
            </p:cNvSpPr>
            <p:nvPr/>
          </p:nvSpPr>
          <p:spPr bwMode="auto">
            <a:xfrm>
              <a:off x="1152" y="3168"/>
              <a:ext cx="1104" cy="0"/>
            </a:xfrm>
            <a:prstGeom prst="line">
              <a:avLst/>
            </a:prstGeom>
            <a:noFill/>
            <a:ln w="28575">
              <a:solidFill>
                <a:srgbClr val="FF00FF"/>
              </a:solidFill>
              <a:round/>
            </a:ln>
            <a:effectLst/>
          </p:spPr>
          <p:txBody>
            <a:bodyPr/>
            <a:lstStyle/>
            <a:p>
              <a:endParaRPr lang="zh-CN" altLang="en-US"/>
            </a:p>
          </p:txBody>
        </p:sp>
        <p:sp>
          <p:nvSpPr>
            <p:cNvPr id="36" name="Line 16"/>
            <p:cNvSpPr>
              <a:spLocks noChangeShapeType="1"/>
            </p:cNvSpPr>
            <p:nvPr/>
          </p:nvSpPr>
          <p:spPr bwMode="auto">
            <a:xfrm>
              <a:off x="2400" y="3168"/>
              <a:ext cx="1104" cy="0"/>
            </a:xfrm>
            <a:prstGeom prst="line">
              <a:avLst/>
            </a:prstGeom>
            <a:noFill/>
            <a:ln w="28575">
              <a:solidFill>
                <a:schemeClr val="accent2"/>
              </a:solidFill>
              <a:round/>
            </a:ln>
            <a:effectLst/>
          </p:spPr>
          <p:txBody>
            <a:bodyPr/>
            <a:lstStyle/>
            <a:p>
              <a:endParaRPr lang="zh-CN" altLang="en-US"/>
            </a:p>
          </p:txBody>
        </p:sp>
        <p:sp>
          <p:nvSpPr>
            <p:cNvPr id="37" name="Line 17"/>
            <p:cNvSpPr>
              <a:spLocks noChangeShapeType="1"/>
            </p:cNvSpPr>
            <p:nvPr/>
          </p:nvSpPr>
          <p:spPr bwMode="auto">
            <a:xfrm>
              <a:off x="3648" y="3168"/>
              <a:ext cx="1824" cy="0"/>
            </a:xfrm>
            <a:prstGeom prst="line">
              <a:avLst/>
            </a:prstGeom>
            <a:noFill/>
            <a:ln w="28575">
              <a:solidFill>
                <a:schemeClr val="accent2"/>
              </a:solidFill>
              <a:round/>
            </a:ln>
            <a:effectLst/>
          </p:spPr>
          <p:txBody>
            <a:bodyPr/>
            <a:lstStyle/>
            <a:p>
              <a:endParaRPr lang="zh-CN" altLang="en-US"/>
            </a:p>
          </p:txBody>
        </p:sp>
      </p:gr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zh-CN" dirty="0" smtClean="0"/>
              <a:t>数据</a:t>
            </a:r>
            <a:r>
              <a:rPr lang="en-US" altLang="zh-CN" dirty="0" smtClean="0"/>
              <a:t>bit</a:t>
            </a:r>
            <a:r>
              <a:rPr lang="zh-CN" altLang="zh-CN" dirty="0" smtClean="0"/>
              <a:t>位置安排方式</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138690" name="Picture 2"/>
          <p:cNvPicPr>
            <a:picLocks noChangeAspect="1" noChangeArrowheads="1"/>
          </p:cNvPicPr>
          <p:nvPr/>
        </p:nvPicPr>
        <p:blipFill>
          <a:blip r:embed="rId1" cstate="print"/>
          <a:srcRect/>
          <a:stretch>
            <a:fillRect/>
          </a:stretch>
        </p:blipFill>
        <p:spPr bwMode="auto">
          <a:xfrm>
            <a:off x="1115616" y="1196752"/>
            <a:ext cx="6000750" cy="509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ape(.ape, .</a:t>
            </a:r>
            <a:r>
              <a:rPr lang="en-US" altLang="zh-CN" dirty="0" err="1" smtClean="0"/>
              <a:t>mac</a:t>
            </a:r>
            <a:r>
              <a:rPr lang="en-US" altLang="zh-CN" dirty="0" smtClean="0"/>
              <a:t>)</a:t>
            </a:r>
            <a:endParaRPr lang="zh-CN" altLang="en-US" dirty="0"/>
          </a:p>
        </p:txBody>
      </p:sp>
      <p:sp>
        <p:nvSpPr>
          <p:cNvPr id="3" name="内容占位符 2"/>
          <p:cNvSpPr>
            <a:spLocks noGrp="1"/>
          </p:cNvSpPr>
          <p:nvPr>
            <p:ph idx="1"/>
          </p:nvPr>
        </p:nvSpPr>
        <p:spPr>
          <a:xfrm>
            <a:off x="1066800" y="1052736"/>
            <a:ext cx="7620000" cy="2849488"/>
          </a:xfrm>
        </p:spPr>
        <p:txBody>
          <a:bodyPr/>
          <a:lstStyle/>
          <a:p>
            <a:r>
              <a:rPr lang="en-US" altLang="zh-CN" sz="2800" dirty="0" smtClean="0"/>
              <a:t>Monkey’s Audio</a:t>
            </a:r>
            <a:r>
              <a:rPr lang="zh-CN" altLang="zh-CN" sz="2800" dirty="0" smtClean="0"/>
              <a:t>（猴子音频）公司于</a:t>
            </a:r>
            <a:r>
              <a:rPr lang="en-US" altLang="zh-CN" sz="2800" dirty="0" smtClean="0"/>
              <a:t>2000</a:t>
            </a:r>
            <a:r>
              <a:rPr lang="zh-CN" altLang="zh-CN" sz="2800" dirty="0" smtClean="0"/>
              <a:t>年提出的一种无损压缩格式</a:t>
            </a:r>
            <a:endParaRPr lang="en-US" altLang="zh-CN" sz="2800" dirty="0" smtClean="0"/>
          </a:p>
          <a:p>
            <a:r>
              <a:rPr lang="zh-CN" altLang="zh-CN" sz="2800" dirty="0" smtClean="0"/>
              <a:t>提供了</a:t>
            </a:r>
            <a:r>
              <a:rPr lang="en-US" altLang="zh-CN" sz="2800" dirty="0" smtClean="0"/>
              <a:t>Windows Media Player</a:t>
            </a:r>
            <a:r>
              <a:rPr lang="zh-CN" altLang="zh-CN" sz="2800" dirty="0" smtClean="0"/>
              <a:t>和</a:t>
            </a:r>
            <a:r>
              <a:rPr lang="en-US" altLang="zh-CN" sz="2800" dirty="0" err="1" smtClean="0"/>
              <a:t>Winamp</a:t>
            </a:r>
            <a:r>
              <a:rPr lang="en-US" altLang="zh-CN" sz="2800" dirty="0" smtClean="0"/>
              <a:t> </a:t>
            </a:r>
            <a:r>
              <a:rPr lang="zh-CN" altLang="zh-CN" sz="2800" dirty="0" smtClean="0"/>
              <a:t>的插件支持，也可以用千千静听直接播放</a:t>
            </a:r>
            <a:endParaRPr lang="en-US" altLang="zh-CN" sz="2800" dirty="0" smtClean="0"/>
          </a:p>
          <a:p>
            <a:r>
              <a:rPr lang="zh-CN" altLang="en-US" sz="2800" dirty="0" smtClean="0"/>
              <a:t>压缩比低，但真正做到无损</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p:nvPr/>
        </p:nvSpPr>
        <p:spPr bwMode="gray">
          <a:xfrm>
            <a:off x="1295400" y="4017566"/>
            <a:ext cx="7086600" cy="563562"/>
          </a:xfrm>
          <a:prstGeom prst="rect">
            <a:avLst/>
          </a:prstGeom>
          <a:noFill/>
          <a:ln w="9525">
            <a:noFill/>
            <a:miter lim="800000"/>
          </a:ln>
        </p:spPr>
        <p:txBody>
          <a:bodyPr anchor="ctr"/>
          <a:lstStyle/>
          <a:p>
            <a:pPr eaLnBrk="0" hangingPunct="0"/>
            <a:r>
              <a:rPr lang="en-US" altLang="zh-CN" sz="3200" dirty="0" err="1" smtClean="0">
                <a:solidFill>
                  <a:schemeClr val="tx2"/>
                </a:solidFill>
              </a:rPr>
              <a:t>aiff</a:t>
            </a:r>
            <a:r>
              <a:rPr lang="zh-CN" altLang="en-US" sz="3200" dirty="0" smtClean="0">
                <a:solidFill>
                  <a:schemeClr val="tx2"/>
                </a:solidFill>
              </a:rPr>
              <a:t>（</a:t>
            </a:r>
            <a:r>
              <a:rPr lang="en-US" altLang="zh-CN" sz="3200" dirty="0" smtClean="0">
                <a:solidFill>
                  <a:schemeClr val="tx2"/>
                </a:solidFill>
              </a:rPr>
              <a:t>.</a:t>
            </a:r>
            <a:r>
              <a:rPr lang="en-US" altLang="zh-CN" sz="3200" dirty="0" err="1" smtClean="0">
                <a:solidFill>
                  <a:schemeClr val="tx2"/>
                </a:solidFill>
              </a:rPr>
              <a:t>aif</a:t>
            </a:r>
            <a:r>
              <a:rPr lang="zh-CN" altLang="en-US" sz="3200" dirty="0" smtClean="0">
                <a:solidFill>
                  <a:schemeClr val="tx2"/>
                </a:solidFill>
              </a:rPr>
              <a:t>）</a:t>
            </a:r>
            <a:endParaRPr lang="zh-CN" altLang="en-US" sz="3200" dirty="0">
              <a:solidFill>
                <a:schemeClr val="tx2"/>
              </a:solidFill>
            </a:endParaRPr>
          </a:p>
        </p:txBody>
      </p:sp>
      <p:sp>
        <p:nvSpPr>
          <p:cNvPr id="6" name="内容占位符 2"/>
          <p:cNvSpPr txBox="1"/>
          <p:nvPr/>
        </p:nvSpPr>
        <p:spPr bwMode="gray">
          <a:xfrm>
            <a:off x="1066800" y="4500563"/>
            <a:ext cx="7620000" cy="1843087"/>
          </a:xfrm>
          <a:prstGeom prst="rect">
            <a:avLst/>
          </a:prstGeom>
          <a:noFill/>
          <a:ln w="9525">
            <a:noFill/>
            <a:miter lim="800000"/>
          </a:ln>
        </p:spPr>
        <p:txBody>
          <a:bodyPr/>
          <a:lstStyle/>
          <a:p>
            <a:pPr marL="342900" indent="-342900" eaLnBrk="0" hangingPunct="0">
              <a:spcBef>
                <a:spcPct val="20000"/>
              </a:spcBef>
              <a:buClr>
                <a:schemeClr val="tx2"/>
              </a:buClr>
              <a:buFont typeface="Wingdings" panose="05000000000000000000" pitchFamily="2" charset="2"/>
              <a:buChar char="v"/>
            </a:pPr>
            <a:r>
              <a:rPr lang="en-US" altLang="zh-CN" sz="2800" dirty="0"/>
              <a:t>Audio Interchange File Format</a:t>
            </a:r>
            <a:endParaRPr lang="en-US" altLang="zh-CN" sz="2800" dirty="0"/>
          </a:p>
          <a:p>
            <a:pPr marL="342900" indent="-342900" eaLnBrk="0" hangingPunct="0">
              <a:spcBef>
                <a:spcPct val="20000"/>
              </a:spcBef>
              <a:buClr>
                <a:schemeClr val="tx2"/>
              </a:buClr>
              <a:buFont typeface="Wingdings" panose="05000000000000000000" pitchFamily="2" charset="2"/>
              <a:buChar char="v"/>
            </a:pPr>
            <a:r>
              <a:rPr lang="zh-CN" altLang="en-US" sz="2800" dirty="0"/>
              <a:t>苹果公司开发</a:t>
            </a:r>
            <a:endParaRPr lang="en-US" altLang="zh-CN" sz="2800" dirty="0"/>
          </a:p>
          <a:p>
            <a:pPr marL="342900" indent="-342900" eaLnBrk="0" hangingPunct="0">
              <a:spcBef>
                <a:spcPct val="20000"/>
              </a:spcBef>
              <a:buClr>
                <a:schemeClr val="tx2"/>
              </a:buClr>
              <a:buFont typeface="Wingdings" panose="05000000000000000000" pitchFamily="2" charset="2"/>
              <a:buChar char="v"/>
            </a:pPr>
            <a:r>
              <a:rPr lang="zh-CN" altLang="en-US" sz="2800" dirty="0" smtClean="0"/>
              <a:t>没有在</a:t>
            </a:r>
            <a:r>
              <a:rPr lang="en-US" altLang="zh-CN" sz="2800" dirty="0" smtClean="0"/>
              <a:t>PC</a:t>
            </a:r>
            <a:r>
              <a:rPr lang="zh-CN" altLang="en-US" sz="2800" dirty="0" smtClean="0"/>
              <a:t>平台上流行</a:t>
            </a:r>
            <a:endParaRPr lang="zh-CN" altLang="en-US" sz="2800"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p:nvPr/>
        </p:nvSpPr>
        <p:spPr bwMode="gray">
          <a:xfrm>
            <a:off x="1043608" y="1371600"/>
            <a:ext cx="7620000" cy="1985392"/>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zh-CN" altLang="zh-CN" sz="2800" dirty="0" smtClean="0"/>
              <a:t>全称是</a:t>
            </a:r>
            <a:r>
              <a:rPr lang="en-US" altLang="zh-CN" sz="2800" dirty="0" smtClean="0"/>
              <a:t>MPEG-1 Audio Layer 3</a:t>
            </a:r>
            <a:r>
              <a:rPr lang="zh-CN" altLang="zh-CN" sz="2800" dirty="0" smtClean="0"/>
              <a:t>，是</a:t>
            </a:r>
            <a:r>
              <a:rPr lang="en-US" altLang="zh-CN" sz="2800" dirty="0" smtClean="0"/>
              <a:t>MPEG-1 </a:t>
            </a:r>
            <a:r>
              <a:rPr lang="zh-CN" altLang="zh-CN" sz="2800" dirty="0" smtClean="0"/>
              <a:t>的衍生编码方式</a:t>
            </a:r>
            <a:endParaRPr lang="en-US" altLang="zh-CN" sz="2800" dirty="0" smtClean="0"/>
          </a:p>
          <a:p>
            <a:pPr marL="342900" lvl="0" indent="-342900" eaLnBrk="0" hangingPunct="0">
              <a:spcBef>
                <a:spcPct val="20000"/>
              </a:spcBef>
              <a:buClr>
                <a:schemeClr val="tx2"/>
              </a:buClr>
              <a:buFont typeface="Wingdings" panose="05000000000000000000" pitchFamily="2" charset="2"/>
              <a:buChar char="v"/>
            </a:pPr>
            <a:r>
              <a:rPr lang="zh-CN" altLang="zh-CN" sz="2800" dirty="0" smtClean="0"/>
              <a:t>采用的是音感子带编码方法</a:t>
            </a:r>
            <a:endParaRPr lang="en-US" altLang="zh-CN" sz="2800" dirty="0" smtClean="0"/>
          </a:p>
          <a:p>
            <a:pPr marL="342900" lvl="0" indent="-342900" eaLnBrk="0" hangingPunct="0">
              <a:spcBef>
                <a:spcPct val="20000"/>
              </a:spcBef>
              <a:buClr>
                <a:schemeClr val="tx2"/>
              </a:buClr>
              <a:buFont typeface="Wingdings" panose="05000000000000000000" pitchFamily="2" charset="2"/>
              <a:buChar char="v"/>
            </a:pPr>
            <a:r>
              <a:rPr lang="zh-CN" altLang="zh-CN" sz="2800" dirty="0" smtClean="0"/>
              <a:t>在</a:t>
            </a:r>
            <a:r>
              <a:rPr lang="en-US" altLang="zh-CN" sz="2800" dirty="0" smtClean="0"/>
              <a:t>12</a:t>
            </a:r>
            <a:r>
              <a:rPr lang="zh-CN" altLang="zh-CN" sz="2800" dirty="0" smtClean="0"/>
              <a:t>∶</a:t>
            </a:r>
            <a:r>
              <a:rPr lang="en-US" altLang="zh-CN" sz="2800" dirty="0" smtClean="0"/>
              <a:t>1 </a:t>
            </a:r>
            <a:r>
              <a:rPr lang="zh-CN" altLang="zh-CN" sz="2800" dirty="0" smtClean="0"/>
              <a:t>的压缩比下保持近似于</a:t>
            </a:r>
            <a:r>
              <a:rPr lang="en-US" altLang="zh-CN" sz="2800" dirty="0" smtClean="0"/>
              <a:t>CD</a:t>
            </a:r>
            <a:r>
              <a:rPr lang="zh-CN" altLang="zh-CN" sz="2800" dirty="0" smtClean="0"/>
              <a:t>音质</a:t>
            </a:r>
            <a:endParaRPr lang="en-US" altLang="zh-CN" sz="2800" dirty="0" smtClean="0"/>
          </a:p>
          <a:p>
            <a:pPr marL="342900" lvl="0" indent="-342900" eaLnBrk="0" hangingPunct="0">
              <a:spcBef>
                <a:spcPct val="20000"/>
              </a:spcBef>
              <a:buClr>
                <a:schemeClr val="tx2"/>
              </a:buClr>
              <a:buFont typeface="Wingdings" panose="05000000000000000000" pitchFamily="2" charset="2"/>
              <a:buChar char="v"/>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8" name="标题 7"/>
          <p:cNvSpPr>
            <a:spLocks noGrp="1"/>
          </p:cNvSpPr>
          <p:nvPr>
            <p:ph type="title"/>
          </p:nvPr>
        </p:nvSpPr>
        <p:spPr/>
        <p:txBody>
          <a:bodyPr/>
          <a:lstStyle/>
          <a:p>
            <a:pPr lvl="0"/>
            <a:r>
              <a:rPr lang="en-US" altLang="zh-CN" dirty="0" smtClean="0"/>
              <a:t>mp3</a:t>
            </a:r>
            <a:r>
              <a:rPr lang="zh-CN" altLang="en-US" dirty="0" smtClean="0"/>
              <a:t>（</a:t>
            </a:r>
            <a:r>
              <a:rPr lang="en-US" altLang="zh-CN" dirty="0" smtClean="0"/>
              <a:t>.mp3</a:t>
            </a:r>
            <a:r>
              <a:rPr lang="zh-CN" altLang="en-US" dirty="0" smtClean="0"/>
              <a:t>）</a:t>
            </a:r>
            <a:endParaRPr lang="zh-CN" altLang="en-US" dirty="0"/>
          </a:p>
        </p:txBody>
      </p:sp>
      <p:sp>
        <p:nvSpPr>
          <p:cNvPr id="9" name="内容占位符 2"/>
          <p:cNvSpPr txBox="1"/>
          <p:nvPr/>
        </p:nvSpPr>
        <p:spPr bwMode="gray">
          <a:xfrm>
            <a:off x="1056456" y="4611960"/>
            <a:ext cx="7620000" cy="617240"/>
          </a:xfrm>
          <a:prstGeom prst="rect">
            <a:avLst/>
          </a:prstGeom>
          <a:noFill/>
          <a:ln w="9525">
            <a:noFill/>
            <a:miter lim="800000"/>
          </a:ln>
        </p:spPr>
        <p:txBody>
          <a:bodyPr vert="horz" wrap="square" lIns="91440" tIns="45720" rIns="91440" bIns="45720" numCol="1" anchor="t" anchorCtr="0" compatLnSpc="1"/>
          <a:lstStyle/>
          <a:p>
            <a:pPr marL="342900" lvl="0" indent="-342900" eaLnBrk="0" hangingPunct="0">
              <a:spcBef>
                <a:spcPct val="20000"/>
              </a:spcBef>
              <a:buClr>
                <a:schemeClr val="tx2"/>
              </a:buClr>
              <a:buFont typeface="Wingdings" panose="05000000000000000000" pitchFamily="2" charset="2"/>
              <a:buChar char="v"/>
            </a:pPr>
            <a:r>
              <a:rPr lang="en-US" altLang="zh-CN" sz="2800" dirty="0" smtClean="0"/>
              <a:t>mp3</a:t>
            </a:r>
            <a:r>
              <a:rPr lang="zh-CN" altLang="zh-CN" sz="2800" dirty="0" smtClean="0"/>
              <a:t>的一种扩展，支持</a:t>
            </a:r>
            <a:r>
              <a:rPr lang="en-US" altLang="zh-CN" sz="2800" dirty="0" smtClean="0"/>
              <a:t>5.1</a:t>
            </a:r>
            <a:r>
              <a:rPr lang="zh-CN" altLang="zh-CN" sz="2800" dirty="0" smtClean="0"/>
              <a:t>声道音频</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0" name="标题 7"/>
          <p:cNvSpPr txBox="1"/>
          <p:nvPr/>
        </p:nvSpPr>
        <p:spPr bwMode="gray">
          <a:xfrm>
            <a:off x="1308248" y="4016424"/>
            <a:ext cx="7086600" cy="563563"/>
          </a:xfrm>
          <a:prstGeom prst="rect">
            <a:avLst/>
          </a:prstGeom>
          <a:noFill/>
          <a:ln w="9525">
            <a:noFill/>
            <a:miter lim="800000"/>
          </a:ln>
        </p:spPr>
        <p:txBody>
          <a:bodyPr vert="horz" wrap="square" lIns="91440" tIns="45720" rIns="91440" bIns="45720" numCol="1" anchor="ctr" anchorCtr="0" compatLnSpc="1"/>
          <a:lstStyle/>
          <a:p>
            <a:pPr lvl="0" eaLnBrk="0" hangingPunct="0"/>
            <a:r>
              <a:rPr lang="en-US" altLang="zh-CN" sz="3600" kern="0" dirty="0" smtClean="0">
                <a:solidFill>
                  <a:schemeClr val="tx2"/>
                </a:solidFill>
                <a:latin typeface="+mj-lt"/>
                <a:ea typeface="+mj-ea"/>
                <a:cs typeface="+mj-cs"/>
              </a:rPr>
              <a:t>m</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p3 surround</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.mp3</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a:spLocks noGrp="1"/>
          </p:cNvSpPr>
          <p:nvPr>
            <p:ph type="title"/>
          </p:nvPr>
        </p:nvSpPr>
        <p:spPr>
          <a:xfrm>
            <a:off x="1295400" y="457200"/>
            <a:ext cx="7086600" cy="563563"/>
          </a:xfrm>
        </p:spPr>
        <p:txBody>
          <a:bodyPr/>
          <a:lstStyle/>
          <a:p>
            <a:r>
              <a:rPr lang="en-US" altLang="zh-CN" dirty="0" smtClean="0"/>
              <a:t>au</a:t>
            </a:r>
            <a:r>
              <a:rPr lang="zh-CN" altLang="en-US" dirty="0" smtClean="0"/>
              <a:t>（</a:t>
            </a:r>
            <a:r>
              <a:rPr lang="en-US" altLang="zh-CN" dirty="0" smtClean="0"/>
              <a:t>.au</a:t>
            </a:r>
            <a:r>
              <a:rPr lang="zh-CN" altLang="en-US" dirty="0" smtClean="0"/>
              <a:t>）</a:t>
            </a:r>
            <a:endParaRPr lang="zh-CN" altLang="en-US" dirty="0"/>
          </a:p>
        </p:txBody>
      </p:sp>
      <p:sp>
        <p:nvSpPr>
          <p:cNvPr id="6" name="内容占位符 2"/>
          <p:cNvSpPr>
            <a:spLocks noGrp="1"/>
          </p:cNvSpPr>
          <p:nvPr>
            <p:ph idx="1"/>
          </p:nvPr>
        </p:nvSpPr>
        <p:spPr>
          <a:xfrm>
            <a:off x="1066800" y="1196752"/>
            <a:ext cx="7620000" cy="2849488"/>
          </a:xfrm>
        </p:spPr>
        <p:txBody>
          <a:bodyPr/>
          <a:lstStyle/>
          <a:p>
            <a:r>
              <a:rPr lang="zh-CN" altLang="zh-CN" sz="2800" dirty="0" smtClean="0"/>
              <a:t>主要在</a:t>
            </a:r>
            <a:r>
              <a:rPr lang="en-US" altLang="zh-CN" sz="2800" dirty="0" smtClean="0"/>
              <a:t>Internet</a:t>
            </a:r>
            <a:r>
              <a:rPr lang="zh-CN" altLang="zh-CN" sz="2800" dirty="0" smtClean="0"/>
              <a:t>上使用的多媒体声音文件</a:t>
            </a:r>
            <a:endParaRPr lang="en-US" altLang="zh-CN" sz="2800" dirty="0" smtClean="0"/>
          </a:p>
          <a:p>
            <a:r>
              <a:rPr lang="en-US" altLang="zh-CN" sz="2800" dirty="0" smtClean="0"/>
              <a:t>UNIX </a:t>
            </a:r>
            <a:r>
              <a:rPr lang="zh-CN" altLang="zh-CN" sz="2800" dirty="0" smtClean="0"/>
              <a:t>操作系统下的数字声音文件</a:t>
            </a:r>
            <a:endParaRPr lang="en-US" altLang="zh-CN" sz="2800" dirty="0" smtClean="0"/>
          </a:p>
          <a:p>
            <a:r>
              <a:rPr lang="zh-CN" altLang="zh-CN" sz="2800" dirty="0" smtClean="0"/>
              <a:t>支持多种压缩方式，但文件结构的灵活性就比不上</a:t>
            </a:r>
            <a:r>
              <a:rPr lang="en-US" altLang="zh-CN" sz="2800" dirty="0" smtClean="0"/>
              <a:t>AIFF </a:t>
            </a:r>
            <a:r>
              <a:rPr lang="zh-CN" altLang="zh-CN" sz="2800" dirty="0" smtClean="0"/>
              <a:t>和</a:t>
            </a:r>
            <a:r>
              <a:rPr lang="en-US" altLang="zh-CN" sz="2800" dirty="0" smtClean="0"/>
              <a:t>WAV</a:t>
            </a:r>
            <a:endParaRPr lang="en-US" altLang="zh-CN" sz="2800" dirty="0" smtClean="0"/>
          </a:p>
          <a:p>
            <a:r>
              <a:rPr lang="zh-CN" altLang="zh-CN" sz="2800" dirty="0" smtClean="0"/>
              <a:t>目前可能唯一必须使用</a:t>
            </a:r>
            <a:r>
              <a:rPr lang="en-US" altLang="zh-CN" sz="2800" dirty="0" smtClean="0"/>
              <a:t>AU </a:t>
            </a:r>
            <a:r>
              <a:rPr lang="zh-CN" altLang="zh-CN" sz="2800" dirty="0" smtClean="0"/>
              <a:t>格式来保存音频文件的就是</a:t>
            </a:r>
            <a:r>
              <a:rPr lang="en-US" altLang="zh-CN" sz="2800" dirty="0" smtClean="0"/>
              <a:t>Java </a:t>
            </a:r>
            <a:r>
              <a:rPr lang="zh-CN" altLang="zh-CN" sz="2800" dirty="0" smtClean="0"/>
              <a:t>平台</a:t>
            </a:r>
            <a:endParaRPr lang="zh-CN" altLang="en-US" sz="2800"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295400" y="457200"/>
            <a:ext cx="7562850" cy="563563"/>
          </a:xfrm>
        </p:spPr>
        <p:txBody>
          <a:bodyPr/>
          <a:lstStyle/>
          <a:p>
            <a:r>
              <a:rPr lang="en-US" altLang="zh-CN" dirty="0" smtClean="0">
                <a:ea typeface="宋体" panose="02010600030101010101" pitchFamily="2" charset="-122"/>
              </a:rPr>
              <a:t>wma </a:t>
            </a:r>
            <a:r>
              <a:rPr lang="zh-CN" altLang="en-US" dirty="0" smtClean="0">
                <a:ea typeface="宋体" panose="02010600030101010101" pitchFamily="2" charset="-122"/>
              </a:rPr>
              <a:t>（</a:t>
            </a:r>
            <a:r>
              <a:rPr lang="en-US" altLang="zh-CN" dirty="0" smtClean="0">
                <a:ea typeface="宋体" panose="02010600030101010101" pitchFamily="2" charset="-122"/>
              </a:rPr>
              <a:t>.wma</a:t>
            </a:r>
            <a:r>
              <a:rPr lang="zh-CN" altLang="en-US" dirty="0" smtClean="0">
                <a:ea typeface="宋体" panose="02010600030101010101" pitchFamily="2" charset="-122"/>
              </a:rPr>
              <a:t>）</a:t>
            </a:r>
            <a:endParaRPr lang="zh-CN" altLang="en-US" dirty="0" smtClean="0">
              <a:ea typeface="宋体" panose="02010600030101010101" pitchFamily="2" charset="-122"/>
            </a:endParaRPr>
          </a:p>
        </p:txBody>
      </p:sp>
      <p:sp>
        <p:nvSpPr>
          <p:cNvPr id="64515" name="内容占位符 2"/>
          <p:cNvSpPr>
            <a:spLocks noGrp="1"/>
          </p:cNvSpPr>
          <p:nvPr>
            <p:ph idx="1"/>
          </p:nvPr>
        </p:nvSpPr>
        <p:spPr>
          <a:xfrm>
            <a:off x="755576" y="1268760"/>
            <a:ext cx="8064896" cy="4700588"/>
          </a:xfrm>
        </p:spPr>
        <p:txBody>
          <a:bodyPr/>
          <a:lstStyle/>
          <a:p>
            <a:r>
              <a:rPr lang="zh-CN" altLang="zh-CN" sz="2800" dirty="0" smtClean="0"/>
              <a:t>微软在互联网音频领域的力作</a:t>
            </a:r>
            <a:endParaRPr lang="en-US" altLang="zh-CN" sz="2800" dirty="0" smtClean="0"/>
          </a:p>
          <a:p>
            <a:r>
              <a:rPr lang="zh-CN" altLang="zh-CN" sz="2800" dirty="0" smtClean="0"/>
              <a:t>压缩率一般可以达到</a:t>
            </a:r>
            <a:r>
              <a:rPr lang="en-US" altLang="zh-CN" sz="2800" dirty="0" smtClean="0"/>
              <a:t>18</a:t>
            </a:r>
            <a:r>
              <a:rPr lang="zh-CN" altLang="zh-CN" sz="2800" dirty="0" smtClean="0"/>
              <a:t>∶</a:t>
            </a:r>
            <a:r>
              <a:rPr lang="en-US" altLang="zh-CN" sz="2800" dirty="0" smtClean="0"/>
              <a:t>1</a:t>
            </a:r>
            <a:endParaRPr lang="en-US" altLang="zh-CN" sz="2800" dirty="0" smtClean="0"/>
          </a:p>
          <a:p>
            <a:r>
              <a:rPr lang="zh-CN" altLang="zh-CN" sz="2800" dirty="0" smtClean="0"/>
              <a:t>可以通过</a:t>
            </a:r>
            <a:r>
              <a:rPr lang="en-US" altLang="zh-CN" sz="2800" dirty="0" smtClean="0"/>
              <a:t>DRM</a:t>
            </a:r>
            <a:r>
              <a:rPr lang="zh-CN" altLang="zh-CN" sz="2800" dirty="0" smtClean="0"/>
              <a:t>（</a:t>
            </a:r>
            <a:r>
              <a:rPr lang="zh-CN" altLang="en-US" sz="2800" dirty="0" smtClean="0"/>
              <a:t>数字版权管理）</a:t>
            </a:r>
            <a:r>
              <a:rPr lang="zh-CN" altLang="zh-CN" sz="2800" dirty="0" smtClean="0"/>
              <a:t>方案加入防止拷贝，或者加入限制播放时间和播放次数，甚至是播放机器的限制，可有力地防止盗版</a:t>
            </a:r>
            <a:endParaRPr lang="en-US" altLang="zh-CN" sz="2800" dirty="0" smtClean="0"/>
          </a:p>
          <a:p>
            <a:r>
              <a:rPr lang="zh-CN" altLang="zh-CN" sz="2800" dirty="0" smtClean="0"/>
              <a:t>支持流技术，可以很轻松地实现在线广播</a:t>
            </a:r>
            <a:endParaRPr lang="en-US" altLang="zh-CN" sz="2800" dirty="0" smtClean="0"/>
          </a:p>
          <a:p>
            <a:r>
              <a:rPr lang="zh-CN" altLang="zh-CN" sz="2800" dirty="0" smtClean="0"/>
              <a:t>码率高于</a:t>
            </a:r>
            <a:r>
              <a:rPr lang="en-US" altLang="zh-CN" sz="2800" dirty="0" smtClean="0"/>
              <a:t>192kbps</a:t>
            </a:r>
            <a:r>
              <a:rPr lang="zh-CN" altLang="zh-CN" sz="2800" dirty="0" smtClean="0"/>
              <a:t>时，</a:t>
            </a:r>
            <a:r>
              <a:rPr lang="en-US" altLang="zh-CN" sz="2800" dirty="0" smtClean="0"/>
              <a:t>MP3</a:t>
            </a:r>
            <a:r>
              <a:rPr lang="zh-CN" altLang="zh-CN" sz="2800" dirty="0" smtClean="0"/>
              <a:t>的音质要好于</a:t>
            </a:r>
            <a:r>
              <a:rPr lang="en-US" altLang="zh-CN" sz="2800" dirty="0" smtClean="0"/>
              <a:t>WMA</a:t>
            </a:r>
            <a:r>
              <a:rPr lang="zh-CN" altLang="zh-CN" sz="2800" dirty="0" smtClean="0"/>
              <a:t>。但是较低比特率时，</a:t>
            </a:r>
            <a:r>
              <a:rPr lang="en-US" altLang="zh-CN" sz="2800" dirty="0" smtClean="0"/>
              <a:t>WMA</a:t>
            </a:r>
            <a:r>
              <a:rPr lang="zh-CN" altLang="zh-CN" sz="2800" dirty="0" smtClean="0"/>
              <a:t>可以在同样音质条件下获得比</a:t>
            </a:r>
            <a:r>
              <a:rPr lang="en-US" altLang="zh-CN" sz="2800" dirty="0" smtClean="0"/>
              <a:t>MP3</a:t>
            </a:r>
            <a:r>
              <a:rPr lang="zh-CN" altLang="zh-CN" sz="2800" dirty="0" smtClean="0"/>
              <a:t>文件更小的体积</a:t>
            </a:r>
            <a:endParaRPr lang="zh-CN" altLang="en-US" sz="2800" dirty="0" smtClean="0">
              <a:ea typeface="宋体" panose="02010600030101010101" pitchFamily="2" charset="-122"/>
            </a:endParaRPr>
          </a:p>
        </p:txBody>
      </p:sp>
      <p:sp>
        <p:nvSpPr>
          <p:cNvPr id="645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59632" y="489173"/>
            <a:ext cx="7200800" cy="563563"/>
          </a:xfrm>
        </p:spPr>
        <p:txBody>
          <a:bodyPr/>
          <a:lstStyle/>
          <a:p>
            <a:r>
              <a:rPr lang="en-US" altLang="zh-CN" sz="3200" dirty="0" smtClean="0">
                <a:ea typeface="宋体" panose="02010600030101010101" pitchFamily="2" charset="-122"/>
              </a:rPr>
              <a:t>Real audio </a:t>
            </a:r>
            <a:r>
              <a:rPr lang="zh-CN" altLang="en-US" sz="3200" dirty="0" smtClean="0">
                <a:ea typeface="宋体" panose="02010600030101010101" pitchFamily="2" charset="-122"/>
              </a:rPr>
              <a:t>（</a:t>
            </a:r>
            <a:r>
              <a:rPr lang="en-US" altLang="zh-CN" sz="3200" dirty="0" smtClean="0">
                <a:ea typeface="宋体" panose="02010600030101010101" pitchFamily="2" charset="-122"/>
              </a:rPr>
              <a:t>.</a:t>
            </a:r>
            <a:r>
              <a:rPr lang="en-US" altLang="zh-CN" sz="3200" dirty="0" err="1" smtClean="0">
                <a:ea typeface="宋体" panose="02010600030101010101" pitchFamily="2" charset="-122"/>
              </a:rPr>
              <a:t>ra</a:t>
            </a:r>
            <a:r>
              <a:rPr lang="zh-CN" altLang="en-US" sz="3200" dirty="0" smtClean="0">
                <a:ea typeface="宋体" panose="02010600030101010101" pitchFamily="2" charset="-122"/>
              </a:rPr>
              <a:t>，</a:t>
            </a:r>
            <a:r>
              <a:rPr lang="en-US" altLang="zh-CN" sz="3200" dirty="0" smtClean="0">
                <a:ea typeface="宋体" panose="02010600030101010101" pitchFamily="2" charset="-122"/>
              </a:rPr>
              <a:t>.</a:t>
            </a:r>
            <a:r>
              <a:rPr lang="en-US" altLang="zh-CN" sz="3200" dirty="0" err="1" smtClean="0">
                <a:ea typeface="宋体" panose="02010600030101010101" pitchFamily="2" charset="-122"/>
              </a:rPr>
              <a:t>rm</a:t>
            </a:r>
            <a:r>
              <a:rPr lang="zh-CN" altLang="en-US" sz="3200" dirty="0" smtClean="0">
                <a:ea typeface="宋体" panose="02010600030101010101" pitchFamily="2" charset="-122"/>
              </a:rPr>
              <a:t>）</a:t>
            </a:r>
            <a:endParaRPr lang="zh-CN" altLang="en-US" sz="3200" dirty="0" smtClean="0">
              <a:ea typeface="宋体" panose="02010600030101010101" pitchFamily="2" charset="-122"/>
            </a:endParaRPr>
          </a:p>
        </p:txBody>
      </p:sp>
      <p:sp>
        <p:nvSpPr>
          <p:cNvPr id="65539" name="内容占位符 2"/>
          <p:cNvSpPr>
            <a:spLocks noGrp="1"/>
          </p:cNvSpPr>
          <p:nvPr>
            <p:ph idx="1"/>
          </p:nvPr>
        </p:nvSpPr>
        <p:spPr>
          <a:xfrm>
            <a:off x="1066800" y="1071563"/>
            <a:ext cx="7620000" cy="4661693"/>
          </a:xfrm>
        </p:spPr>
        <p:txBody>
          <a:bodyPr/>
          <a:lstStyle/>
          <a:p>
            <a:r>
              <a:rPr lang="en-US" altLang="zh-CN" sz="2800" dirty="0" smtClean="0"/>
              <a:t>Real Networks</a:t>
            </a:r>
            <a:r>
              <a:rPr lang="zh-CN" altLang="zh-CN" sz="2800" dirty="0" smtClean="0"/>
              <a:t>公司推出的一种文件格式</a:t>
            </a:r>
            <a:endParaRPr lang="en-US" altLang="zh-CN" sz="2800" dirty="0" smtClean="0"/>
          </a:p>
          <a:p>
            <a:r>
              <a:rPr lang="zh-CN" altLang="zh-CN" sz="2800" dirty="0" smtClean="0"/>
              <a:t>可以实时传输音频信息，尤其是在网速较慢的情况下（如</a:t>
            </a:r>
            <a:r>
              <a:rPr lang="en-US" altLang="zh-CN" sz="2800" dirty="0" smtClean="0"/>
              <a:t>28.8kbps</a:t>
            </a:r>
            <a:r>
              <a:rPr lang="zh-CN" altLang="zh-CN" sz="2800" dirty="0" smtClean="0"/>
              <a:t>），因此适用于网络上的在线播放</a:t>
            </a:r>
            <a:endParaRPr lang="en-US" altLang="zh-CN" sz="2800" dirty="0" smtClean="0"/>
          </a:p>
          <a:p>
            <a:r>
              <a:rPr lang="zh-CN" altLang="zh-CN" sz="2800" dirty="0" smtClean="0"/>
              <a:t>随着网络带宽的不同而改变声音的质量</a:t>
            </a:r>
            <a:r>
              <a:rPr lang="zh-CN" altLang="en-US" sz="2800" dirty="0" smtClean="0"/>
              <a:t>，</a:t>
            </a:r>
            <a:r>
              <a:rPr lang="zh-CN" altLang="zh-CN" sz="2800" dirty="0" smtClean="0"/>
              <a:t>支持边读边放，也支持使用特殊协议来隐匿文件的真实网络地址，从而实现只在线播放而不提供下载的欣赏方式</a:t>
            </a:r>
            <a:endParaRPr lang="en-US" altLang="zh-CN" sz="2800" dirty="0" smtClean="0"/>
          </a:p>
          <a:p>
            <a:r>
              <a:rPr lang="en-US" altLang="zh-CN" sz="2800" dirty="0" smtClean="0"/>
              <a:t>RA</a:t>
            </a:r>
            <a:r>
              <a:rPr lang="zh-CN" altLang="zh-CN" sz="2800" dirty="0" smtClean="0"/>
              <a:t>和</a:t>
            </a:r>
            <a:r>
              <a:rPr lang="en-US" altLang="zh-CN" sz="2800" dirty="0" smtClean="0"/>
              <a:t>WMA</a:t>
            </a:r>
            <a:r>
              <a:rPr lang="zh-CN" altLang="zh-CN" sz="2800" dirty="0" smtClean="0"/>
              <a:t>是目前互联网上用于在线试听最多的音频媒体格式</a:t>
            </a:r>
            <a:endParaRPr lang="zh-CN" altLang="en-US" sz="2800" dirty="0" smtClean="0">
              <a:ea typeface="宋体" panose="02010600030101010101" pitchFamily="2" charset="-122"/>
            </a:endParaRP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4096" y="260648"/>
            <a:ext cx="8532440" cy="563563"/>
          </a:xfrm>
        </p:spPr>
        <p:txBody>
          <a:bodyPr/>
          <a:lstStyle/>
          <a:p>
            <a:r>
              <a:rPr lang="en-US" altLang="zh-CN" sz="3200" dirty="0" smtClean="0"/>
              <a:t>AC-3</a:t>
            </a:r>
            <a:r>
              <a:rPr lang="zh-CN" altLang="en-US" sz="3200" dirty="0" smtClean="0"/>
              <a:t>（</a:t>
            </a:r>
            <a:r>
              <a:rPr lang="en-US" altLang="zh-CN" sz="3200" dirty="0" smtClean="0"/>
              <a:t>Adaptive Transform Coder 3</a:t>
            </a:r>
            <a:r>
              <a:rPr lang="zh-CN" altLang="en-US" sz="3200" dirty="0" smtClean="0"/>
              <a:t>）</a:t>
            </a:r>
            <a:endParaRPr lang="zh-CN" altLang="en-US" sz="3200" dirty="0"/>
          </a:p>
        </p:txBody>
      </p:sp>
      <p:sp>
        <p:nvSpPr>
          <p:cNvPr id="3" name="内容占位符 2"/>
          <p:cNvSpPr>
            <a:spLocks noGrp="1"/>
          </p:cNvSpPr>
          <p:nvPr>
            <p:ph idx="1"/>
          </p:nvPr>
        </p:nvSpPr>
        <p:spPr/>
        <p:txBody>
          <a:bodyPr/>
          <a:lstStyle/>
          <a:p>
            <a:r>
              <a:rPr lang="zh-CN" altLang="zh-CN" sz="2800" dirty="0" smtClean="0"/>
              <a:t>杜比公司于</a:t>
            </a:r>
            <a:r>
              <a:rPr lang="en-US" altLang="zh-CN" sz="2800" dirty="0" smtClean="0"/>
              <a:t>1992</a:t>
            </a:r>
            <a:r>
              <a:rPr lang="zh-CN" altLang="zh-CN" sz="2800" dirty="0" smtClean="0"/>
              <a:t>年推出的一种数字音频的有损压缩编码格式</a:t>
            </a:r>
            <a:endParaRPr lang="en-US" altLang="zh-CN" sz="2800" dirty="0" smtClean="0"/>
          </a:p>
          <a:p>
            <a:r>
              <a:rPr lang="zh-CN" altLang="zh-CN" sz="2800" dirty="0" smtClean="0"/>
              <a:t>支持</a:t>
            </a:r>
            <a:r>
              <a:rPr lang="en-US" altLang="zh-CN" sz="2800" dirty="0" smtClean="0"/>
              <a:t>5.1</a:t>
            </a:r>
            <a:r>
              <a:rPr lang="zh-CN" altLang="zh-CN" sz="2800" dirty="0" smtClean="0"/>
              <a:t>声道环绕立体声，单声道</a:t>
            </a:r>
            <a:r>
              <a:rPr lang="en-US" altLang="zh-CN" sz="2800" dirty="0" smtClean="0"/>
              <a:t>/</a:t>
            </a:r>
            <a:r>
              <a:rPr lang="zh-CN" altLang="zh-CN" sz="2800" dirty="0" smtClean="0"/>
              <a:t>双单声道</a:t>
            </a:r>
            <a:r>
              <a:rPr lang="en-US" altLang="zh-CN" sz="2800" dirty="0" smtClean="0"/>
              <a:t>/</a:t>
            </a:r>
            <a:r>
              <a:rPr lang="zh-CN" altLang="zh-CN" sz="2800" dirty="0" smtClean="0"/>
              <a:t>双声道立体声，被广泛用于电影、</a:t>
            </a:r>
            <a:r>
              <a:rPr lang="en-US" altLang="zh-CN" sz="2800" dirty="0" smtClean="0"/>
              <a:t>DVD</a:t>
            </a:r>
            <a:r>
              <a:rPr lang="zh-CN" altLang="zh-CN" sz="2800" dirty="0" smtClean="0"/>
              <a:t>和</a:t>
            </a:r>
            <a:r>
              <a:rPr lang="en-US" altLang="zh-CN" sz="2800" dirty="0" smtClean="0"/>
              <a:t>HDTV</a:t>
            </a:r>
            <a:endParaRPr lang="en-US" altLang="zh-CN" sz="2800" dirty="0" smtClean="0"/>
          </a:p>
          <a:p>
            <a:r>
              <a:rPr lang="zh-CN" altLang="en-US" sz="2800" dirty="0" smtClean="0"/>
              <a:t>采用</a:t>
            </a:r>
            <a:r>
              <a:rPr lang="zh-CN" altLang="zh-CN" sz="2800" dirty="0" smtClean="0"/>
              <a:t>基于人类听觉特性的音感子带编码</a:t>
            </a:r>
            <a:endParaRPr lang="en-US" altLang="zh-CN" sz="2800" dirty="0" smtClean="0"/>
          </a:p>
          <a:p>
            <a:r>
              <a:rPr lang="zh-CN" altLang="zh-CN" sz="2800" dirty="0" smtClean="0"/>
              <a:t>采样频率为</a:t>
            </a:r>
            <a:r>
              <a:rPr lang="en-US" altLang="zh-CN" sz="2800" dirty="0" smtClean="0"/>
              <a:t>32/44.1/48kHz</a:t>
            </a:r>
            <a:r>
              <a:rPr lang="zh-CN" altLang="zh-CN" sz="2800" dirty="0" smtClean="0"/>
              <a:t>、量化精度为</a:t>
            </a:r>
            <a:r>
              <a:rPr lang="en-US" altLang="zh-CN" sz="2800" dirty="0" smtClean="0"/>
              <a:t>8/16bit</a:t>
            </a:r>
            <a:r>
              <a:rPr lang="zh-CN" altLang="zh-CN" sz="2800" dirty="0" smtClean="0"/>
              <a:t>、码率为</a:t>
            </a:r>
            <a:r>
              <a:rPr lang="en-US" altLang="zh-CN" sz="2800" dirty="0" smtClean="0"/>
              <a:t>32~640 </a:t>
            </a:r>
            <a:r>
              <a:rPr lang="en-US" altLang="zh-CN" sz="2800" dirty="0" err="1" smtClean="0"/>
              <a:t>kbit</a:t>
            </a:r>
            <a:r>
              <a:rPr lang="en-US" altLang="zh-CN" sz="2800" dirty="0" smtClean="0"/>
              <a:t>/s</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8100392" cy="563563"/>
          </a:xfrm>
        </p:spPr>
        <p:txBody>
          <a:bodyPr/>
          <a:lstStyle/>
          <a:p>
            <a:r>
              <a:rPr lang="en-US" altLang="zh-CN" dirty="0" smtClean="0"/>
              <a:t>DTS</a:t>
            </a:r>
            <a:r>
              <a:rPr lang="zh-CN" altLang="en-US" dirty="0" smtClean="0"/>
              <a:t>（</a:t>
            </a:r>
            <a:r>
              <a:rPr lang="en-US" altLang="zh-CN" dirty="0" smtClean="0"/>
              <a:t>Digital Theater System</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sz="2800" dirty="0" smtClean="0"/>
              <a:t>DTS</a:t>
            </a:r>
            <a:r>
              <a:rPr lang="zh-CN" altLang="zh-CN" sz="2800" dirty="0" smtClean="0"/>
              <a:t>公司于</a:t>
            </a:r>
            <a:r>
              <a:rPr lang="en-US" altLang="zh-CN" sz="2800" dirty="0" smtClean="0"/>
              <a:t>1993</a:t>
            </a:r>
            <a:r>
              <a:rPr lang="zh-CN" altLang="zh-CN" sz="2800" dirty="0" smtClean="0"/>
              <a:t>年推出的一种用于商业和家庭应用的多声道环绕立体声格式，主要用作电影和</a:t>
            </a:r>
            <a:r>
              <a:rPr lang="en-US" altLang="zh-CN" sz="2800" dirty="0" smtClean="0"/>
              <a:t>DVD</a:t>
            </a:r>
            <a:r>
              <a:rPr lang="zh-CN" altLang="zh-CN" sz="2800" dirty="0" smtClean="0"/>
              <a:t>中的伴音</a:t>
            </a:r>
            <a:endParaRPr lang="en-US" altLang="zh-CN" sz="2800" dirty="0" smtClean="0"/>
          </a:p>
          <a:p>
            <a:r>
              <a:rPr lang="zh-CN" altLang="zh-CN" sz="2800" dirty="0" smtClean="0"/>
              <a:t>采用相干声学</a:t>
            </a:r>
            <a:r>
              <a:rPr lang="en-US" altLang="zh-CN" sz="2800" dirty="0" smtClean="0"/>
              <a:t>(Coherent Acoustics) </a:t>
            </a:r>
            <a:r>
              <a:rPr lang="zh-CN" altLang="zh-CN" sz="2800" dirty="0" smtClean="0"/>
              <a:t>编码技术</a:t>
            </a:r>
            <a:endParaRPr lang="en-US" altLang="zh-CN" sz="2800" dirty="0" smtClean="0"/>
          </a:p>
          <a:p>
            <a:r>
              <a:rPr lang="zh-CN" altLang="zh-CN" sz="2800" dirty="0" smtClean="0"/>
              <a:t>最初的目标是要使音乐重放达到试听室的水平</a:t>
            </a:r>
            <a:r>
              <a:rPr lang="en-US" altLang="zh-CN" sz="2800" dirty="0" smtClean="0"/>
              <a:t>, </a:t>
            </a:r>
            <a:r>
              <a:rPr lang="zh-CN" altLang="zh-CN" sz="2800" dirty="0" smtClean="0"/>
              <a:t>即“音质高于</a:t>
            </a:r>
            <a:r>
              <a:rPr lang="en-US" altLang="zh-CN" sz="2800" dirty="0" smtClean="0"/>
              <a:t>CD</a:t>
            </a:r>
            <a:r>
              <a:rPr lang="zh-CN" altLang="zh-CN" sz="2800" dirty="0" smtClean="0"/>
              <a:t>”</a:t>
            </a:r>
            <a:endParaRPr lang="en-US" altLang="zh-CN" sz="2800" dirty="0" smtClean="0"/>
          </a:p>
          <a:p>
            <a:r>
              <a:rPr lang="zh-CN" altLang="zh-CN" sz="2800" dirty="0" smtClean="0"/>
              <a:t>第二个主要目标是其压缩算法应是广泛适用而且灵活的</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295400" y="285750"/>
            <a:ext cx="7086600" cy="563563"/>
          </a:xfrm>
        </p:spPr>
        <p:txBody>
          <a:bodyPr/>
          <a:lstStyle/>
          <a:p>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不变，脉冲宽度</a:t>
            </a:r>
            <a:r>
              <a:rPr lang="zh-CN" altLang="en-US" dirty="0" smtClean="0">
                <a:ea typeface="楷体_GB2312" pitchFamily="49" charset="-122"/>
                <a:sym typeface="Symbol" panose="05050102010706020507" pitchFamily="18" charset="2"/>
              </a:rPr>
              <a:t>变化小结</a:t>
            </a:r>
            <a:endParaRPr lang="zh-CN" altLang="en-US" dirty="0" smtClean="0">
              <a:ea typeface="宋体" panose="02010600030101010101" pitchFamily="2" charset="-122"/>
            </a:endParaRPr>
          </a:p>
        </p:txBody>
      </p:sp>
      <p:sp>
        <p:nvSpPr>
          <p:cNvPr id="19459" name="内容占位符 2"/>
          <p:cNvSpPr>
            <a:spLocks noGrp="1"/>
          </p:cNvSpPr>
          <p:nvPr>
            <p:ph idx="1"/>
          </p:nvPr>
        </p:nvSpPr>
        <p:spPr>
          <a:xfrm>
            <a:off x="1066800" y="950366"/>
            <a:ext cx="7620000" cy="3414738"/>
          </a:xfrm>
        </p:spPr>
        <p:txBody>
          <a:bodyPr/>
          <a:lstStyle/>
          <a:p>
            <a:r>
              <a:rPr lang="zh-CN" altLang="en-US" sz="2800" dirty="0" smtClean="0">
                <a:sym typeface="Symbol" panose="05050102010706020507" pitchFamily="18" charset="2"/>
              </a:rPr>
              <a:t> </a:t>
            </a:r>
            <a:r>
              <a:rPr lang="zh-CN" altLang="en-US" sz="2800" dirty="0" smtClean="0"/>
              <a:t>由大变小，</a:t>
            </a:r>
            <a:r>
              <a:rPr lang="en-US" altLang="zh-CN" sz="2800" i="1" dirty="0" smtClean="0">
                <a:latin typeface="Times New Roman" panose="02020603050405020304" pitchFamily="18" charset="0"/>
              </a:rPr>
              <a:t>F</a:t>
            </a:r>
            <a:r>
              <a:rPr lang="en-US" altLang="zh-CN" sz="2400" dirty="0" smtClean="0">
                <a:latin typeface="Times New Roman" panose="02020603050405020304" pitchFamily="18" charset="0"/>
              </a:rPr>
              <a:t>n</a:t>
            </a:r>
            <a:r>
              <a:rPr lang="en-US" altLang="zh-CN" sz="2800" dirty="0" smtClean="0"/>
              <a:t> </a:t>
            </a:r>
            <a:r>
              <a:rPr lang="zh-CN" altLang="en-US" sz="2800" dirty="0" smtClean="0"/>
              <a:t>的第一个过零点频率增大</a:t>
            </a:r>
            <a:endParaRPr lang="en-US" altLang="zh-CN" sz="2800" dirty="0" smtClean="0"/>
          </a:p>
          <a:p>
            <a:pPr>
              <a:buNone/>
            </a:pPr>
            <a:r>
              <a:rPr lang="zh-CN" altLang="en-US" sz="2800" dirty="0" smtClean="0">
                <a:latin typeface="Arial" panose="020B0604020202020204" pitchFamily="34" charset="0"/>
                <a:ea typeface="宋体" panose="02010600030101010101" pitchFamily="2" charset="-122"/>
              </a:rPr>
              <a:t>即           </a:t>
            </a:r>
            <a:endParaRPr lang="en-US" altLang="zh-CN" sz="2800" dirty="0" smtClean="0">
              <a:latin typeface="Arial" panose="020B0604020202020204" pitchFamily="34" charset="0"/>
              <a:ea typeface="宋体" panose="02010600030101010101" pitchFamily="2" charset="-122"/>
            </a:endParaRPr>
          </a:p>
          <a:p>
            <a:pPr>
              <a:spcBef>
                <a:spcPts val="2400"/>
              </a:spcBef>
              <a:buNone/>
            </a:pPr>
            <a:r>
              <a:rPr lang="zh-CN" altLang="en-US" sz="2800" dirty="0" smtClean="0"/>
              <a:t>           称为信号的带宽，</a:t>
            </a:r>
            <a:r>
              <a:rPr lang="zh-CN" altLang="en-US" sz="2800" dirty="0" smtClean="0">
                <a:sym typeface="Symbol" panose="05050102010706020507" pitchFamily="18" charset="2"/>
              </a:rPr>
              <a:t></a:t>
            </a:r>
            <a:r>
              <a:rPr lang="zh-CN" altLang="en-US" sz="2800" dirty="0" smtClean="0"/>
              <a:t> 确定了带宽</a:t>
            </a:r>
            <a:endParaRPr lang="en-US" altLang="zh-CN" sz="2800" dirty="0" smtClean="0">
              <a:latin typeface="Arial" panose="020B0604020202020204" pitchFamily="34" charset="0"/>
              <a:ea typeface="宋体" panose="02010600030101010101" pitchFamily="2" charset="-122"/>
            </a:endParaRPr>
          </a:p>
          <a:p>
            <a:endParaRPr lang="en-US" altLang="zh-CN" sz="2800" dirty="0" smtClean="0">
              <a:latin typeface="Arial" panose="020B0604020202020204" pitchFamily="34" charset="0"/>
              <a:ea typeface="宋体" panose="02010600030101010101" pitchFamily="2" charset="-122"/>
            </a:endParaRPr>
          </a:p>
          <a:p>
            <a:r>
              <a:rPr lang="zh-CN" altLang="en-US" sz="2800" dirty="0" smtClean="0">
                <a:sym typeface="Symbol" panose="05050102010706020507" pitchFamily="18" charset="2"/>
              </a:rPr>
              <a:t> </a:t>
            </a:r>
            <a:r>
              <a:rPr lang="zh-CN" altLang="en-US" sz="2800" dirty="0" smtClean="0"/>
              <a:t>由大变小，频谱的幅度变小</a:t>
            </a:r>
            <a:endParaRPr lang="en-US" altLang="zh-CN" sz="2800" dirty="0" smtClean="0"/>
          </a:p>
          <a:p>
            <a:r>
              <a:rPr lang="zh-CN" altLang="en-US" sz="2800" dirty="0" smtClean="0"/>
              <a:t>由于 </a:t>
            </a:r>
            <a:r>
              <a:rPr lang="en-US" altLang="zh-CN" sz="2800" i="1" dirty="0" smtClean="0">
                <a:latin typeface="Times New Roman" panose="02020603050405020304" pitchFamily="18" charset="0"/>
              </a:rPr>
              <a:t>T</a:t>
            </a:r>
            <a:r>
              <a:rPr lang="en-US" altLang="zh-CN" sz="2800" dirty="0" smtClean="0"/>
              <a:t> </a:t>
            </a:r>
            <a:r>
              <a:rPr lang="zh-CN" altLang="en-US" sz="2800" dirty="0" smtClean="0"/>
              <a:t>不变，谱线间隔不变，即       不变</a:t>
            </a:r>
            <a:endParaRPr lang="en-US" altLang="zh-CN" sz="2800" dirty="0" smtClean="0"/>
          </a:p>
          <a:p>
            <a:pPr>
              <a:lnSpc>
                <a:spcPct val="150000"/>
              </a:lnSpc>
            </a:pPr>
            <a:endParaRPr lang="en-US" altLang="zh-CN" sz="2800" dirty="0" smtClean="0">
              <a:latin typeface="Arial" panose="020B0604020202020204" pitchFamily="34" charset="0"/>
              <a:ea typeface="宋体" panose="02010600030101010101" pitchFamily="2" charset="-122"/>
            </a:endParaRPr>
          </a:p>
          <a:p>
            <a:pPr lvl="1"/>
            <a:endParaRPr lang="zh-CN" altLang="en-US" dirty="0" smtClean="0">
              <a:latin typeface="Arial" panose="020B0604020202020204" pitchFamily="34" charset="0"/>
              <a:ea typeface="宋体" panose="02010600030101010101"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96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661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6614"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42786" name="Object 2"/>
          <p:cNvGraphicFramePr>
            <a:graphicFrameLocks noChangeAspect="1"/>
          </p:cNvGraphicFramePr>
          <p:nvPr/>
        </p:nvGraphicFramePr>
        <p:xfrm>
          <a:off x="1115616" y="2082428"/>
          <a:ext cx="1344612" cy="698500"/>
        </p:xfrm>
        <a:graphic>
          <a:graphicData uri="http://schemas.openxmlformats.org/presentationml/2006/ole">
            <mc:AlternateContent xmlns:mc="http://schemas.openxmlformats.org/markup-compatibility/2006">
              <mc:Choice xmlns:v="urn:schemas-microsoft-com:vml" Requires="v">
                <p:oleObj spid="_x0000_s13313" name="" r:id="rId1" imgW="16764000" imgH="9448800" progId="Equation.3">
                  <p:embed/>
                </p:oleObj>
              </mc:Choice>
              <mc:Fallback>
                <p:oleObj name="" r:id="rId1" imgW="16764000" imgH="9448800" progId="Equation.3">
                  <p:embed/>
                  <p:pic>
                    <p:nvPicPr>
                      <p:cNvPr id="0" name="图片 13312"/>
                      <p:cNvPicPr>
                        <a:picLocks noChangeAspect="1"/>
                      </p:cNvPicPr>
                      <p:nvPr/>
                    </p:nvPicPr>
                    <p:blipFill>
                      <a:blip r:embed="rId2"/>
                      <a:stretch>
                        <a:fillRect/>
                      </a:stretch>
                    </p:blipFill>
                    <p:spPr>
                      <a:xfrm>
                        <a:off x="1115616" y="2082428"/>
                        <a:ext cx="1344612" cy="698500"/>
                      </a:xfrm>
                      <a:prstGeom prst="rect">
                        <a:avLst/>
                      </a:prstGeom>
                      <a:noFill/>
                      <a:ln w="9525">
                        <a:noFill/>
                      </a:ln>
                    </p:spPr>
                  </p:pic>
                </p:oleObj>
              </mc:Fallback>
            </mc:AlternateContent>
          </a:graphicData>
        </a:graphic>
      </p:graphicFrame>
      <p:graphicFrame>
        <p:nvGraphicFramePr>
          <p:cNvPr id="1142787" name="Object 3"/>
          <p:cNvGraphicFramePr>
            <a:graphicFrameLocks noChangeAspect="1"/>
          </p:cNvGraphicFramePr>
          <p:nvPr/>
        </p:nvGraphicFramePr>
        <p:xfrm>
          <a:off x="1573560" y="1340768"/>
          <a:ext cx="982216" cy="732941"/>
        </p:xfrm>
        <a:graphic>
          <a:graphicData uri="http://schemas.openxmlformats.org/presentationml/2006/ole">
            <mc:AlternateContent xmlns:mc="http://schemas.openxmlformats.org/markup-compatibility/2006">
              <mc:Choice xmlns:v="urn:schemas-microsoft-com:vml" Requires="v">
                <p:oleObj spid="_x0000_s13314" name="" r:id="rId3" imgW="12496800" imgH="9448800" progId="Equation.3">
                  <p:embed/>
                </p:oleObj>
              </mc:Choice>
              <mc:Fallback>
                <p:oleObj name="" r:id="rId3" imgW="12496800" imgH="9448800" progId="Equation.3">
                  <p:embed/>
                  <p:pic>
                    <p:nvPicPr>
                      <p:cNvPr id="0" name="图片 13313"/>
                      <p:cNvPicPr>
                        <a:picLocks noChangeAspect="1"/>
                      </p:cNvPicPr>
                      <p:nvPr/>
                    </p:nvPicPr>
                    <p:blipFill>
                      <a:blip r:embed="rId4"/>
                      <a:stretch>
                        <a:fillRect/>
                      </a:stretch>
                    </p:blipFill>
                    <p:spPr>
                      <a:xfrm>
                        <a:off x="1573560" y="1340768"/>
                        <a:ext cx="982216" cy="732941"/>
                      </a:xfrm>
                      <a:prstGeom prst="rect">
                        <a:avLst/>
                      </a:prstGeom>
                      <a:noFill/>
                      <a:ln w="9525">
                        <a:noFill/>
                      </a:ln>
                    </p:spPr>
                  </p:pic>
                </p:oleObj>
              </mc:Fallback>
            </mc:AlternateContent>
          </a:graphicData>
        </a:graphic>
      </p:graphicFrame>
      <p:graphicFrame>
        <p:nvGraphicFramePr>
          <p:cNvPr id="1142791" name="Object 7"/>
          <p:cNvGraphicFramePr>
            <a:graphicFrameLocks noChangeAspect="1"/>
          </p:cNvGraphicFramePr>
          <p:nvPr/>
        </p:nvGraphicFramePr>
        <p:xfrm>
          <a:off x="6660232" y="3711763"/>
          <a:ext cx="864096" cy="653341"/>
        </p:xfrm>
        <a:graphic>
          <a:graphicData uri="http://schemas.openxmlformats.org/presentationml/2006/ole">
            <mc:AlternateContent xmlns:mc="http://schemas.openxmlformats.org/markup-compatibility/2006">
              <mc:Choice xmlns:v="urn:schemas-microsoft-com:vml" Requires="v">
                <p:oleObj spid="_x0000_s13315" name="公式" r:id="rId5" imgW="12496800" imgH="9448800" progId="Equation.3">
                  <p:embed/>
                </p:oleObj>
              </mc:Choice>
              <mc:Fallback>
                <p:oleObj name="公式" r:id="rId5" imgW="12496800" imgH="9448800" progId="Equation.3">
                  <p:embed/>
                  <p:pic>
                    <p:nvPicPr>
                      <p:cNvPr id="0" name="图片 13314"/>
                      <p:cNvPicPr>
                        <a:picLocks noChangeAspect="1"/>
                      </p:cNvPicPr>
                      <p:nvPr/>
                    </p:nvPicPr>
                    <p:blipFill>
                      <a:blip r:embed="rId6"/>
                      <a:stretch>
                        <a:fillRect/>
                      </a:stretch>
                    </p:blipFill>
                    <p:spPr>
                      <a:xfrm>
                        <a:off x="6660232" y="3711763"/>
                        <a:ext cx="864096" cy="653341"/>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4278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142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2128" y="457200"/>
            <a:ext cx="8388424" cy="563563"/>
          </a:xfrm>
        </p:spPr>
        <p:txBody>
          <a:bodyPr/>
          <a:lstStyle/>
          <a:p>
            <a:r>
              <a:rPr lang="en-US" altLang="zh-CN" dirty="0" smtClean="0"/>
              <a:t>AAC</a:t>
            </a:r>
            <a:r>
              <a:rPr lang="zh-CN" altLang="en-US" dirty="0" smtClean="0"/>
              <a:t>（</a:t>
            </a:r>
            <a:r>
              <a:rPr lang="en-US" altLang="zh-CN" dirty="0" smtClean="0"/>
              <a:t>Advanced Audio Coding</a:t>
            </a:r>
            <a:r>
              <a:rPr lang="zh-CN" altLang="en-US" dirty="0" smtClean="0"/>
              <a:t>）</a:t>
            </a:r>
            <a:endParaRPr lang="zh-CN" altLang="en-US" dirty="0"/>
          </a:p>
        </p:txBody>
      </p:sp>
      <p:sp>
        <p:nvSpPr>
          <p:cNvPr id="3" name="内容占位符 2"/>
          <p:cNvSpPr>
            <a:spLocks noGrp="1"/>
          </p:cNvSpPr>
          <p:nvPr>
            <p:ph idx="1"/>
          </p:nvPr>
        </p:nvSpPr>
        <p:spPr>
          <a:xfrm>
            <a:off x="683568" y="1371600"/>
            <a:ext cx="8136904" cy="4700588"/>
          </a:xfrm>
        </p:spPr>
        <p:txBody>
          <a:bodyPr/>
          <a:lstStyle/>
          <a:p>
            <a:r>
              <a:rPr lang="zh-CN" altLang="zh-CN" sz="2800" dirty="0" smtClean="0"/>
              <a:t>由四个工业界的领导者（</a:t>
            </a:r>
            <a:r>
              <a:rPr lang="en-US" altLang="zh-CN" sz="2800" dirty="0" smtClean="0"/>
              <a:t>AT&amp;T</a:t>
            </a:r>
            <a:r>
              <a:rPr lang="zh-CN" altLang="zh-CN" sz="2800" dirty="0" smtClean="0"/>
              <a:t>，杜比实验室，</a:t>
            </a:r>
            <a:r>
              <a:rPr lang="en-US" altLang="zh-CN" sz="2800" dirty="0" err="1" smtClean="0"/>
              <a:t>Fraunhofer</a:t>
            </a:r>
            <a:r>
              <a:rPr lang="en-US" altLang="zh-CN" sz="2800" dirty="0" smtClean="0"/>
              <a:t> IIS</a:t>
            </a:r>
            <a:r>
              <a:rPr lang="zh-CN" altLang="zh-CN" sz="2800" dirty="0" smtClean="0"/>
              <a:t>和索尼公司）共同开发的有损音频压缩技术</a:t>
            </a:r>
            <a:endParaRPr lang="en-US" altLang="zh-CN" sz="2800" dirty="0" smtClean="0"/>
          </a:p>
          <a:p>
            <a:r>
              <a:rPr lang="zh-CN" altLang="zh-CN" sz="2800" dirty="0" smtClean="0"/>
              <a:t>可视为是</a:t>
            </a:r>
            <a:r>
              <a:rPr lang="en-US" altLang="zh-CN" sz="2800" dirty="0" smtClean="0"/>
              <a:t>MP3</a:t>
            </a:r>
            <a:r>
              <a:rPr lang="zh-CN" altLang="zh-CN" sz="2800" dirty="0" smtClean="0"/>
              <a:t>的发展，也被称为</a:t>
            </a:r>
            <a:r>
              <a:rPr lang="en-US" altLang="zh-CN" sz="2800" dirty="0" smtClean="0"/>
              <a:t>MP4</a:t>
            </a:r>
            <a:r>
              <a:rPr lang="zh-CN" altLang="zh-CN" sz="2800" dirty="0" smtClean="0"/>
              <a:t>，是</a:t>
            </a:r>
            <a:r>
              <a:rPr lang="zh-CN" altLang="zh-CN" sz="2800" dirty="0" smtClean="0">
                <a:solidFill>
                  <a:srgbClr val="C00000"/>
                </a:solidFill>
              </a:rPr>
              <a:t>音视</a:t>
            </a:r>
            <a:r>
              <a:rPr lang="zh-CN" altLang="zh-CN" sz="2800" dirty="0" smtClean="0"/>
              <a:t>频编码标准</a:t>
            </a:r>
            <a:r>
              <a:rPr lang="en-US" altLang="zh-CN" sz="2800" dirty="0" smtClean="0"/>
              <a:t>MPEG-2/4</a:t>
            </a:r>
            <a:r>
              <a:rPr lang="zh-CN" altLang="zh-CN" sz="2800" dirty="0" smtClean="0"/>
              <a:t>的重要组成部分</a:t>
            </a:r>
            <a:endParaRPr lang="en-US" altLang="zh-CN" sz="2800" dirty="0" smtClean="0"/>
          </a:p>
          <a:p>
            <a:r>
              <a:rPr lang="zh-CN" altLang="zh-CN" sz="2800" dirty="0" smtClean="0"/>
              <a:t>使用听觉系统的掩蔽特性来减少声音的数据量</a:t>
            </a:r>
            <a:endParaRPr lang="en-US" altLang="zh-CN" sz="2800" dirty="0" smtClean="0"/>
          </a:p>
          <a:p>
            <a:r>
              <a:rPr lang="zh-CN" altLang="zh-CN" sz="2800" dirty="0" smtClean="0"/>
              <a:t>支持的采用频率可从</a:t>
            </a:r>
            <a:r>
              <a:rPr lang="en-US" altLang="zh-CN" sz="2800" dirty="0" smtClean="0"/>
              <a:t>8 kHz</a:t>
            </a:r>
            <a:r>
              <a:rPr lang="zh-CN" altLang="zh-CN" sz="2800" dirty="0" smtClean="0"/>
              <a:t>到</a:t>
            </a:r>
            <a:r>
              <a:rPr lang="en-US" altLang="zh-CN" sz="2800" dirty="0" smtClean="0"/>
              <a:t>96 kHz</a:t>
            </a:r>
            <a:r>
              <a:rPr lang="zh-CN" altLang="zh-CN" sz="2800" dirty="0" smtClean="0"/>
              <a:t>，</a:t>
            </a:r>
            <a:r>
              <a:rPr lang="en-US" altLang="zh-CN" sz="2800" dirty="0" smtClean="0"/>
              <a:t>AAC</a:t>
            </a:r>
            <a:r>
              <a:rPr lang="zh-CN" altLang="zh-CN" sz="2800" dirty="0" smtClean="0"/>
              <a:t>编码器的音源可以是单声道的、立体声的和多声道的声音</a:t>
            </a:r>
            <a:endParaRPr lang="en-US" altLang="zh-CN" sz="2800" dirty="0" smtClean="0"/>
          </a:p>
          <a:p>
            <a:r>
              <a:rPr lang="en-US" altLang="zh-CN" sz="2800" dirty="0" smtClean="0"/>
              <a:t>MPEG-2 AAC</a:t>
            </a:r>
            <a:r>
              <a:rPr lang="zh-CN" altLang="zh-CN" sz="2800" dirty="0" smtClean="0"/>
              <a:t>压缩比为</a:t>
            </a:r>
            <a:r>
              <a:rPr lang="en-US" altLang="zh-CN" sz="2800" dirty="0" smtClean="0"/>
              <a:t>11:1</a:t>
            </a:r>
            <a:r>
              <a:rPr lang="zh-CN" altLang="en-US" sz="2800" dirty="0" smtClean="0"/>
              <a:t>，优于</a:t>
            </a:r>
            <a:r>
              <a:rPr lang="en-US" altLang="zh-CN" sz="2800" dirty="0" smtClean="0"/>
              <a:t>MPEG-1 Audio</a:t>
            </a:r>
            <a:r>
              <a:rPr lang="zh-CN" altLang="en-US" sz="2800" dirty="0" smtClean="0"/>
              <a:t>的层</a:t>
            </a:r>
            <a:r>
              <a:rPr lang="en-US" altLang="zh-CN" sz="2800" dirty="0" smtClean="0"/>
              <a:t>2</a:t>
            </a:r>
            <a:r>
              <a:rPr lang="zh-CN" altLang="en-US" sz="2800" dirty="0" smtClean="0"/>
              <a:t>和层</a:t>
            </a:r>
            <a:r>
              <a:rPr lang="en-US" altLang="zh-CN" sz="2800" dirty="0" smtClean="0"/>
              <a:t>3</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ea typeface="宋体" panose="02010600030101010101" pitchFamily="2" charset="-122"/>
              </a:rPr>
              <a:t>音频卡的功能</a:t>
            </a:r>
            <a:endParaRPr lang="zh-CN" altLang="en-US" smtClean="0">
              <a:ea typeface="宋体" panose="02010600030101010101" pitchFamily="2" charset="-122"/>
            </a:endParaRPr>
          </a:p>
        </p:txBody>
      </p:sp>
      <p:sp>
        <p:nvSpPr>
          <p:cNvPr id="68611" name="内容占位符 2"/>
          <p:cNvSpPr>
            <a:spLocks noGrp="1"/>
          </p:cNvSpPr>
          <p:nvPr>
            <p:ph idx="1"/>
          </p:nvPr>
        </p:nvSpPr>
        <p:spPr/>
        <p:txBody>
          <a:bodyPr/>
          <a:lstStyle/>
          <a:p>
            <a:r>
              <a:rPr lang="zh-CN" altLang="en-US" dirty="0" smtClean="0">
                <a:ea typeface="宋体" panose="02010600030101010101" pitchFamily="2" charset="-122"/>
              </a:rPr>
              <a:t>录制（采集）、编辑和回放声音文件</a:t>
            </a:r>
            <a:endParaRPr lang="en-US" altLang="zh-CN" dirty="0" smtClean="0">
              <a:ea typeface="宋体" panose="02010600030101010101" pitchFamily="2" charset="-122"/>
            </a:endParaRPr>
          </a:p>
          <a:p>
            <a:r>
              <a:rPr lang="en-US" altLang="zh-CN" dirty="0" smtClean="0">
                <a:ea typeface="宋体" panose="02010600030101010101" pitchFamily="2" charset="-122"/>
              </a:rPr>
              <a:t>MIDI</a:t>
            </a:r>
            <a:r>
              <a:rPr lang="zh-CN" altLang="en-US" dirty="0" smtClean="0">
                <a:ea typeface="宋体" panose="02010600030101010101" pitchFamily="2" charset="-122"/>
              </a:rPr>
              <a:t>音乐合成</a:t>
            </a:r>
            <a:endParaRPr lang="en-US" altLang="zh-CN" dirty="0" smtClean="0">
              <a:ea typeface="宋体" panose="02010600030101010101" pitchFamily="2" charset="-122"/>
            </a:endParaRPr>
          </a:p>
          <a:p>
            <a:r>
              <a:rPr lang="zh-CN" altLang="en-US" dirty="0" smtClean="0">
                <a:ea typeface="宋体" panose="02010600030101010101" pitchFamily="2" charset="-122"/>
              </a:rPr>
              <a:t>各音频源的混合</a:t>
            </a:r>
            <a:endParaRPr lang="en-US" altLang="zh-CN" dirty="0" smtClean="0">
              <a:ea typeface="宋体" panose="02010600030101010101" pitchFamily="2" charset="-122"/>
            </a:endParaRPr>
          </a:p>
          <a:p>
            <a:r>
              <a:rPr lang="zh-CN" altLang="en-US" dirty="0" smtClean="0">
                <a:ea typeface="宋体" panose="02010600030101010101" pitchFamily="2" charset="-122"/>
              </a:rPr>
              <a:t>对音频文件进行压缩和解压缩</a:t>
            </a:r>
            <a:endParaRPr lang="en-US" altLang="zh-CN" dirty="0" smtClean="0">
              <a:ea typeface="宋体" panose="02010600030101010101" pitchFamily="2" charset="-122"/>
            </a:endParaRPr>
          </a:p>
          <a:p>
            <a:r>
              <a:rPr lang="zh-CN" altLang="en-US" dirty="0" smtClean="0">
                <a:ea typeface="宋体" panose="02010600030101010101" pitchFamily="2" charset="-122"/>
              </a:rPr>
              <a:t>语音识别与合成</a:t>
            </a:r>
            <a:endParaRPr lang="zh-CN" altLang="en-US" dirty="0" smtClean="0">
              <a:ea typeface="宋体" panose="02010600030101010101" pitchFamily="2" charset="-122"/>
            </a:endParaRPr>
          </a:p>
        </p:txBody>
      </p:sp>
      <p:sp>
        <p:nvSpPr>
          <p:cNvPr id="686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anose="02010600030101010101" pitchFamily="2" charset="-122"/>
              </a:rPr>
              <a:t>音频卡的工作原理</a:t>
            </a:r>
            <a:endParaRPr lang="zh-CN" altLang="en-US" smtClean="0">
              <a:ea typeface="宋体" panose="02010600030101010101" pitchFamily="2" charset="-122"/>
            </a:endParaRPr>
          </a:p>
        </p:txBody>
      </p:sp>
      <p:sp>
        <p:nvSpPr>
          <p:cNvPr id="69635" name="内容占位符 2"/>
          <p:cNvSpPr>
            <a:spLocks noGrp="1"/>
          </p:cNvSpPr>
          <p:nvPr>
            <p:ph idx="1"/>
          </p:nvPr>
        </p:nvSpPr>
        <p:spPr/>
        <p:txBody>
          <a:bodyPr/>
          <a:lstStyle/>
          <a:p>
            <a:r>
              <a:rPr lang="zh-CN" altLang="en-US" smtClean="0">
                <a:ea typeface="宋体" panose="02010600030101010101" pitchFamily="2" charset="-122"/>
              </a:rPr>
              <a:t>采集声音信号</a:t>
            </a:r>
            <a:endParaRPr lang="en-US" altLang="zh-CN" smtClean="0">
              <a:ea typeface="宋体" panose="02010600030101010101" pitchFamily="2" charset="-122"/>
            </a:endParaRPr>
          </a:p>
          <a:p>
            <a:pPr lvl="1"/>
            <a:r>
              <a:rPr lang="zh-CN" altLang="en-GB" b="1" smtClean="0">
                <a:latin typeface="Verdana" panose="020B0604030504040204" pitchFamily="34" charset="0"/>
                <a:ea typeface="宋体" panose="02010600030101010101" pitchFamily="2" charset="-122"/>
              </a:rPr>
              <a:t>声卡从话筒中获取模拟声音信号，通过模数转换器(</a:t>
            </a:r>
            <a:r>
              <a:rPr lang="en-GB" altLang="zh-CN" b="1" smtClean="0">
                <a:latin typeface="Verdana" panose="020B0604030504040204" pitchFamily="34" charset="0"/>
                <a:ea typeface="宋体" panose="02010600030101010101" pitchFamily="2" charset="-122"/>
              </a:rPr>
              <a:t>ADC)，</a:t>
            </a:r>
            <a:r>
              <a:rPr lang="zh-CN" altLang="en-GB" b="1" smtClean="0">
                <a:latin typeface="Verdana" panose="020B0604030504040204" pitchFamily="34" charset="0"/>
                <a:ea typeface="宋体" panose="02010600030101010101" pitchFamily="2" charset="-122"/>
              </a:rPr>
              <a:t>将声波振幅信号采样转换成一串数字后存储到计算机中。</a:t>
            </a:r>
            <a:endParaRPr lang="en-US" altLang="zh-CN" b="1" smtClean="0">
              <a:latin typeface="Verdana" panose="020B0604030504040204" pitchFamily="34" charset="0"/>
              <a:ea typeface="宋体" panose="02010600030101010101" pitchFamily="2" charset="-122"/>
            </a:endParaRPr>
          </a:p>
          <a:p>
            <a:r>
              <a:rPr lang="zh-CN" altLang="en-US" smtClean="0">
                <a:ea typeface="宋体" panose="02010600030101010101" pitchFamily="2" charset="-122"/>
              </a:rPr>
              <a:t>重放声音信号</a:t>
            </a:r>
            <a:endParaRPr lang="en-US" altLang="zh-CN" smtClean="0">
              <a:ea typeface="宋体" panose="02010600030101010101" pitchFamily="2" charset="-122"/>
            </a:endParaRPr>
          </a:p>
          <a:p>
            <a:pPr lvl="1"/>
            <a:r>
              <a:rPr lang="zh-CN" altLang="en-GB" b="1" smtClean="0">
                <a:latin typeface="Verdana" panose="020B0604030504040204" pitchFamily="34" charset="0"/>
                <a:ea typeface="宋体" panose="02010600030101010101" pitchFamily="2" charset="-122"/>
              </a:rPr>
              <a:t>将存储到计算机中的数字信号送到数模转换器(</a:t>
            </a:r>
            <a:r>
              <a:rPr lang="en-GB" altLang="zh-CN" b="1" smtClean="0">
                <a:latin typeface="Verdana" panose="020B0604030504040204" pitchFamily="34" charset="0"/>
                <a:ea typeface="宋体" panose="02010600030101010101" pitchFamily="2" charset="-122"/>
              </a:rPr>
              <a:t>DAC)，</a:t>
            </a:r>
            <a:r>
              <a:rPr lang="zh-CN" altLang="en-GB" b="1" smtClean="0">
                <a:latin typeface="Verdana" panose="020B0604030504040204" pitchFamily="34" charset="0"/>
                <a:ea typeface="宋体" panose="02010600030101010101" pitchFamily="2" charset="-122"/>
              </a:rPr>
              <a:t>以同样的采样速率还原为模拟波形，待放大后送到扬声器发声</a:t>
            </a:r>
            <a:endParaRPr lang="zh-CN" altLang="en-US" b="1" smtClean="0">
              <a:latin typeface="Verdana" panose="020B0604030504040204" pitchFamily="34" charset="0"/>
              <a:ea typeface="宋体" panose="02010600030101010101"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a:spLocks noGrp="1"/>
          </p:cNvSpPr>
          <p:nvPr>
            <p:ph type="dt" sz="quarter" idx="10"/>
          </p:nvPr>
        </p:nvSpPr>
        <p:spPr>
          <a:xfrm>
            <a:off x="3581400" y="6303963"/>
            <a:ext cx="2133600" cy="339725"/>
          </a:xfrm>
          <a:noFill/>
        </p:spPr>
        <p:txBody>
          <a:bodyPr/>
          <a:lstStyle/>
          <a:p>
            <a:r>
              <a:rPr lang="zh-CN" altLang="en-US" smtClean="0">
                <a:solidFill>
                  <a:schemeClr val="tx1"/>
                </a:solidFill>
              </a:rPr>
              <a:t>多媒体技术基础</a:t>
            </a:r>
            <a:endParaRPr lang="en-US" altLang="zh-CN" smtClean="0">
              <a:solidFill>
                <a:schemeClr val="tx1"/>
              </a:solidFill>
            </a:endParaRPr>
          </a:p>
        </p:txBody>
      </p:sp>
      <p:sp>
        <p:nvSpPr>
          <p:cNvPr id="4" name="Rectangle 2"/>
          <p:cNvSpPr txBox="1">
            <a:spLocks noChangeArrowheads="1"/>
          </p:cNvSpPr>
          <p:nvPr/>
        </p:nvSpPr>
        <p:spPr>
          <a:xfrm>
            <a:off x="657225" y="214313"/>
            <a:ext cx="4953000" cy="519112"/>
          </a:xfrm>
          <a:prstGeom prst="rect">
            <a:avLst/>
          </a:prstGeom>
        </p:spPr>
        <p:txBody>
          <a:bodyPr/>
          <a:lstStyle/>
          <a:p>
            <a:pPr>
              <a:defRPr/>
            </a:pPr>
            <a:r>
              <a:rPr lang="en-US" altLang="zh-CN"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3</a:t>
            </a:r>
            <a:r>
              <a:rPr lang="zh-CN" altLang="en-US"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电源稳压 </a:t>
            </a:r>
            <a:r>
              <a:rPr lang="en-US" altLang="zh-CN"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4</a:t>
            </a:r>
            <a:r>
              <a:rPr lang="zh-CN" altLang="en-US"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运放  </a:t>
            </a:r>
            <a:r>
              <a:rPr lang="en-US" altLang="zh-CN"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5</a:t>
            </a:r>
            <a:r>
              <a:rPr lang="zh-CN" altLang="en-US"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rPr>
              <a:t>晶振</a:t>
            </a:r>
            <a:endParaRPr lang="zh-CN" altLang="en-US" sz="2800" kern="0" dirty="0">
              <a:effectLst>
                <a:outerShdw blurRad="38100" dist="38100" dir="2700000" algn="tl">
                  <a:srgbClr val="000000"/>
                </a:outerShdw>
              </a:effectLst>
              <a:latin typeface="黑体" panose="02010609060101010101" pitchFamily="49" charset="-122"/>
              <a:ea typeface="黑体" panose="02010609060101010101" pitchFamily="49" charset="-122"/>
              <a:cs typeface="+mj-cs"/>
            </a:endParaRPr>
          </a:p>
        </p:txBody>
      </p:sp>
      <p:pic>
        <p:nvPicPr>
          <p:cNvPr id="70660" name="Picture 3" descr="10"/>
          <p:cNvPicPr>
            <a:picLocks noChangeAspect="1" noChangeArrowheads="1"/>
          </p:cNvPicPr>
          <p:nvPr/>
        </p:nvPicPr>
        <p:blipFill>
          <a:blip r:embed="rId1" cstate="print"/>
          <a:srcRect/>
          <a:stretch>
            <a:fillRect/>
          </a:stretch>
        </p:blipFill>
        <p:spPr bwMode="auto">
          <a:xfrm>
            <a:off x="504825" y="854075"/>
            <a:ext cx="6096000" cy="5337175"/>
          </a:xfrm>
          <a:prstGeom prst="rect">
            <a:avLst/>
          </a:prstGeom>
          <a:noFill/>
          <a:ln w="9525">
            <a:noFill/>
            <a:miter lim="800000"/>
            <a:headEnd/>
            <a:tailEnd/>
          </a:ln>
        </p:spPr>
      </p:pic>
      <p:sp>
        <p:nvSpPr>
          <p:cNvPr id="70661" name="Text Box 4"/>
          <p:cNvSpPr txBox="1">
            <a:spLocks noChangeArrowheads="1"/>
          </p:cNvSpPr>
          <p:nvPr/>
        </p:nvSpPr>
        <p:spPr bwMode="auto">
          <a:xfrm>
            <a:off x="3857625" y="5578475"/>
            <a:ext cx="2928938" cy="461963"/>
          </a:xfrm>
          <a:prstGeom prst="rect">
            <a:avLst/>
          </a:prstGeom>
          <a:noFill/>
          <a:ln w="12700" cap="sq">
            <a:noFill/>
            <a:miter lim="800000"/>
            <a:headEnd type="none" w="sm" len="sm"/>
            <a:tailEnd type="none" w="sm" len="sm"/>
          </a:ln>
        </p:spPr>
        <p:txBody>
          <a:bodyPr>
            <a:spAutoFit/>
          </a:bodyPr>
          <a:lstStyle/>
          <a:p>
            <a:pPr>
              <a:spcBef>
                <a:spcPct val="50000"/>
              </a:spcBef>
              <a:buClr>
                <a:schemeClr val="tx2"/>
              </a:buClr>
              <a:buFont typeface="Wingdings" panose="05000000000000000000" pitchFamily="2" charset="2"/>
              <a:buNone/>
            </a:pPr>
            <a:r>
              <a:rPr lang="zh-CN" altLang="en-US"/>
              <a:t>一块</a:t>
            </a:r>
            <a:r>
              <a:rPr lang="en-US" altLang="zh-CN"/>
              <a:t>SB LIVE</a:t>
            </a:r>
            <a:r>
              <a:rPr lang="zh-CN" altLang="en-US"/>
              <a:t>声卡</a:t>
            </a:r>
            <a:endParaRPr lang="zh-CN" altLang="en-US"/>
          </a:p>
        </p:txBody>
      </p:sp>
      <p:sp>
        <p:nvSpPr>
          <p:cNvPr id="7" name="Text Box 5"/>
          <p:cNvSpPr txBox="1">
            <a:spLocks noChangeArrowheads="1"/>
          </p:cNvSpPr>
          <p:nvPr/>
        </p:nvSpPr>
        <p:spPr bwMode="auto">
          <a:xfrm>
            <a:off x="6524625" y="244475"/>
            <a:ext cx="1219200" cy="641350"/>
          </a:xfrm>
          <a:prstGeom prst="rect">
            <a:avLst/>
          </a:prstGeom>
          <a:noFill/>
          <a:ln w="9525">
            <a:noFill/>
            <a:miter lim="800000"/>
          </a:ln>
          <a:effectLst/>
        </p:spPr>
        <p:txBody>
          <a:bodyPr>
            <a:spAutoFit/>
          </a:bodyPr>
          <a:lstStyle/>
          <a:p>
            <a:pPr>
              <a:spcBef>
                <a:spcPct val="50000"/>
              </a:spcBef>
              <a:buClr>
                <a:schemeClr val="tx2"/>
              </a:buClr>
              <a:buFont typeface="Wingdings" panose="05000000000000000000" pitchFamily="2" charset="2"/>
              <a:buNone/>
              <a:defRPr/>
            </a:pPr>
            <a:r>
              <a:rPr lang="en-US" altLang="zh-CN" sz="3600">
                <a:effectLst>
                  <a:outerShdw blurRad="38100" dist="38100" dir="2700000" algn="tl">
                    <a:srgbClr val="000000"/>
                  </a:outerShdw>
                </a:effectLst>
                <a:latin typeface="黑体" panose="02010609060101010101" pitchFamily="49" charset="-122"/>
                <a:ea typeface="黑体" panose="02010609060101010101" pitchFamily="49" charset="-122"/>
              </a:rPr>
              <a:t>DAC</a:t>
            </a:r>
            <a:endParaRPr lang="en-US" altLang="zh-CN" sz="3600">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0663" name="Line 6"/>
          <p:cNvSpPr>
            <a:spLocks noChangeShapeType="1"/>
          </p:cNvSpPr>
          <p:nvPr/>
        </p:nvSpPr>
        <p:spPr bwMode="auto">
          <a:xfrm flipH="1">
            <a:off x="4848225" y="625475"/>
            <a:ext cx="1981200" cy="1371600"/>
          </a:xfrm>
          <a:prstGeom prst="line">
            <a:avLst/>
          </a:prstGeom>
          <a:noFill/>
          <a:ln w="9525">
            <a:solidFill>
              <a:schemeClr val="tx1"/>
            </a:solidFill>
            <a:round/>
            <a:tailEnd type="triangle" w="med" len="med"/>
          </a:ln>
        </p:spPr>
        <p:txBody>
          <a:bodyPr wrap="none"/>
          <a:lstStyle/>
          <a:p>
            <a:endParaRPr lang="zh-CN" altLang="en-US"/>
          </a:p>
        </p:txBody>
      </p:sp>
      <p:sp>
        <p:nvSpPr>
          <p:cNvPr id="9" name="Text Box 8"/>
          <p:cNvSpPr txBox="1">
            <a:spLocks noChangeArrowheads="1"/>
          </p:cNvSpPr>
          <p:nvPr/>
        </p:nvSpPr>
        <p:spPr bwMode="auto">
          <a:xfrm>
            <a:off x="7358063" y="3786188"/>
            <a:ext cx="1785937" cy="523875"/>
          </a:xfrm>
          <a:prstGeom prst="rect">
            <a:avLst/>
          </a:prstGeom>
          <a:noFill/>
          <a:ln w="9525">
            <a:noFill/>
            <a:miter lim="800000"/>
          </a:ln>
          <a:effectLst/>
        </p:spPr>
        <p:txBody>
          <a:bodyPr>
            <a:spAutoFit/>
          </a:bodyPr>
          <a:lstStyle/>
          <a:p>
            <a:pPr>
              <a:spcBef>
                <a:spcPct val="50000"/>
              </a:spcBef>
              <a:buClr>
                <a:schemeClr val="tx2"/>
              </a:buClr>
              <a:buFont typeface="Wingdings" panose="05000000000000000000" pitchFamily="2" charset="2"/>
              <a:buNone/>
              <a:defRPr/>
            </a:pPr>
            <a:r>
              <a:rPr lang="en-US" altLang="zh-CN" sz="2800" dirty="0">
                <a:effectLst>
                  <a:outerShdw blurRad="38100" dist="38100" dir="2700000" algn="tl">
                    <a:srgbClr val="000000"/>
                  </a:outerShdw>
                </a:effectLst>
                <a:ea typeface="黑体" panose="02010609060101010101" pitchFamily="49" charset="-122"/>
              </a:rPr>
              <a:t>DSP</a:t>
            </a:r>
            <a:endParaRPr lang="zh-CN" altLang="en-US" sz="2800" dirty="0">
              <a:effectLst>
                <a:outerShdw blurRad="38100" dist="38100" dir="2700000" algn="tl">
                  <a:srgbClr val="000000"/>
                </a:outerShdw>
              </a:effectLst>
              <a:ea typeface="黑体" panose="02010609060101010101" pitchFamily="49" charset="-122"/>
            </a:endParaRPr>
          </a:p>
        </p:txBody>
      </p:sp>
      <p:sp>
        <p:nvSpPr>
          <p:cNvPr id="70665" name="Line 9"/>
          <p:cNvSpPr>
            <a:spLocks noChangeShapeType="1"/>
          </p:cNvSpPr>
          <p:nvPr/>
        </p:nvSpPr>
        <p:spPr bwMode="auto">
          <a:xfrm flipH="1">
            <a:off x="4848225" y="4130675"/>
            <a:ext cx="2286000" cy="0"/>
          </a:xfrm>
          <a:prstGeom prst="line">
            <a:avLst/>
          </a:prstGeom>
          <a:noFill/>
          <a:ln w="9525">
            <a:solidFill>
              <a:schemeClr val="tx1"/>
            </a:solidFill>
            <a:round/>
            <a:tailEnd type="triangle" w="med" len="med"/>
          </a:ln>
        </p:spPr>
        <p:txBody>
          <a:bodyPr wrap="none"/>
          <a:lstStyle/>
          <a:p>
            <a:endParaRPr lang="zh-CN" altLang="en-US"/>
          </a:p>
        </p:txBody>
      </p:sp>
      <p:sp>
        <p:nvSpPr>
          <p:cNvPr id="11" name="Text Box 10"/>
          <p:cNvSpPr txBox="1">
            <a:spLocks noChangeArrowheads="1"/>
          </p:cNvSpPr>
          <p:nvPr/>
        </p:nvSpPr>
        <p:spPr bwMode="auto">
          <a:xfrm>
            <a:off x="6905625" y="1463675"/>
            <a:ext cx="2057400" cy="641350"/>
          </a:xfrm>
          <a:prstGeom prst="rect">
            <a:avLst/>
          </a:prstGeom>
          <a:noFill/>
          <a:ln w="9525">
            <a:noFill/>
            <a:miter lim="800000"/>
          </a:ln>
          <a:effectLst/>
        </p:spPr>
        <p:txBody>
          <a:bodyPr>
            <a:spAutoFit/>
          </a:bodyPr>
          <a:lstStyle/>
          <a:p>
            <a:pPr>
              <a:spcBef>
                <a:spcPct val="50000"/>
              </a:spcBef>
              <a:buClr>
                <a:schemeClr val="tx2"/>
              </a:buClr>
              <a:buFont typeface="Wingdings" panose="05000000000000000000" pitchFamily="2" charset="2"/>
              <a:buNone/>
              <a:defRPr/>
            </a:pPr>
            <a:r>
              <a:rPr lang="zh-CN" altLang="en-US" sz="3600">
                <a:effectLst>
                  <a:outerShdw blurRad="38100" dist="38100" dir="2700000" algn="tl">
                    <a:srgbClr val="000000"/>
                  </a:outerShdw>
                </a:effectLst>
                <a:latin typeface="黑体" panose="02010609060101010101" pitchFamily="49" charset="-122"/>
                <a:ea typeface="黑体" panose="02010609060101010101" pitchFamily="49" charset="-122"/>
              </a:rPr>
              <a:t>声音混合</a:t>
            </a:r>
            <a:endParaRPr lang="zh-CN" altLang="en-US" sz="3600">
              <a:effectLst>
                <a:outerShdw blurRad="38100" dist="38100" dir="2700000" algn="tl">
                  <a:srgbClr val="000000"/>
                </a:outerShdw>
              </a:effectLst>
              <a:latin typeface="黑体" panose="02010609060101010101" pitchFamily="49" charset="-122"/>
              <a:ea typeface="黑体" panose="02010609060101010101" pitchFamily="49" charset="-122"/>
            </a:endParaRPr>
          </a:p>
        </p:txBody>
      </p:sp>
      <p:sp>
        <p:nvSpPr>
          <p:cNvPr id="70667" name="Line 11"/>
          <p:cNvSpPr>
            <a:spLocks noChangeShapeType="1"/>
          </p:cNvSpPr>
          <p:nvPr/>
        </p:nvSpPr>
        <p:spPr bwMode="auto">
          <a:xfrm flipH="1">
            <a:off x="3781425" y="1920875"/>
            <a:ext cx="3505200" cy="685800"/>
          </a:xfrm>
          <a:prstGeom prst="line">
            <a:avLst/>
          </a:prstGeom>
          <a:noFill/>
          <a:ln w="9525">
            <a:solidFill>
              <a:schemeClr val="tx1"/>
            </a:solidFill>
            <a:round/>
            <a:tailEnd type="triangle" w="med" len="med"/>
          </a:ln>
        </p:spPr>
        <p:txBody>
          <a:bodyPr wrap="none"/>
          <a:lstStyle/>
          <a:p>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1295400" y="332656"/>
            <a:ext cx="7086600" cy="563563"/>
          </a:xfrm>
        </p:spPr>
        <p:txBody>
          <a:bodyPr/>
          <a:lstStyle/>
          <a:p>
            <a:r>
              <a:rPr lang="en-US" altLang="zh-CN" dirty="0" smtClean="0">
                <a:ea typeface="宋体" panose="02010600030101010101" pitchFamily="2" charset="-122"/>
              </a:rPr>
              <a:t>MIDI</a:t>
            </a:r>
            <a:r>
              <a:rPr lang="zh-CN" altLang="en-US" dirty="0" smtClean="0">
                <a:ea typeface="宋体" panose="02010600030101010101" pitchFamily="2" charset="-122"/>
              </a:rPr>
              <a:t>介绍</a:t>
            </a:r>
            <a:endParaRPr lang="zh-CN" altLang="en-US" dirty="0" smtClean="0">
              <a:ea typeface="宋体" panose="02010600030101010101" pitchFamily="2" charset="-122"/>
            </a:endParaRPr>
          </a:p>
        </p:txBody>
      </p:sp>
      <p:sp>
        <p:nvSpPr>
          <p:cNvPr id="71683" name="内容占位符 2"/>
          <p:cNvSpPr>
            <a:spLocks noGrp="1"/>
          </p:cNvSpPr>
          <p:nvPr>
            <p:ph idx="1"/>
          </p:nvPr>
        </p:nvSpPr>
        <p:spPr>
          <a:xfrm>
            <a:off x="683568" y="908720"/>
            <a:ext cx="8003232" cy="5616624"/>
          </a:xfrm>
        </p:spPr>
        <p:txBody>
          <a:bodyPr/>
          <a:lstStyle/>
          <a:p>
            <a:r>
              <a:rPr lang="en-US" altLang="zh-CN" sz="2800" dirty="0" smtClean="0">
                <a:ea typeface="宋体" panose="02010600030101010101" pitchFamily="2" charset="-122"/>
              </a:rPr>
              <a:t>MIDI</a:t>
            </a:r>
            <a:r>
              <a:rPr lang="zh-CN" altLang="en-US" sz="2800" dirty="0" smtClean="0">
                <a:ea typeface="宋体" panose="02010600030101010101" pitchFamily="2" charset="-122"/>
              </a:rPr>
              <a:t>是电子乐器和计算机之间交换音乐信息所使用的一种标准协议</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产生</a:t>
            </a:r>
            <a:r>
              <a:rPr lang="en-US" altLang="zh-CN" sz="2800" dirty="0" smtClean="0">
                <a:ea typeface="宋体" panose="02010600030101010101" pitchFamily="2" charset="-122"/>
              </a:rPr>
              <a:t>MIDI</a:t>
            </a:r>
            <a:r>
              <a:rPr lang="zh-CN" altLang="en-US" sz="2800" dirty="0" smtClean="0">
                <a:ea typeface="宋体" panose="02010600030101010101" pitchFamily="2" charset="-122"/>
              </a:rPr>
              <a:t>的方法</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频率调制合成法</a:t>
            </a:r>
            <a:endParaRPr lang="en-US" altLang="zh-CN" sz="2400" dirty="0" smtClean="0">
              <a:ea typeface="宋体" panose="02010600030101010101" pitchFamily="2" charset="-122"/>
            </a:endParaRPr>
          </a:p>
          <a:p>
            <a:pPr lvl="2"/>
            <a:r>
              <a:rPr lang="zh-CN" altLang="en-US" sz="2000" dirty="0" smtClean="0">
                <a:latin typeface="Arial" panose="020B0604020202020204" pitchFamily="34" charset="0"/>
                <a:ea typeface="宋体" panose="02010600030101010101" pitchFamily="2" charset="-122"/>
              </a:rPr>
              <a:t>把乐音的波形用数字来表达，用数字计算机组合，再用</a:t>
            </a:r>
            <a:r>
              <a:rPr lang="en-US" altLang="zh-CN" sz="2000" dirty="0" smtClean="0">
                <a:latin typeface="Arial" panose="020B0604020202020204" pitchFamily="34" charset="0"/>
                <a:ea typeface="宋体" panose="02010600030101010101" pitchFamily="2" charset="-122"/>
              </a:rPr>
              <a:t>DAC</a:t>
            </a:r>
            <a:r>
              <a:rPr lang="zh-CN" altLang="en-US" sz="2000" dirty="0" smtClean="0">
                <a:latin typeface="Arial" panose="020B0604020202020204" pitchFamily="34" charset="0"/>
                <a:ea typeface="宋体" panose="02010600030101010101" pitchFamily="2" charset="-122"/>
              </a:rPr>
              <a:t>进行转换</a:t>
            </a:r>
            <a:endParaRPr lang="en-US" altLang="zh-CN" sz="2000" dirty="0" smtClean="0">
              <a:latin typeface="Arial" panose="020B0604020202020204" pitchFamily="34" charset="0"/>
              <a:ea typeface="宋体" panose="02010600030101010101" pitchFamily="2" charset="-122"/>
            </a:endParaRPr>
          </a:p>
          <a:p>
            <a:pPr lvl="2"/>
            <a:r>
              <a:rPr lang="zh-CN" altLang="en-US" sz="2000" dirty="0" smtClean="0">
                <a:latin typeface="Arial" panose="020B0604020202020204" pitchFamily="34" charset="0"/>
                <a:ea typeface="宋体" panose="02010600030101010101" pitchFamily="2" charset="-122"/>
              </a:rPr>
              <a:t>不够逼真，有些乐音几乎不可能产生</a:t>
            </a:r>
            <a:endParaRPr lang="en-US" altLang="zh-CN" sz="2000" dirty="0" smtClean="0">
              <a:latin typeface="Arial" panose="020B0604020202020204" pitchFamily="34" charset="0"/>
              <a:ea typeface="宋体" panose="02010600030101010101" pitchFamily="2" charset="-122"/>
            </a:endParaRPr>
          </a:p>
          <a:p>
            <a:pPr lvl="1"/>
            <a:r>
              <a:rPr lang="zh-CN" altLang="en-US" sz="2400" dirty="0" smtClean="0">
                <a:ea typeface="宋体" panose="02010600030101010101" pitchFamily="2" charset="-122"/>
              </a:rPr>
              <a:t>乐音样本合成法（波形表合成法）</a:t>
            </a:r>
            <a:endParaRPr lang="en-US" altLang="zh-CN" sz="2400" dirty="0" smtClean="0">
              <a:ea typeface="宋体" panose="02010600030101010101" pitchFamily="2" charset="-122"/>
            </a:endParaRPr>
          </a:p>
          <a:p>
            <a:pPr lvl="2"/>
            <a:r>
              <a:rPr lang="zh-CN" altLang="en-US" sz="2000" dirty="0" smtClean="0">
                <a:latin typeface="宋体" panose="02010600030101010101" pitchFamily="2" charset="-122"/>
                <a:ea typeface="宋体" panose="02010600030101010101" pitchFamily="2" charset="-122"/>
              </a:rPr>
              <a:t>把真实乐器发出的声音以数字的形式记录</a:t>
            </a:r>
            <a:endParaRPr lang="en-US" altLang="zh-CN" sz="2000" dirty="0" smtClean="0">
              <a:latin typeface="宋体" panose="02010600030101010101" pitchFamily="2" charset="-122"/>
              <a:ea typeface="宋体" panose="02010600030101010101" pitchFamily="2" charset="-122"/>
            </a:endParaRPr>
          </a:p>
          <a:p>
            <a:pPr lvl="2"/>
            <a:r>
              <a:rPr lang="zh-CN" altLang="en-US" sz="2000" dirty="0" smtClean="0">
                <a:latin typeface="宋体" panose="02010600030101010101" pitchFamily="2" charset="-122"/>
                <a:ea typeface="宋体" panose="02010600030101010101" pitchFamily="2" charset="-122"/>
              </a:rPr>
              <a:t>比较直观</a:t>
            </a:r>
            <a:endParaRPr lang="en-US" altLang="zh-CN" sz="2000" dirty="0" smtClean="0">
              <a:latin typeface="宋体" panose="02010600030101010101" pitchFamily="2" charset="-122"/>
              <a:ea typeface="宋体" panose="02010600030101010101" pitchFamily="2" charset="-122"/>
            </a:endParaRPr>
          </a:p>
          <a:p>
            <a:r>
              <a:rPr lang="en-US" altLang="zh-CN" sz="2800" dirty="0" smtClean="0">
                <a:latin typeface="Arial" panose="020B0604020202020204" pitchFamily="34" charset="0"/>
                <a:ea typeface="宋体" panose="02010600030101010101" pitchFamily="2" charset="-122"/>
                <a:cs typeface="Arial" panose="020B0604020202020204" pitchFamily="34" charset="0"/>
              </a:rPr>
              <a:t>MIDI</a:t>
            </a:r>
            <a:r>
              <a:rPr lang="zh-CN" altLang="en-US" sz="2800" dirty="0" smtClean="0">
                <a:latin typeface="Arial" panose="020B0604020202020204" pitchFamily="34" charset="0"/>
                <a:ea typeface="宋体" panose="02010600030101010101" pitchFamily="2" charset="-122"/>
                <a:cs typeface="Arial" panose="020B0604020202020204" pitchFamily="34" charset="0"/>
              </a:rPr>
              <a:t>的特点</a:t>
            </a:r>
            <a:endParaRPr lang="en-US" altLang="zh-CN" sz="2800" dirty="0" smtClean="0">
              <a:latin typeface="Arial" panose="020B0604020202020204" pitchFamily="34" charset="0"/>
              <a:ea typeface="宋体" panose="02010600030101010101" pitchFamily="2" charset="-122"/>
              <a:cs typeface="Arial" panose="020B0604020202020204" pitchFamily="34" charset="0"/>
            </a:endParaRPr>
          </a:p>
          <a:p>
            <a:pPr lvl="1"/>
            <a:r>
              <a:rPr lang="zh-CN" altLang="en-US" sz="2400" dirty="0" smtClean="0">
                <a:solidFill>
                  <a:srgbClr val="C00000"/>
                </a:solidFill>
                <a:latin typeface="Arial" panose="020B0604020202020204" pitchFamily="34" charset="0"/>
                <a:ea typeface="宋体" panose="02010600030101010101" pitchFamily="2" charset="-122"/>
                <a:cs typeface="Arial" panose="020B0604020202020204" pitchFamily="34" charset="0"/>
              </a:rPr>
              <a:t>生成文件小，文件存储的是命令，不是波形</a:t>
            </a:r>
            <a:endParaRPr lang="en-US" altLang="zh-CN" sz="2400" dirty="0" smtClean="0">
              <a:latin typeface="Arial" panose="020B0604020202020204" pitchFamily="34" charset="0"/>
              <a:ea typeface="宋体" panose="02010600030101010101" pitchFamily="2" charset="-122"/>
              <a:cs typeface="Arial" panose="020B0604020202020204" pitchFamily="34" charset="0"/>
            </a:endParaRPr>
          </a:p>
          <a:p>
            <a:pPr lvl="1"/>
            <a:r>
              <a:rPr lang="zh-CN" altLang="en-US" sz="2400" dirty="0" smtClean="0">
                <a:latin typeface="Arial" panose="020B0604020202020204" pitchFamily="34" charset="0"/>
                <a:ea typeface="宋体" panose="02010600030101010101" pitchFamily="2" charset="-122"/>
                <a:cs typeface="Arial" panose="020B0604020202020204" pitchFamily="34" charset="0"/>
              </a:rPr>
              <a:t>容易编辑，改变音调、音色等属性，编辑命令比编辑波形容易</a:t>
            </a:r>
            <a:endParaRPr lang="zh-CN" altLang="en-US" sz="2400" dirty="0" smtClean="0">
              <a:latin typeface="Arial" panose="020B0604020202020204" pitchFamily="34" charset="0"/>
              <a:ea typeface="宋体" panose="02010600030101010101" pitchFamily="2" charset="-122"/>
              <a:cs typeface="Arial" panose="020B0604020202020204" pitchFamily="34" charset="0"/>
            </a:endParaRPr>
          </a:p>
        </p:txBody>
      </p:sp>
      <p:sp>
        <p:nvSpPr>
          <p:cNvPr id="716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dirty="0" smtClean="0">
                <a:ea typeface="宋体" panose="02010600030101010101" pitchFamily="2" charset="-122"/>
              </a:rPr>
              <a:t>FM</a:t>
            </a:r>
            <a:r>
              <a:rPr lang="zh-CN" altLang="en-US" dirty="0" smtClean="0">
                <a:ea typeface="宋体" panose="02010600030101010101" pitchFamily="2" charset="-122"/>
              </a:rPr>
              <a:t>生成乐音的基本原理</a:t>
            </a:r>
            <a:endParaRPr lang="zh-CN" altLang="en-US" dirty="0" smtClean="0">
              <a:ea typeface="宋体" panose="02010600030101010101" pitchFamily="2" charset="-122"/>
            </a:endParaRPr>
          </a:p>
        </p:txBody>
      </p:sp>
      <p:sp>
        <p:nvSpPr>
          <p:cNvPr id="7270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2708" name="Picture 3" descr="course1-2-6-image001"/>
          <p:cNvPicPr>
            <a:picLocks noChangeAspect="1" noChangeArrowheads="1"/>
          </p:cNvPicPr>
          <p:nvPr/>
        </p:nvPicPr>
        <p:blipFill>
          <a:blip r:embed="rId1" cstate="print"/>
          <a:srcRect/>
          <a:stretch>
            <a:fillRect/>
          </a:stretch>
        </p:blipFill>
        <p:spPr bwMode="auto">
          <a:xfrm>
            <a:off x="762000" y="1357313"/>
            <a:ext cx="7772400" cy="4846637"/>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anose="02010600030101010101" pitchFamily="2" charset="-122"/>
              </a:rPr>
              <a:t>乐音样本合成的基本原理</a:t>
            </a:r>
            <a:endParaRPr lang="zh-CN" altLang="en-US" smtClean="0">
              <a:ea typeface="宋体" panose="02010600030101010101" pitchFamily="2" charset="-122"/>
            </a:endParaRPr>
          </a:p>
        </p:txBody>
      </p:sp>
      <p:sp>
        <p:nvSpPr>
          <p:cNvPr id="757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5780" name="Picture 3" descr="midi"/>
          <p:cNvPicPr>
            <a:picLocks noChangeAspect="1" noChangeArrowheads="1"/>
          </p:cNvPicPr>
          <p:nvPr/>
        </p:nvPicPr>
        <p:blipFill>
          <a:blip r:embed="rId1" cstate="print"/>
          <a:srcRect/>
          <a:stretch>
            <a:fillRect/>
          </a:stretch>
        </p:blipFill>
        <p:spPr bwMode="auto">
          <a:xfrm>
            <a:off x="1043608" y="1340768"/>
            <a:ext cx="7776864" cy="4680520"/>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en-US" altLang="zh-CN" dirty="0" smtClean="0">
                <a:ea typeface="宋体" panose="02010600030101010101" pitchFamily="2" charset="-122"/>
              </a:rPr>
              <a:t>MIDI</a:t>
            </a:r>
            <a:r>
              <a:rPr lang="zh-CN" altLang="en-US" dirty="0" smtClean="0">
                <a:ea typeface="宋体" panose="02010600030101010101" pitchFamily="2" charset="-122"/>
              </a:rPr>
              <a:t>数据流</a:t>
            </a:r>
            <a:endParaRPr lang="zh-CN" altLang="en-US" dirty="0" smtClean="0">
              <a:ea typeface="宋体" panose="02010600030101010101" pitchFamily="2" charset="-122"/>
            </a:endParaRPr>
          </a:p>
        </p:txBody>
      </p:sp>
      <p:sp>
        <p:nvSpPr>
          <p:cNvPr id="76803" name="内容占位符 2"/>
          <p:cNvSpPr>
            <a:spLocks noGrp="1"/>
          </p:cNvSpPr>
          <p:nvPr>
            <p:ph idx="1"/>
          </p:nvPr>
        </p:nvSpPr>
        <p:spPr>
          <a:xfrm>
            <a:off x="571500" y="1371600"/>
            <a:ext cx="8358188" cy="4914900"/>
          </a:xfrm>
        </p:spPr>
        <p:txBody>
          <a:bodyPr/>
          <a:lstStyle/>
          <a:p>
            <a:r>
              <a:rPr lang="zh-CN" altLang="en-US" dirty="0" smtClean="0">
                <a:ea typeface="宋体" panose="02010600030101010101" pitchFamily="2" charset="-122"/>
              </a:rPr>
              <a:t>单向异步的比特流，</a:t>
            </a:r>
            <a:r>
              <a:rPr lang="en-US" altLang="zh-CN" dirty="0" smtClean="0">
                <a:ea typeface="宋体" panose="02010600030101010101" pitchFamily="2" charset="-122"/>
              </a:rPr>
              <a:t>31.25kbps</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r>
              <a:rPr lang="zh-CN" altLang="en-US" dirty="0" smtClean="0">
                <a:ea typeface="宋体" panose="02010600030101010101" pitchFamily="2" charset="-122"/>
              </a:rPr>
              <a:t>每个字节</a:t>
            </a:r>
            <a:r>
              <a:rPr lang="en-US" altLang="zh-CN" dirty="0" smtClean="0">
                <a:ea typeface="宋体" panose="02010600030101010101" pitchFamily="2" charset="-122"/>
              </a:rPr>
              <a:t>10</a:t>
            </a:r>
            <a:r>
              <a:rPr lang="zh-CN" altLang="en-US" dirty="0" smtClean="0">
                <a:ea typeface="宋体" panose="02010600030101010101" pitchFamily="2" charset="-122"/>
              </a:rPr>
              <a:t>位，</a:t>
            </a:r>
            <a:r>
              <a:rPr lang="en-US" altLang="zh-CN" dirty="0" smtClean="0">
                <a:ea typeface="宋体" panose="02010600030101010101" pitchFamily="2" charset="-122"/>
              </a:rPr>
              <a:t>1</a:t>
            </a:r>
            <a:r>
              <a:rPr lang="zh-CN" altLang="en-US" dirty="0" smtClean="0">
                <a:ea typeface="宋体" panose="02010600030101010101" pitchFamily="2" charset="-122"/>
              </a:rPr>
              <a:t>位开始位，</a:t>
            </a:r>
            <a:r>
              <a:rPr lang="en-US" altLang="zh-CN" dirty="0" smtClean="0">
                <a:ea typeface="宋体" panose="02010600030101010101" pitchFamily="2" charset="-122"/>
              </a:rPr>
              <a:t>8</a:t>
            </a:r>
            <a:r>
              <a:rPr lang="zh-CN" altLang="en-US" dirty="0" smtClean="0">
                <a:ea typeface="宋体" panose="02010600030101010101" pitchFamily="2" charset="-122"/>
              </a:rPr>
              <a:t>位数据，</a:t>
            </a:r>
            <a:r>
              <a:rPr lang="en-US" altLang="zh-CN" dirty="0" smtClean="0">
                <a:ea typeface="宋体" panose="02010600030101010101" pitchFamily="2" charset="-122"/>
              </a:rPr>
              <a:t>1</a:t>
            </a:r>
            <a:r>
              <a:rPr lang="zh-CN" altLang="en-US" dirty="0" smtClean="0">
                <a:ea typeface="宋体" panose="02010600030101010101" pitchFamily="2" charset="-122"/>
              </a:rPr>
              <a:t>位结束位</a:t>
            </a:r>
            <a:endParaRPr lang="en-US" altLang="zh-CN" dirty="0" smtClean="0">
              <a:ea typeface="宋体" panose="02010600030101010101" pitchFamily="2" charset="-122"/>
            </a:endParaRPr>
          </a:p>
          <a:p>
            <a:r>
              <a:rPr lang="zh-CN" altLang="en-US" dirty="0" smtClean="0">
                <a:ea typeface="宋体" panose="02010600030101010101" pitchFamily="2" charset="-122"/>
              </a:rPr>
              <a:t>数据流的产生设备</a:t>
            </a:r>
            <a:endParaRPr lang="en-US" altLang="zh-CN" dirty="0" smtClean="0">
              <a:ea typeface="宋体" panose="02010600030101010101" pitchFamily="2" charset="-122"/>
            </a:endParaRPr>
          </a:p>
          <a:p>
            <a:pPr lvl="1"/>
            <a:r>
              <a:rPr lang="en-US" altLang="zh-CN" dirty="0" smtClean="0"/>
              <a:t>MIDI</a:t>
            </a:r>
            <a:r>
              <a:rPr lang="zh-CN" altLang="zh-CN" dirty="0" smtClean="0"/>
              <a:t>控制器</a:t>
            </a:r>
            <a:r>
              <a:rPr lang="en-US" altLang="zh-CN" dirty="0" smtClean="0"/>
              <a:t>(controller)</a:t>
            </a:r>
            <a:r>
              <a:rPr lang="zh-CN" altLang="en-US" dirty="0" smtClean="0"/>
              <a:t>：</a:t>
            </a:r>
            <a:r>
              <a:rPr lang="zh-CN" altLang="zh-CN" dirty="0" smtClean="0"/>
              <a:t>如乐器键盘），在播放时把演奏转换成实时的</a:t>
            </a:r>
            <a:r>
              <a:rPr lang="en-US" altLang="zh-CN" dirty="0" smtClean="0"/>
              <a:t>MIDI</a:t>
            </a:r>
            <a:r>
              <a:rPr lang="zh-CN" altLang="zh-CN" dirty="0" smtClean="0"/>
              <a:t>数据流</a:t>
            </a:r>
            <a:endParaRPr lang="en-US" altLang="zh-CN" dirty="0" smtClean="0"/>
          </a:p>
          <a:p>
            <a:pPr lvl="1"/>
            <a:r>
              <a:rPr lang="en-US" altLang="zh-CN" dirty="0" smtClean="0"/>
              <a:t>MIDI</a:t>
            </a:r>
            <a:r>
              <a:rPr lang="zh-CN" altLang="zh-CN" dirty="0" smtClean="0"/>
              <a:t>音序器</a:t>
            </a:r>
            <a:r>
              <a:rPr lang="en-US" altLang="zh-CN" dirty="0" smtClean="0"/>
              <a:t>(sequencer)</a:t>
            </a:r>
            <a:r>
              <a:rPr lang="zh-CN" altLang="en-US" dirty="0" smtClean="0"/>
              <a:t>：</a:t>
            </a:r>
            <a:r>
              <a:rPr lang="zh-CN" altLang="zh-CN" dirty="0" smtClean="0"/>
              <a:t>允许</a:t>
            </a:r>
            <a:r>
              <a:rPr lang="en-US" altLang="zh-CN" dirty="0" smtClean="0"/>
              <a:t>MIDI</a:t>
            </a:r>
            <a:r>
              <a:rPr lang="zh-CN" altLang="zh-CN" dirty="0" smtClean="0"/>
              <a:t>数据被捕获、存储、编辑、组合和重奏的装置</a:t>
            </a:r>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768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6805" name="TextBox 10"/>
          <p:cNvSpPr txBox="1">
            <a:spLocks noChangeArrowheads="1"/>
          </p:cNvSpPr>
          <p:nvPr/>
        </p:nvSpPr>
        <p:spPr bwMode="auto">
          <a:xfrm>
            <a:off x="1043608" y="1988840"/>
            <a:ext cx="6357937"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en-US" altLang="zh-CN" dirty="0"/>
              <a:t>30</a:t>
            </a:r>
            <a:r>
              <a:rPr lang="zh-CN" altLang="en-US" dirty="0"/>
              <a:t>分钟的</a:t>
            </a:r>
            <a:r>
              <a:rPr lang="en-US" altLang="zh-CN" dirty="0"/>
              <a:t>MIDI</a:t>
            </a:r>
            <a:r>
              <a:rPr lang="zh-CN" altLang="en-US" dirty="0"/>
              <a:t>音乐与</a:t>
            </a:r>
            <a:r>
              <a:rPr lang="en-US" altLang="zh-CN" dirty="0"/>
              <a:t>CD</a:t>
            </a:r>
            <a:r>
              <a:rPr lang="zh-CN" altLang="en-US" dirty="0"/>
              <a:t>音乐数据量比较？</a:t>
            </a:r>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smtClean="0">
                <a:ea typeface="宋体" panose="02010600030101010101" pitchFamily="2" charset="-122"/>
              </a:rPr>
              <a:t>MIDI</a:t>
            </a:r>
            <a:r>
              <a:rPr lang="zh-CN" altLang="en-US" smtClean="0">
                <a:ea typeface="宋体" panose="02010600030101010101" pitchFamily="2" charset="-122"/>
              </a:rPr>
              <a:t>消息组成</a:t>
            </a:r>
            <a:endParaRPr lang="zh-CN" altLang="en-US" smtClean="0">
              <a:ea typeface="宋体" panose="02010600030101010101" pitchFamily="2" charset="-122"/>
            </a:endParaRPr>
          </a:p>
        </p:txBody>
      </p:sp>
      <p:sp>
        <p:nvSpPr>
          <p:cNvPr id="78851" name="内容占位符 2"/>
          <p:cNvSpPr>
            <a:spLocks noGrp="1"/>
          </p:cNvSpPr>
          <p:nvPr>
            <p:ph idx="1"/>
          </p:nvPr>
        </p:nvSpPr>
        <p:spPr/>
        <p:txBody>
          <a:bodyPr/>
          <a:lstStyle/>
          <a:p>
            <a:r>
              <a:rPr lang="zh-CN" altLang="en-US" sz="2000" smtClean="0">
                <a:ea typeface="宋体" panose="02010600030101010101" pitchFamily="2" charset="-122"/>
              </a:rPr>
              <a:t>第</a:t>
            </a:r>
            <a:r>
              <a:rPr lang="en-US" altLang="zh-CN" sz="2000" smtClean="0">
                <a:ea typeface="宋体" panose="02010600030101010101" pitchFamily="2" charset="-122"/>
              </a:rPr>
              <a:t>1</a:t>
            </a:r>
            <a:r>
              <a:rPr lang="zh-CN" altLang="en-US" sz="2000" smtClean="0">
                <a:ea typeface="宋体" panose="02010600030101010101" pitchFamily="2" charset="-122"/>
              </a:rPr>
              <a:t>个</a:t>
            </a:r>
            <a:r>
              <a:rPr lang="en-US" altLang="zh-CN" sz="2000" smtClean="0">
                <a:ea typeface="宋体" panose="02010600030101010101" pitchFamily="2" charset="-122"/>
              </a:rPr>
              <a:t>bit</a:t>
            </a:r>
            <a:r>
              <a:rPr lang="zh-CN" altLang="en-US" sz="2000" smtClean="0">
                <a:ea typeface="宋体" panose="02010600030101010101" pitchFamily="2" charset="-122"/>
              </a:rPr>
              <a:t>：有效位</a:t>
            </a:r>
            <a:endParaRPr lang="en-US" altLang="zh-CN" sz="2000" smtClean="0">
              <a:ea typeface="宋体" panose="02010600030101010101" pitchFamily="2" charset="-122"/>
            </a:endParaRPr>
          </a:p>
          <a:p>
            <a:r>
              <a:rPr lang="en-US" altLang="zh-CN" sz="2000" smtClean="0">
                <a:ea typeface="宋体" panose="02010600030101010101" pitchFamily="2" charset="-122"/>
              </a:rPr>
              <a:t>2 </a:t>
            </a:r>
            <a:r>
              <a:rPr lang="zh-CN" altLang="en-US" sz="2000" smtClean="0">
                <a:ea typeface="宋体" panose="02010600030101010101" pitchFamily="2" charset="-122"/>
              </a:rPr>
              <a:t>～</a:t>
            </a:r>
            <a:r>
              <a:rPr lang="en-US" altLang="zh-CN" sz="2000" smtClean="0">
                <a:ea typeface="宋体" panose="02010600030101010101" pitchFamily="2" charset="-122"/>
              </a:rPr>
              <a:t>4bit</a:t>
            </a:r>
            <a:r>
              <a:rPr lang="zh-CN" altLang="en-US" sz="2000" smtClean="0">
                <a:ea typeface="宋体" panose="02010600030101010101" pitchFamily="2" charset="-122"/>
              </a:rPr>
              <a:t>：消息类型</a:t>
            </a:r>
            <a:endParaRPr lang="en-US" altLang="zh-CN" sz="2000" smtClean="0">
              <a:ea typeface="宋体" panose="02010600030101010101" pitchFamily="2" charset="-122"/>
            </a:endParaRPr>
          </a:p>
          <a:p>
            <a:r>
              <a:rPr lang="en-US" altLang="zh-CN" sz="2000" smtClean="0">
                <a:ea typeface="宋体" panose="02010600030101010101" pitchFamily="2" charset="-122"/>
              </a:rPr>
              <a:t>5 </a:t>
            </a:r>
            <a:r>
              <a:rPr lang="zh-CN" altLang="en-US" sz="2000" smtClean="0">
                <a:ea typeface="宋体" panose="02010600030101010101" pitchFamily="2" charset="-122"/>
              </a:rPr>
              <a:t>～</a:t>
            </a:r>
            <a:r>
              <a:rPr lang="en-US" altLang="zh-CN" sz="2000" smtClean="0">
                <a:ea typeface="宋体" panose="02010600030101010101" pitchFamily="2" charset="-122"/>
              </a:rPr>
              <a:t>8bit</a:t>
            </a:r>
            <a:r>
              <a:rPr lang="zh-CN" altLang="en-US" sz="2000" smtClean="0">
                <a:ea typeface="宋体" panose="02010600030101010101" pitchFamily="2" charset="-122"/>
              </a:rPr>
              <a:t>：通道号码</a:t>
            </a:r>
            <a:endParaRPr lang="en-US" altLang="zh-CN" sz="2000" smtClean="0">
              <a:ea typeface="宋体" panose="02010600030101010101" pitchFamily="2" charset="-122"/>
            </a:endParaRPr>
          </a:p>
          <a:p>
            <a:r>
              <a:rPr lang="en-US" altLang="zh-CN" sz="2000" smtClean="0">
                <a:ea typeface="宋体" panose="02010600030101010101" pitchFamily="2" charset="-122"/>
              </a:rPr>
              <a:t>2</a:t>
            </a:r>
            <a:r>
              <a:rPr lang="zh-CN" altLang="en-US" sz="2000" smtClean="0">
                <a:ea typeface="宋体" panose="02010600030101010101" pitchFamily="2" charset="-122"/>
              </a:rPr>
              <a:t>个字节：数据</a:t>
            </a:r>
            <a:endParaRPr lang="zh-CN" altLang="en-US" sz="2000" smtClean="0">
              <a:ea typeface="宋体" panose="02010600030101010101" pitchFamily="2" charset="-122"/>
            </a:endParaRPr>
          </a:p>
        </p:txBody>
      </p:sp>
      <p:sp>
        <p:nvSpPr>
          <p:cNvPr id="788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8853" name="Picture 4" descr="course1-2-6-image008"/>
          <p:cNvPicPr>
            <a:picLocks noChangeAspect="1" noChangeArrowheads="1"/>
          </p:cNvPicPr>
          <p:nvPr/>
        </p:nvPicPr>
        <p:blipFill>
          <a:blip r:embed="rId1" cstate="print">
            <a:lum contrast="100000"/>
          </a:blip>
          <a:srcRect/>
          <a:stretch>
            <a:fillRect/>
          </a:stretch>
        </p:blipFill>
        <p:spPr bwMode="auto">
          <a:xfrm>
            <a:off x="1331640" y="2078038"/>
            <a:ext cx="6907485" cy="3993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smtClean="0">
                <a:ea typeface="宋体" panose="02010600030101010101" pitchFamily="2" charset="-122"/>
              </a:rPr>
              <a:t>MIDI</a:t>
            </a:r>
            <a:r>
              <a:rPr lang="zh-CN" altLang="en-US" smtClean="0">
                <a:ea typeface="宋体" panose="02010600030101010101" pitchFamily="2" charset="-122"/>
              </a:rPr>
              <a:t>通道号码</a:t>
            </a:r>
            <a:endParaRPr lang="zh-CN" altLang="en-US" smtClean="0">
              <a:ea typeface="宋体" panose="02010600030101010101" pitchFamily="2" charset="-122"/>
            </a:endParaRPr>
          </a:p>
        </p:txBody>
      </p:sp>
      <p:sp>
        <p:nvSpPr>
          <p:cNvPr id="79875" name="内容占位符 2"/>
          <p:cNvSpPr>
            <a:spLocks noGrp="1"/>
          </p:cNvSpPr>
          <p:nvPr>
            <p:ph idx="1"/>
          </p:nvPr>
        </p:nvSpPr>
        <p:spPr>
          <a:xfrm>
            <a:off x="857250" y="1500189"/>
            <a:ext cx="7620000" cy="1136724"/>
          </a:xfrm>
        </p:spPr>
        <p:txBody>
          <a:bodyPr/>
          <a:lstStyle/>
          <a:p>
            <a:r>
              <a:rPr lang="zh-CN" altLang="en-US" dirty="0" smtClean="0">
                <a:ea typeface="宋体" panose="02010600030101010101" pitchFamily="2" charset="-122"/>
              </a:rPr>
              <a:t>单个物理通道分成</a:t>
            </a:r>
            <a:r>
              <a:rPr lang="en-US" altLang="zh-CN" dirty="0" smtClean="0">
                <a:ea typeface="宋体" panose="02010600030101010101" pitchFamily="2" charset="-122"/>
              </a:rPr>
              <a:t>16</a:t>
            </a:r>
            <a:r>
              <a:rPr lang="zh-CN" altLang="en-US" dirty="0" smtClean="0">
                <a:ea typeface="宋体" panose="02010600030101010101" pitchFamily="2" charset="-122"/>
              </a:rPr>
              <a:t>个逻辑通道，每个通道可指定一种音乐</a:t>
            </a:r>
            <a:endParaRPr lang="zh-CN" altLang="en-US" dirty="0" smtClean="0">
              <a:ea typeface="宋体" panose="02010600030101010101" pitchFamily="2" charset="-122"/>
            </a:endParaRPr>
          </a:p>
        </p:txBody>
      </p:sp>
      <p:sp>
        <p:nvSpPr>
          <p:cNvPr id="798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7" name="Picture 4" descr="midi3"/>
          <p:cNvPicPr>
            <a:picLocks noChangeAspect="1" noChangeArrowheads="1"/>
          </p:cNvPicPr>
          <p:nvPr/>
        </p:nvPicPr>
        <p:blipFill>
          <a:blip r:embed="rId1" cstate="print"/>
          <a:srcRect/>
          <a:stretch>
            <a:fillRect/>
          </a:stretch>
        </p:blipFill>
        <p:spPr bwMode="auto">
          <a:xfrm>
            <a:off x="1071563" y="3571875"/>
            <a:ext cx="7456487" cy="1979613"/>
          </a:xfrm>
          <a:prstGeom prst="rect">
            <a:avLst/>
          </a:prstGeom>
          <a:noFill/>
          <a:ln w="9525">
            <a:noFill/>
            <a:miter lim="800000"/>
            <a:headEnd/>
            <a:tailEnd/>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脉冲宽度</a:t>
            </a:r>
            <a:r>
              <a:rPr lang="zh-CN" altLang="en-US" dirty="0" smtClean="0">
                <a:ea typeface="楷体_GB2312" pitchFamily="49" charset="-122"/>
                <a:sym typeface="Symbol" panose="05050102010706020507" pitchFamily="18" charset="2"/>
              </a:rPr>
              <a:t>不变, </a:t>
            </a:r>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AutoShape 3"/>
          <p:cNvSpPr>
            <a:spLocks noChangeArrowheads="1"/>
          </p:cNvSpPr>
          <p:nvPr/>
        </p:nvSpPr>
        <p:spPr bwMode="auto">
          <a:xfrm>
            <a:off x="2705100" y="5734050"/>
            <a:ext cx="2133600" cy="533400"/>
          </a:xfrm>
          <a:prstGeom prst="wedgeRoundRectCallout">
            <a:avLst>
              <a:gd name="adj1" fmla="val 67264"/>
              <a:gd name="adj2" fmla="val -106250"/>
              <a:gd name="adj3" fmla="val 16667"/>
            </a:avLst>
          </a:prstGeom>
          <a:noFill/>
          <a:ln w="12700" cap="sq">
            <a:solidFill>
              <a:schemeClr val="accent1"/>
            </a:solidFill>
            <a:miter lim="800000"/>
            <a:headEnd type="none" w="sm" len="sm"/>
            <a:tailEnd type="none" w="sm" len="lg"/>
          </a:ln>
          <a:effectLst/>
        </p:spPr>
        <p:txBody>
          <a:bodyPr wrap="none" anchor="ctr"/>
          <a:lstStyle/>
          <a:p>
            <a:pPr eaLnBrk="1" hangingPunct="1"/>
            <a:r>
              <a:rPr lang="zh-CN" altLang="en-US" sz="2000"/>
              <a:t>第一个过零点</a:t>
            </a:r>
            <a:endParaRPr lang="zh-CN" altLang="en-US" sz="2000"/>
          </a:p>
        </p:txBody>
      </p:sp>
      <p:sp>
        <p:nvSpPr>
          <p:cNvPr id="6" name="AutoShape 5"/>
          <p:cNvSpPr>
            <a:spLocks noChangeArrowheads="1"/>
          </p:cNvSpPr>
          <p:nvPr/>
        </p:nvSpPr>
        <p:spPr bwMode="auto">
          <a:xfrm>
            <a:off x="381000" y="3829050"/>
            <a:ext cx="2609850" cy="762000"/>
          </a:xfrm>
          <a:prstGeom prst="wedgeRoundRectCallout">
            <a:avLst>
              <a:gd name="adj1" fmla="val 76764"/>
              <a:gd name="adj2" fmla="val 61458"/>
              <a:gd name="adj3" fmla="val 16667"/>
            </a:avLst>
          </a:prstGeom>
          <a:noFill/>
          <a:ln w="12700" cap="sq">
            <a:solidFill>
              <a:schemeClr val="accent1"/>
            </a:solidFill>
            <a:miter lim="800000"/>
            <a:headEnd type="none" w="sm" len="sm"/>
            <a:tailEnd type="none" w="sm" len="lg"/>
          </a:ln>
          <a:effectLst/>
        </p:spPr>
        <p:txBody>
          <a:bodyPr wrap="none" anchor="ctr"/>
          <a:lstStyle/>
          <a:p>
            <a:pPr algn="l" eaLnBrk="1" hangingPunct="1"/>
            <a:r>
              <a:rPr lang="zh-CN" altLang="en-US" sz="2000" dirty="0"/>
              <a:t>谱线间隔</a:t>
            </a:r>
            <a:endParaRPr lang="zh-CN" altLang="en-US" dirty="0"/>
          </a:p>
        </p:txBody>
      </p:sp>
      <p:grpSp>
        <p:nvGrpSpPr>
          <p:cNvPr id="8" name="Group 7"/>
          <p:cNvGrpSpPr/>
          <p:nvPr/>
        </p:nvGrpSpPr>
        <p:grpSpPr bwMode="auto">
          <a:xfrm>
            <a:off x="520700" y="1357313"/>
            <a:ext cx="8520113" cy="609600"/>
            <a:chOff x="328" y="855"/>
            <a:chExt cx="5367" cy="384"/>
          </a:xfrm>
        </p:grpSpPr>
        <p:sp>
          <p:nvSpPr>
            <p:cNvPr id="9" name="Rectangle 8"/>
            <p:cNvSpPr>
              <a:spLocks noChangeArrowheads="1"/>
            </p:cNvSpPr>
            <p:nvPr/>
          </p:nvSpPr>
          <p:spPr bwMode="auto">
            <a:xfrm>
              <a:off x="3334" y="909"/>
              <a:ext cx="2361" cy="252"/>
            </a:xfrm>
            <a:prstGeom prst="rect">
              <a:avLst/>
            </a:prstGeom>
            <a:noFill/>
            <a:ln w="12700" cap="sq">
              <a:noFill/>
              <a:miter lim="800000"/>
              <a:headEnd type="none" w="sm" len="sm"/>
              <a:tailEnd type="none" w="sm" len="lg"/>
            </a:ln>
            <a:effectLst/>
          </p:spPr>
          <p:txBody>
            <a:bodyPr wrap="none" anchor="ctr">
              <a:spAutoFit/>
            </a:bodyPr>
            <a:lstStyle/>
            <a:p>
              <a:pPr algn="l"/>
              <a:r>
                <a:rPr lang="zh-CN" altLang="en-US" sz="2000"/>
                <a:t> ， 第一个过零点              </a:t>
              </a:r>
              <a:r>
                <a:rPr lang="zh-CN" altLang="zh-CN" sz="2000"/>
                <a:t> 。</a:t>
              </a:r>
              <a:endParaRPr lang="zh-CN" altLang="zh-CN" sz="2000"/>
            </a:p>
          </p:txBody>
        </p:sp>
        <p:sp>
          <p:nvSpPr>
            <p:cNvPr id="10" name="Text Box 9"/>
            <p:cNvSpPr txBox="1">
              <a:spLocks noChangeArrowheads="1"/>
            </p:cNvSpPr>
            <p:nvPr/>
          </p:nvSpPr>
          <p:spPr bwMode="auto">
            <a:xfrm>
              <a:off x="328" y="906"/>
              <a:ext cx="775" cy="252"/>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a:t>情况 1：</a:t>
              </a:r>
              <a:endParaRPr lang="zh-CN" altLang="en-US" sz="2000"/>
            </a:p>
          </p:txBody>
        </p:sp>
        <p:graphicFrame>
          <p:nvGraphicFramePr>
            <p:cNvPr id="11" name="Object 10"/>
            <p:cNvGraphicFramePr>
              <a:graphicFrameLocks noChangeAspect="1"/>
            </p:cNvGraphicFramePr>
            <p:nvPr/>
          </p:nvGraphicFramePr>
          <p:xfrm>
            <a:off x="1004" y="925"/>
            <a:ext cx="552" cy="219"/>
          </p:xfrm>
          <a:graphic>
            <a:graphicData uri="http://schemas.openxmlformats.org/presentationml/2006/ole">
              <mc:AlternateContent xmlns:mc="http://schemas.openxmlformats.org/markup-compatibility/2006">
                <mc:Choice xmlns:v="urn:schemas-microsoft-com:vml" Requires="v">
                  <p:oleObj spid="_x0000_s14337" name="" r:id="rId1" imgW="10972800" imgH="4267200" progId="Equation.3">
                    <p:embed/>
                  </p:oleObj>
                </mc:Choice>
                <mc:Fallback>
                  <p:oleObj name="" r:id="rId1" imgW="10972800" imgH="4267200" progId="Equation.3">
                    <p:embed/>
                    <p:pic>
                      <p:nvPicPr>
                        <p:cNvPr id="0" name="图片 14336"/>
                        <p:cNvPicPr>
                          <a:picLocks noChangeAspect="1"/>
                        </p:cNvPicPr>
                        <p:nvPr/>
                      </p:nvPicPr>
                      <p:blipFill>
                        <a:blip r:embed="rId2"/>
                        <a:stretch>
                          <a:fillRect/>
                        </a:stretch>
                      </p:blipFill>
                      <p:spPr>
                        <a:xfrm>
                          <a:off x="1004" y="925"/>
                          <a:ext cx="552" cy="219"/>
                        </a:xfrm>
                        <a:prstGeom prst="rect">
                          <a:avLst/>
                        </a:prstGeom>
                        <a:noFill/>
                        <a:ln w="9525">
                          <a:noFill/>
                        </a:ln>
                      </p:spPr>
                    </p:pic>
                  </p:oleObj>
                </mc:Fallback>
              </mc:AlternateContent>
            </a:graphicData>
          </a:graphic>
        </p:graphicFrame>
        <p:graphicFrame>
          <p:nvGraphicFramePr>
            <p:cNvPr id="12" name="Object 11"/>
            <p:cNvGraphicFramePr>
              <a:graphicFrameLocks noChangeAspect="1"/>
            </p:cNvGraphicFramePr>
            <p:nvPr/>
          </p:nvGraphicFramePr>
          <p:xfrm>
            <a:off x="2581" y="864"/>
            <a:ext cx="800" cy="360"/>
          </p:xfrm>
          <a:graphic>
            <a:graphicData uri="http://schemas.openxmlformats.org/presentationml/2006/ole">
              <mc:AlternateContent xmlns:mc="http://schemas.openxmlformats.org/markup-compatibility/2006">
                <mc:Choice xmlns:v="urn:schemas-microsoft-com:vml" Requires="v">
                  <p:oleObj spid="_x0000_s14338" name="" r:id="rId3" imgW="20726400" imgH="9448800" progId="Equation.3">
                    <p:embed/>
                  </p:oleObj>
                </mc:Choice>
                <mc:Fallback>
                  <p:oleObj name="" r:id="rId3" imgW="20726400" imgH="9448800" progId="Equation.3">
                    <p:embed/>
                    <p:pic>
                      <p:nvPicPr>
                        <p:cNvPr id="0" name="图片 14337"/>
                        <p:cNvPicPr>
                          <a:picLocks noChangeAspect="1"/>
                        </p:cNvPicPr>
                        <p:nvPr/>
                      </p:nvPicPr>
                      <p:blipFill>
                        <a:blip r:embed="rId4"/>
                        <a:stretch>
                          <a:fillRect/>
                        </a:stretch>
                      </p:blipFill>
                      <p:spPr>
                        <a:xfrm>
                          <a:off x="2581" y="864"/>
                          <a:ext cx="800" cy="360"/>
                        </a:xfrm>
                        <a:prstGeom prst="rect">
                          <a:avLst/>
                        </a:prstGeom>
                        <a:noFill/>
                        <a:ln w="9525">
                          <a:noFill/>
                        </a:ln>
                      </p:spPr>
                    </p:pic>
                  </p:oleObj>
                </mc:Fallback>
              </mc:AlternateContent>
            </a:graphicData>
          </a:graphic>
        </p:graphicFrame>
        <p:graphicFrame>
          <p:nvGraphicFramePr>
            <p:cNvPr id="13" name="Object 12"/>
            <p:cNvGraphicFramePr>
              <a:graphicFrameLocks noChangeAspect="1"/>
            </p:cNvGraphicFramePr>
            <p:nvPr/>
          </p:nvGraphicFramePr>
          <p:xfrm>
            <a:off x="4624" y="855"/>
            <a:ext cx="528" cy="384"/>
          </p:xfrm>
          <a:graphic>
            <a:graphicData uri="http://schemas.openxmlformats.org/presentationml/2006/ole">
              <mc:AlternateContent xmlns:mc="http://schemas.openxmlformats.org/markup-compatibility/2006">
                <mc:Choice xmlns:v="urn:schemas-microsoft-com:vml" Requires="v">
                  <p:oleObj spid="_x0000_s14339" name="" r:id="rId5" imgW="12496800" imgH="9448800" progId="Equation.3">
                    <p:embed/>
                  </p:oleObj>
                </mc:Choice>
                <mc:Fallback>
                  <p:oleObj name="" r:id="rId5" imgW="12496800" imgH="9448800" progId="Equation.3">
                    <p:embed/>
                    <p:pic>
                      <p:nvPicPr>
                        <p:cNvPr id="0" name="图片 14338"/>
                        <p:cNvPicPr>
                          <a:picLocks noChangeAspect="1"/>
                        </p:cNvPicPr>
                        <p:nvPr/>
                      </p:nvPicPr>
                      <p:blipFill>
                        <a:blip r:embed="rId6"/>
                        <a:stretch>
                          <a:fillRect/>
                        </a:stretch>
                      </p:blipFill>
                      <p:spPr>
                        <a:xfrm>
                          <a:off x="4624" y="855"/>
                          <a:ext cx="528" cy="384"/>
                        </a:xfrm>
                        <a:prstGeom prst="rect">
                          <a:avLst/>
                        </a:prstGeom>
                        <a:noFill/>
                        <a:ln w="9525">
                          <a:noFill/>
                        </a:ln>
                      </p:spPr>
                    </p:pic>
                  </p:oleObj>
                </mc:Fallback>
              </mc:AlternateContent>
            </a:graphicData>
          </a:graphic>
        </p:graphicFrame>
        <p:sp>
          <p:nvSpPr>
            <p:cNvPr id="14" name="Rectangle 13"/>
            <p:cNvSpPr>
              <a:spLocks noChangeArrowheads="1"/>
            </p:cNvSpPr>
            <p:nvPr/>
          </p:nvSpPr>
          <p:spPr bwMode="auto">
            <a:xfrm>
              <a:off x="1497" y="893"/>
              <a:ext cx="1092" cy="252"/>
            </a:xfrm>
            <a:prstGeom prst="rect">
              <a:avLst/>
            </a:prstGeom>
            <a:noFill/>
            <a:ln w="12700" cap="sq">
              <a:noFill/>
              <a:miter lim="800000"/>
              <a:headEnd type="none" w="sm" len="sm"/>
              <a:tailEnd type="none" w="sm" len="lg"/>
            </a:ln>
            <a:effectLst/>
          </p:spPr>
          <p:txBody>
            <a:bodyPr wrap="none" anchor="ctr">
              <a:spAutoFit/>
            </a:bodyPr>
            <a:lstStyle/>
            <a:p>
              <a:pPr eaLnBrk="1" hangingPunct="1"/>
              <a:r>
                <a:rPr lang="zh-CN" altLang="en-US" sz="2000" dirty="0"/>
                <a:t>时，谱线间隔</a:t>
              </a:r>
              <a:endParaRPr lang="zh-CN" altLang="en-US" sz="2000" dirty="0"/>
            </a:p>
          </p:txBody>
        </p:sp>
      </p:grpSp>
      <p:grpSp>
        <p:nvGrpSpPr>
          <p:cNvPr id="15" name="Group 14"/>
          <p:cNvGrpSpPr/>
          <p:nvPr/>
        </p:nvGrpSpPr>
        <p:grpSpPr bwMode="auto">
          <a:xfrm>
            <a:off x="1447800" y="2179638"/>
            <a:ext cx="5567363" cy="1485900"/>
            <a:chOff x="912" y="1373"/>
            <a:chExt cx="3507" cy="936"/>
          </a:xfrm>
        </p:grpSpPr>
        <p:sp>
          <p:nvSpPr>
            <p:cNvPr id="16" name="Rectangle 15"/>
            <p:cNvSpPr>
              <a:spLocks noChangeArrowheads="1"/>
            </p:cNvSpPr>
            <p:nvPr/>
          </p:nvSpPr>
          <p:spPr bwMode="auto">
            <a:xfrm>
              <a:off x="2182" y="1772"/>
              <a:ext cx="97" cy="333"/>
            </a:xfrm>
            <a:prstGeom prst="rect">
              <a:avLst/>
            </a:prstGeom>
            <a:noFill/>
            <a:ln w="12700">
              <a:solidFill>
                <a:srgbClr val="00FF00"/>
              </a:solidFill>
              <a:miter lim="800000"/>
              <a:tailEnd type="none" w="sm" len="med"/>
            </a:ln>
          </p:spPr>
          <p:txBody>
            <a:bodyPr/>
            <a:lstStyle/>
            <a:p>
              <a:endParaRPr lang="zh-CN" altLang="en-US"/>
            </a:p>
          </p:txBody>
        </p:sp>
        <p:sp>
          <p:nvSpPr>
            <p:cNvPr id="17" name="Line 16"/>
            <p:cNvSpPr>
              <a:spLocks noChangeShapeType="1"/>
            </p:cNvSpPr>
            <p:nvPr/>
          </p:nvSpPr>
          <p:spPr bwMode="auto">
            <a:xfrm flipV="1">
              <a:off x="2627" y="1420"/>
              <a:ext cx="0" cy="685"/>
            </a:xfrm>
            <a:prstGeom prst="line">
              <a:avLst/>
            </a:prstGeom>
            <a:noFill/>
            <a:ln w="12700">
              <a:solidFill>
                <a:schemeClr val="tx1"/>
              </a:solidFill>
              <a:round/>
              <a:tailEnd type="stealth" w="sm" len="med"/>
            </a:ln>
          </p:spPr>
          <p:txBody>
            <a:bodyPr/>
            <a:lstStyle/>
            <a:p>
              <a:endParaRPr lang="zh-CN" altLang="en-US"/>
            </a:p>
          </p:txBody>
        </p:sp>
        <p:graphicFrame>
          <p:nvGraphicFramePr>
            <p:cNvPr id="18" name="Object 17"/>
            <p:cNvGraphicFramePr>
              <a:graphicFrameLocks noChangeAspect="1"/>
            </p:cNvGraphicFramePr>
            <p:nvPr/>
          </p:nvGraphicFramePr>
          <p:xfrm>
            <a:off x="2676" y="1373"/>
            <a:ext cx="273" cy="182"/>
          </p:xfrm>
          <a:graphic>
            <a:graphicData uri="http://schemas.openxmlformats.org/presentationml/2006/ole">
              <mc:AlternateContent xmlns:mc="http://schemas.openxmlformats.org/markup-compatibility/2006">
                <mc:Choice xmlns:v="urn:schemas-microsoft-com:vml" Requires="v">
                  <p:oleObj spid="_x0000_s14340" name="Equation" r:id="rId7" imgW="7315200" imgH="4876800" progId="Equation.3">
                    <p:embed/>
                  </p:oleObj>
                </mc:Choice>
                <mc:Fallback>
                  <p:oleObj name="Equation" r:id="rId7" imgW="7315200" imgH="4876800" progId="Equation.3">
                    <p:embed/>
                    <p:pic>
                      <p:nvPicPr>
                        <p:cNvPr id="0" name="图片 14339"/>
                        <p:cNvPicPr>
                          <a:picLocks noChangeAspect="1"/>
                        </p:cNvPicPr>
                        <p:nvPr/>
                      </p:nvPicPr>
                      <p:blipFill>
                        <a:blip r:embed="rId8"/>
                        <a:stretch>
                          <a:fillRect/>
                        </a:stretch>
                      </p:blipFill>
                      <p:spPr>
                        <a:xfrm>
                          <a:off x="2676" y="1373"/>
                          <a:ext cx="273" cy="182"/>
                        </a:xfrm>
                        <a:prstGeom prst="rect">
                          <a:avLst/>
                        </a:prstGeom>
                        <a:noFill/>
                        <a:ln w="9525">
                          <a:noFill/>
                        </a:ln>
                      </p:spPr>
                    </p:pic>
                  </p:oleObj>
                </mc:Fallback>
              </mc:AlternateContent>
            </a:graphicData>
          </a:graphic>
        </p:graphicFrame>
        <p:graphicFrame>
          <p:nvGraphicFramePr>
            <p:cNvPr id="19" name="Object 18"/>
            <p:cNvGraphicFramePr>
              <a:graphicFrameLocks noChangeAspect="1"/>
            </p:cNvGraphicFramePr>
            <p:nvPr/>
          </p:nvGraphicFramePr>
          <p:xfrm>
            <a:off x="3003" y="2134"/>
            <a:ext cx="101" cy="119"/>
          </p:xfrm>
          <a:graphic>
            <a:graphicData uri="http://schemas.openxmlformats.org/presentationml/2006/ole">
              <mc:AlternateContent xmlns:mc="http://schemas.openxmlformats.org/markup-compatibility/2006">
                <mc:Choice xmlns:v="urn:schemas-microsoft-com:vml" Requires="v">
                  <p:oleObj spid="_x0000_s14341" name="Equation" r:id="rId9" imgW="3352800" imgH="3962400" progId="Equation.3">
                    <p:embed/>
                  </p:oleObj>
                </mc:Choice>
                <mc:Fallback>
                  <p:oleObj name="Equation" r:id="rId9" imgW="3352800" imgH="3962400" progId="Equation.3">
                    <p:embed/>
                    <p:pic>
                      <p:nvPicPr>
                        <p:cNvPr id="0" name="图片 14340"/>
                        <p:cNvPicPr>
                          <a:picLocks noChangeAspect="1"/>
                        </p:cNvPicPr>
                        <p:nvPr/>
                      </p:nvPicPr>
                      <p:blipFill>
                        <a:blip r:embed="rId10"/>
                        <a:stretch>
                          <a:fillRect/>
                        </a:stretch>
                      </p:blipFill>
                      <p:spPr>
                        <a:xfrm>
                          <a:off x="3003" y="2134"/>
                          <a:ext cx="101" cy="119"/>
                        </a:xfrm>
                        <a:prstGeom prst="rect">
                          <a:avLst/>
                        </a:prstGeom>
                        <a:noFill/>
                        <a:ln w="9525">
                          <a:noFill/>
                        </a:ln>
                      </p:spPr>
                    </p:pic>
                  </p:oleObj>
                </mc:Fallback>
              </mc:AlternateContent>
            </a:graphicData>
          </a:graphic>
        </p:graphicFrame>
        <p:graphicFrame>
          <p:nvGraphicFramePr>
            <p:cNvPr id="20" name="Object 19"/>
            <p:cNvGraphicFramePr>
              <a:graphicFrameLocks noChangeAspect="1"/>
            </p:cNvGraphicFramePr>
            <p:nvPr/>
          </p:nvGraphicFramePr>
          <p:xfrm>
            <a:off x="2673" y="2087"/>
            <a:ext cx="118" cy="213"/>
          </p:xfrm>
          <a:graphic>
            <a:graphicData uri="http://schemas.openxmlformats.org/presentationml/2006/ole">
              <mc:AlternateContent xmlns:mc="http://schemas.openxmlformats.org/markup-compatibility/2006">
                <mc:Choice xmlns:v="urn:schemas-microsoft-com:vml" Requires="v">
                  <p:oleObj spid="_x0000_s14342" name="Equation" r:id="rId11" imgW="3048000" imgH="5486400" progId="Equation.3">
                    <p:embed/>
                  </p:oleObj>
                </mc:Choice>
                <mc:Fallback>
                  <p:oleObj name="Equation" r:id="rId11" imgW="3048000" imgH="5486400" progId="Equation.3">
                    <p:embed/>
                    <p:pic>
                      <p:nvPicPr>
                        <p:cNvPr id="0" name="图片 14341"/>
                        <p:cNvPicPr>
                          <a:picLocks noChangeAspect="1"/>
                        </p:cNvPicPr>
                        <p:nvPr/>
                      </p:nvPicPr>
                      <p:blipFill>
                        <a:blip r:embed="rId12"/>
                        <a:stretch>
                          <a:fillRect/>
                        </a:stretch>
                      </p:blipFill>
                      <p:spPr>
                        <a:xfrm>
                          <a:off x="2673" y="2087"/>
                          <a:ext cx="118" cy="213"/>
                        </a:xfrm>
                        <a:prstGeom prst="rect">
                          <a:avLst/>
                        </a:prstGeom>
                        <a:noFill/>
                        <a:ln w="9525">
                          <a:noFill/>
                        </a:ln>
                      </p:spPr>
                    </p:pic>
                  </p:oleObj>
                </mc:Fallback>
              </mc:AlternateContent>
            </a:graphicData>
          </a:graphic>
        </p:graphicFrame>
        <p:graphicFrame>
          <p:nvGraphicFramePr>
            <p:cNvPr id="21" name="Object 20"/>
            <p:cNvGraphicFramePr>
              <a:graphicFrameLocks noChangeAspect="1"/>
            </p:cNvGraphicFramePr>
            <p:nvPr/>
          </p:nvGraphicFramePr>
          <p:xfrm>
            <a:off x="4282" y="2134"/>
            <a:ext cx="137" cy="150"/>
          </p:xfrm>
          <a:graphic>
            <a:graphicData uri="http://schemas.openxmlformats.org/presentationml/2006/ole">
              <mc:AlternateContent xmlns:mc="http://schemas.openxmlformats.org/markup-compatibility/2006">
                <mc:Choice xmlns:v="urn:schemas-microsoft-com:vml" Requires="v">
                  <p:oleObj spid="_x0000_s14343" name="Equation" r:id="rId13" imgW="2133600" imgH="3657600" progId="Equation.3">
                    <p:embed/>
                  </p:oleObj>
                </mc:Choice>
                <mc:Fallback>
                  <p:oleObj name="Equation" r:id="rId13" imgW="2133600" imgH="3657600" progId="Equation.3">
                    <p:embed/>
                    <p:pic>
                      <p:nvPicPr>
                        <p:cNvPr id="0" name="图片 14342"/>
                        <p:cNvPicPr>
                          <a:picLocks noChangeAspect="1"/>
                        </p:cNvPicPr>
                        <p:nvPr/>
                      </p:nvPicPr>
                      <p:blipFill>
                        <a:blip r:embed="rId14"/>
                        <a:stretch>
                          <a:fillRect/>
                        </a:stretch>
                      </p:blipFill>
                      <p:spPr>
                        <a:xfrm>
                          <a:off x="4282" y="2134"/>
                          <a:ext cx="137" cy="150"/>
                        </a:xfrm>
                        <a:prstGeom prst="rect">
                          <a:avLst/>
                        </a:prstGeom>
                        <a:noFill/>
                        <a:ln w="9525">
                          <a:noFill/>
                        </a:ln>
                      </p:spPr>
                    </p:pic>
                  </p:oleObj>
                </mc:Fallback>
              </mc:AlternateContent>
            </a:graphicData>
          </a:graphic>
        </p:graphicFrame>
        <p:sp>
          <p:nvSpPr>
            <p:cNvPr id="22" name="Rectangle 21"/>
            <p:cNvSpPr>
              <a:spLocks noChangeArrowheads="1"/>
            </p:cNvSpPr>
            <p:nvPr/>
          </p:nvSpPr>
          <p:spPr bwMode="auto">
            <a:xfrm>
              <a:off x="2578" y="1772"/>
              <a:ext cx="97" cy="333"/>
            </a:xfrm>
            <a:prstGeom prst="rect">
              <a:avLst/>
            </a:prstGeom>
            <a:noFill/>
            <a:ln w="12700">
              <a:solidFill>
                <a:srgbClr val="00FF00"/>
              </a:solidFill>
              <a:miter lim="800000"/>
              <a:tailEnd type="none" w="sm" len="med"/>
            </a:ln>
          </p:spPr>
          <p:txBody>
            <a:bodyPr/>
            <a:lstStyle/>
            <a:p>
              <a:endParaRPr lang="zh-CN" altLang="en-US"/>
            </a:p>
          </p:txBody>
        </p:sp>
        <p:graphicFrame>
          <p:nvGraphicFramePr>
            <p:cNvPr id="23" name="Object 22"/>
            <p:cNvGraphicFramePr>
              <a:graphicFrameLocks noChangeAspect="1"/>
            </p:cNvGraphicFramePr>
            <p:nvPr/>
          </p:nvGraphicFramePr>
          <p:xfrm>
            <a:off x="2382" y="2105"/>
            <a:ext cx="197" cy="204"/>
          </p:xfrm>
          <a:graphic>
            <a:graphicData uri="http://schemas.openxmlformats.org/presentationml/2006/ole">
              <mc:AlternateContent xmlns:mc="http://schemas.openxmlformats.org/markup-compatibility/2006">
                <mc:Choice xmlns:v="urn:schemas-microsoft-com:vml" Requires="v">
                  <p:oleObj spid="_x0000_s14344" name="Equation" r:id="rId15" imgW="5486400" imgH="5486400" progId="Equation.3">
                    <p:embed/>
                  </p:oleObj>
                </mc:Choice>
                <mc:Fallback>
                  <p:oleObj name="Equation" r:id="rId15" imgW="5486400" imgH="5486400" progId="Equation.3">
                    <p:embed/>
                    <p:pic>
                      <p:nvPicPr>
                        <p:cNvPr id="0" name="图片 14343"/>
                        <p:cNvPicPr>
                          <a:picLocks noChangeAspect="1"/>
                        </p:cNvPicPr>
                        <p:nvPr/>
                      </p:nvPicPr>
                      <p:blipFill>
                        <a:blip r:embed="rId16"/>
                        <a:stretch>
                          <a:fillRect/>
                        </a:stretch>
                      </p:blipFill>
                      <p:spPr>
                        <a:xfrm>
                          <a:off x="2382" y="2105"/>
                          <a:ext cx="197" cy="204"/>
                        </a:xfrm>
                        <a:prstGeom prst="rect">
                          <a:avLst/>
                        </a:prstGeom>
                        <a:noFill/>
                        <a:ln w="9525">
                          <a:noFill/>
                        </a:ln>
                      </p:spPr>
                    </p:pic>
                  </p:oleObj>
                </mc:Fallback>
              </mc:AlternateContent>
            </a:graphicData>
          </a:graphic>
        </p:graphicFrame>
        <p:graphicFrame>
          <p:nvGraphicFramePr>
            <p:cNvPr id="24" name="Object 23"/>
            <p:cNvGraphicFramePr>
              <a:graphicFrameLocks noChangeAspect="1"/>
            </p:cNvGraphicFramePr>
            <p:nvPr/>
          </p:nvGraphicFramePr>
          <p:xfrm>
            <a:off x="2589" y="2123"/>
            <a:ext cx="92" cy="130"/>
          </p:xfrm>
          <a:graphic>
            <a:graphicData uri="http://schemas.openxmlformats.org/presentationml/2006/ole">
              <mc:AlternateContent xmlns:mc="http://schemas.openxmlformats.org/markup-compatibility/2006">
                <mc:Choice xmlns:v="urn:schemas-microsoft-com:vml" Requires="v">
                  <p:oleObj spid="_x0000_s14345" name="Equation" r:id="rId17" imgW="3048000" imgH="4267200" progId="Equation.3">
                    <p:embed/>
                  </p:oleObj>
                </mc:Choice>
                <mc:Fallback>
                  <p:oleObj name="Equation" r:id="rId17" imgW="3048000" imgH="4267200" progId="Equation.3">
                    <p:embed/>
                    <p:pic>
                      <p:nvPicPr>
                        <p:cNvPr id="0" name="图片 14344"/>
                        <p:cNvPicPr>
                          <a:picLocks noChangeAspect="1"/>
                        </p:cNvPicPr>
                        <p:nvPr/>
                      </p:nvPicPr>
                      <p:blipFill>
                        <a:blip r:embed="rId18"/>
                        <a:stretch>
                          <a:fillRect/>
                        </a:stretch>
                      </p:blipFill>
                      <p:spPr>
                        <a:xfrm>
                          <a:off x="2589" y="2123"/>
                          <a:ext cx="92" cy="130"/>
                        </a:xfrm>
                        <a:prstGeom prst="rect">
                          <a:avLst/>
                        </a:prstGeom>
                        <a:noFill/>
                        <a:ln w="9525">
                          <a:noFill/>
                        </a:ln>
                      </p:spPr>
                    </p:pic>
                  </p:oleObj>
                </mc:Fallback>
              </mc:AlternateContent>
            </a:graphicData>
          </a:graphic>
        </p:graphicFrame>
        <p:sp>
          <p:nvSpPr>
            <p:cNvPr id="25" name="Rectangle 24"/>
            <p:cNvSpPr>
              <a:spLocks noChangeArrowheads="1"/>
            </p:cNvSpPr>
            <p:nvPr/>
          </p:nvSpPr>
          <p:spPr bwMode="auto">
            <a:xfrm>
              <a:off x="2993" y="1772"/>
              <a:ext cx="95" cy="333"/>
            </a:xfrm>
            <a:prstGeom prst="rect">
              <a:avLst/>
            </a:prstGeom>
            <a:noFill/>
            <a:ln w="12700">
              <a:solidFill>
                <a:srgbClr val="00FF00"/>
              </a:solidFill>
              <a:miter lim="800000"/>
              <a:tailEnd type="none" w="sm" len="med"/>
            </a:ln>
          </p:spPr>
          <p:txBody>
            <a:bodyPr/>
            <a:lstStyle/>
            <a:p>
              <a:endParaRPr lang="zh-CN" altLang="en-US"/>
            </a:p>
          </p:txBody>
        </p:sp>
        <p:sp>
          <p:nvSpPr>
            <p:cNvPr id="26" name="Line 25"/>
            <p:cNvSpPr>
              <a:spLocks noChangeShapeType="1"/>
            </p:cNvSpPr>
            <p:nvPr/>
          </p:nvSpPr>
          <p:spPr bwMode="auto">
            <a:xfrm flipV="1">
              <a:off x="3041" y="2049"/>
              <a:ext cx="0" cy="56"/>
            </a:xfrm>
            <a:prstGeom prst="line">
              <a:avLst/>
            </a:prstGeom>
            <a:noFill/>
            <a:ln w="9525">
              <a:solidFill>
                <a:schemeClr val="tx1"/>
              </a:solidFill>
              <a:round/>
              <a:tailEnd type="none" w="sm" len="med"/>
            </a:ln>
          </p:spPr>
          <p:txBody>
            <a:bodyPr/>
            <a:lstStyle/>
            <a:p>
              <a:endParaRPr lang="zh-CN" altLang="en-US"/>
            </a:p>
          </p:txBody>
        </p:sp>
        <p:sp>
          <p:nvSpPr>
            <p:cNvPr id="27" name="Line 26"/>
            <p:cNvSpPr>
              <a:spLocks noChangeShapeType="1"/>
            </p:cNvSpPr>
            <p:nvPr/>
          </p:nvSpPr>
          <p:spPr bwMode="auto">
            <a:xfrm flipV="1">
              <a:off x="2230" y="2059"/>
              <a:ext cx="0" cy="46"/>
            </a:xfrm>
            <a:prstGeom prst="line">
              <a:avLst/>
            </a:prstGeom>
            <a:noFill/>
            <a:ln w="9525">
              <a:solidFill>
                <a:schemeClr val="tx1"/>
              </a:solidFill>
              <a:round/>
              <a:tailEnd type="none" w="sm" len="med"/>
            </a:ln>
          </p:spPr>
          <p:txBody>
            <a:bodyPr/>
            <a:lstStyle/>
            <a:p>
              <a:endParaRPr lang="zh-CN" altLang="en-US"/>
            </a:p>
          </p:txBody>
        </p:sp>
        <p:graphicFrame>
          <p:nvGraphicFramePr>
            <p:cNvPr id="28" name="Object 27"/>
            <p:cNvGraphicFramePr>
              <a:graphicFrameLocks noChangeAspect="1"/>
            </p:cNvGraphicFramePr>
            <p:nvPr/>
          </p:nvGraphicFramePr>
          <p:xfrm>
            <a:off x="2136" y="2123"/>
            <a:ext cx="185" cy="121"/>
          </p:xfrm>
          <a:graphic>
            <a:graphicData uri="http://schemas.openxmlformats.org/presentationml/2006/ole">
              <mc:AlternateContent xmlns:mc="http://schemas.openxmlformats.org/markup-compatibility/2006">
                <mc:Choice xmlns:v="urn:schemas-microsoft-com:vml" Requires="v">
                  <p:oleObj spid="_x0000_s14346" name="Equation" r:id="rId19" imgW="6096000" imgH="3962400" progId="Equation.3">
                    <p:embed/>
                  </p:oleObj>
                </mc:Choice>
                <mc:Fallback>
                  <p:oleObj name="Equation" r:id="rId19" imgW="6096000" imgH="3962400" progId="Equation.3">
                    <p:embed/>
                    <p:pic>
                      <p:nvPicPr>
                        <p:cNvPr id="0" name="图片 14345"/>
                        <p:cNvPicPr>
                          <a:picLocks noChangeAspect="1"/>
                        </p:cNvPicPr>
                        <p:nvPr/>
                      </p:nvPicPr>
                      <p:blipFill>
                        <a:blip r:embed="rId20"/>
                        <a:stretch>
                          <a:fillRect/>
                        </a:stretch>
                      </p:blipFill>
                      <p:spPr>
                        <a:xfrm>
                          <a:off x="2136" y="2123"/>
                          <a:ext cx="185" cy="121"/>
                        </a:xfrm>
                        <a:prstGeom prst="rect">
                          <a:avLst/>
                        </a:prstGeom>
                        <a:noFill/>
                        <a:ln w="9525">
                          <a:noFill/>
                        </a:ln>
                      </p:spPr>
                    </p:pic>
                  </p:oleObj>
                </mc:Fallback>
              </mc:AlternateContent>
            </a:graphicData>
          </a:graphic>
        </p:graphicFrame>
        <p:graphicFrame>
          <p:nvGraphicFramePr>
            <p:cNvPr id="29" name="Object 28"/>
            <p:cNvGraphicFramePr>
              <a:graphicFrameLocks noChangeAspect="1"/>
            </p:cNvGraphicFramePr>
            <p:nvPr/>
          </p:nvGraphicFramePr>
          <p:xfrm>
            <a:off x="1207" y="1883"/>
            <a:ext cx="340" cy="130"/>
          </p:xfrm>
          <a:graphic>
            <a:graphicData uri="http://schemas.openxmlformats.org/presentationml/2006/ole">
              <mc:AlternateContent xmlns:mc="http://schemas.openxmlformats.org/markup-compatibility/2006">
                <mc:Choice xmlns:v="urn:schemas-microsoft-com:vml" Requires="v">
                  <p:oleObj spid="_x0000_s14347" name="Equation" r:id="rId21" imgW="9144000" imgH="3352800" progId="Equation.3">
                    <p:embed/>
                  </p:oleObj>
                </mc:Choice>
                <mc:Fallback>
                  <p:oleObj name="Equation" r:id="rId21" imgW="9144000" imgH="3352800" progId="Equation.3">
                    <p:embed/>
                    <p:pic>
                      <p:nvPicPr>
                        <p:cNvPr id="0" name="图片 14346"/>
                        <p:cNvPicPr>
                          <a:picLocks noChangeAspect="1"/>
                        </p:cNvPicPr>
                        <p:nvPr/>
                      </p:nvPicPr>
                      <p:blipFill>
                        <a:blip r:embed="rId22"/>
                        <a:stretch>
                          <a:fillRect/>
                        </a:stretch>
                      </p:blipFill>
                      <p:spPr>
                        <a:xfrm>
                          <a:off x="1207" y="1883"/>
                          <a:ext cx="340" cy="130"/>
                        </a:xfrm>
                        <a:prstGeom prst="rect">
                          <a:avLst/>
                        </a:prstGeom>
                        <a:noFill/>
                        <a:ln w="9525">
                          <a:noFill/>
                        </a:ln>
                      </p:spPr>
                    </p:pic>
                  </p:oleObj>
                </mc:Fallback>
              </mc:AlternateContent>
            </a:graphicData>
          </a:graphic>
        </p:graphicFrame>
        <p:graphicFrame>
          <p:nvGraphicFramePr>
            <p:cNvPr id="30" name="Object 29"/>
            <p:cNvGraphicFramePr>
              <a:graphicFrameLocks noChangeAspect="1"/>
            </p:cNvGraphicFramePr>
            <p:nvPr/>
          </p:nvGraphicFramePr>
          <p:xfrm>
            <a:off x="3671" y="1886"/>
            <a:ext cx="342" cy="130"/>
          </p:xfrm>
          <a:graphic>
            <a:graphicData uri="http://schemas.openxmlformats.org/presentationml/2006/ole">
              <mc:AlternateContent xmlns:mc="http://schemas.openxmlformats.org/markup-compatibility/2006">
                <mc:Choice xmlns:v="urn:schemas-microsoft-com:vml" Requires="v">
                  <p:oleObj spid="_x0000_s14348" name="Equation" r:id="rId23" imgW="9144000" imgH="3352800" progId="Equation.3">
                    <p:embed/>
                  </p:oleObj>
                </mc:Choice>
                <mc:Fallback>
                  <p:oleObj name="Equation" r:id="rId23" imgW="9144000" imgH="3352800" progId="Equation.3">
                    <p:embed/>
                    <p:pic>
                      <p:nvPicPr>
                        <p:cNvPr id="0" name="图片 14347"/>
                        <p:cNvPicPr>
                          <a:picLocks noChangeAspect="1"/>
                        </p:cNvPicPr>
                        <p:nvPr/>
                      </p:nvPicPr>
                      <p:blipFill>
                        <a:blip r:embed="rId22"/>
                        <a:stretch>
                          <a:fillRect/>
                        </a:stretch>
                      </p:blipFill>
                      <p:spPr>
                        <a:xfrm>
                          <a:off x="3671" y="1886"/>
                          <a:ext cx="342" cy="130"/>
                        </a:xfrm>
                        <a:prstGeom prst="rect">
                          <a:avLst/>
                        </a:prstGeom>
                        <a:noFill/>
                        <a:ln w="9525">
                          <a:noFill/>
                        </a:ln>
                      </p:spPr>
                    </p:pic>
                  </p:oleObj>
                </mc:Fallback>
              </mc:AlternateContent>
            </a:graphicData>
          </a:graphic>
        </p:graphicFrame>
        <p:graphicFrame>
          <p:nvGraphicFramePr>
            <p:cNvPr id="31" name="Object 30"/>
            <p:cNvGraphicFramePr>
              <a:graphicFrameLocks noChangeAspect="1"/>
            </p:cNvGraphicFramePr>
            <p:nvPr/>
          </p:nvGraphicFramePr>
          <p:xfrm>
            <a:off x="2546" y="1651"/>
            <a:ext cx="100" cy="121"/>
          </p:xfrm>
          <a:graphic>
            <a:graphicData uri="http://schemas.openxmlformats.org/presentationml/2006/ole">
              <mc:AlternateContent xmlns:mc="http://schemas.openxmlformats.org/markup-compatibility/2006">
                <mc:Choice xmlns:v="urn:schemas-microsoft-com:vml" Requires="v">
                  <p:oleObj spid="_x0000_s14349" name="Equation" r:id="rId24" imgW="2133600" imgH="3962400" progId="Equation.3">
                    <p:embed/>
                  </p:oleObj>
                </mc:Choice>
                <mc:Fallback>
                  <p:oleObj name="Equation" r:id="rId24" imgW="2133600" imgH="3962400" progId="Equation.3">
                    <p:embed/>
                    <p:pic>
                      <p:nvPicPr>
                        <p:cNvPr id="0" name="图片 14348"/>
                        <p:cNvPicPr>
                          <a:picLocks noChangeAspect="1"/>
                        </p:cNvPicPr>
                        <p:nvPr/>
                      </p:nvPicPr>
                      <p:blipFill>
                        <a:blip r:embed="rId25"/>
                        <a:stretch>
                          <a:fillRect/>
                        </a:stretch>
                      </p:blipFill>
                      <p:spPr>
                        <a:xfrm>
                          <a:off x="2546" y="1651"/>
                          <a:ext cx="100" cy="121"/>
                        </a:xfrm>
                        <a:prstGeom prst="rect">
                          <a:avLst/>
                        </a:prstGeom>
                        <a:noFill/>
                        <a:ln w="9525">
                          <a:noFill/>
                        </a:ln>
                      </p:spPr>
                    </p:pic>
                  </p:oleObj>
                </mc:Fallback>
              </mc:AlternateContent>
            </a:graphicData>
          </a:graphic>
        </p:graphicFrame>
        <p:sp>
          <p:nvSpPr>
            <p:cNvPr id="32" name="Line 31"/>
            <p:cNvSpPr>
              <a:spLocks noChangeShapeType="1"/>
            </p:cNvSpPr>
            <p:nvPr/>
          </p:nvSpPr>
          <p:spPr bwMode="auto">
            <a:xfrm>
              <a:off x="912" y="2108"/>
              <a:ext cx="3497" cy="3"/>
            </a:xfrm>
            <a:prstGeom prst="line">
              <a:avLst/>
            </a:prstGeom>
            <a:noFill/>
            <a:ln w="12700">
              <a:solidFill>
                <a:schemeClr val="tx1"/>
              </a:solidFill>
              <a:round/>
              <a:tailEnd type="stealth" w="sm" len="med"/>
            </a:ln>
          </p:spPr>
          <p:txBody>
            <a:bodyPr/>
            <a:lstStyle/>
            <a:p>
              <a:endParaRPr lang="zh-CN" altLang="en-US"/>
            </a:p>
          </p:txBody>
        </p:sp>
        <p:sp>
          <p:nvSpPr>
            <p:cNvPr id="33" name="Rectangle 32"/>
            <p:cNvSpPr>
              <a:spLocks noChangeArrowheads="1"/>
            </p:cNvSpPr>
            <p:nvPr/>
          </p:nvSpPr>
          <p:spPr bwMode="auto">
            <a:xfrm>
              <a:off x="1762" y="1772"/>
              <a:ext cx="97" cy="333"/>
            </a:xfrm>
            <a:prstGeom prst="rect">
              <a:avLst/>
            </a:prstGeom>
            <a:noFill/>
            <a:ln w="12700">
              <a:solidFill>
                <a:srgbClr val="00FF00"/>
              </a:solidFill>
              <a:miter lim="800000"/>
              <a:tailEnd type="none" w="sm" len="med"/>
            </a:ln>
          </p:spPr>
          <p:txBody>
            <a:bodyPr/>
            <a:lstStyle/>
            <a:p>
              <a:endParaRPr lang="zh-CN" altLang="en-US"/>
            </a:p>
          </p:txBody>
        </p:sp>
        <p:sp>
          <p:nvSpPr>
            <p:cNvPr id="34" name="Rectangle 33"/>
            <p:cNvSpPr>
              <a:spLocks noChangeArrowheads="1"/>
            </p:cNvSpPr>
            <p:nvPr/>
          </p:nvSpPr>
          <p:spPr bwMode="auto">
            <a:xfrm>
              <a:off x="3389" y="1772"/>
              <a:ext cx="95" cy="333"/>
            </a:xfrm>
            <a:prstGeom prst="rect">
              <a:avLst/>
            </a:prstGeom>
            <a:noFill/>
            <a:ln w="12700">
              <a:solidFill>
                <a:srgbClr val="00FF00"/>
              </a:solidFill>
              <a:miter lim="800000"/>
              <a:tailEnd type="none" w="sm" len="med"/>
            </a:ln>
          </p:spPr>
          <p:txBody>
            <a:bodyPr/>
            <a:lstStyle/>
            <a:p>
              <a:endParaRPr lang="zh-CN" altLang="en-US"/>
            </a:p>
          </p:txBody>
        </p:sp>
      </p:grpSp>
      <p:grpSp>
        <p:nvGrpSpPr>
          <p:cNvPr id="35" name="Group 34"/>
          <p:cNvGrpSpPr/>
          <p:nvPr/>
        </p:nvGrpSpPr>
        <p:grpSpPr bwMode="auto">
          <a:xfrm>
            <a:off x="1262063" y="3833813"/>
            <a:ext cx="6370637" cy="1863725"/>
            <a:chOff x="819" y="2427"/>
            <a:chExt cx="4013" cy="1174"/>
          </a:xfrm>
        </p:grpSpPr>
        <p:sp>
          <p:nvSpPr>
            <p:cNvPr id="36" name="Line 35"/>
            <p:cNvSpPr>
              <a:spLocks noChangeShapeType="1"/>
            </p:cNvSpPr>
            <p:nvPr/>
          </p:nvSpPr>
          <p:spPr bwMode="auto">
            <a:xfrm>
              <a:off x="819" y="3336"/>
              <a:ext cx="3875" cy="2"/>
            </a:xfrm>
            <a:prstGeom prst="line">
              <a:avLst/>
            </a:prstGeom>
            <a:noFill/>
            <a:ln w="6350">
              <a:solidFill>
                <a:schemeClr val="tx1"/>
              </a:solidFill>
              <a:round/>
              <a:tailEnd type="stealth" w="sm" len="med"/>
            </a:ln>
          </p:spPr>
          <p:txBody>
            <a:bodyPr/>
            <a:lstStyle/>
            <a:p>
              <a:endParaRPr lang="zh-CN" altLang="en-US"/>
            </a:p>
          </p:txBody>
        </p:sp>
        <p:sp>
          <p:nvSpPr>
            <p:cNvPr id="37" name="Line 36"/>
            <p:cNvSpPr>
              <a:spLocks noChangeShapeType="1"/>
            </p:cNvSpPr>
            <p:nvPr/>
          </p:nvSpPr>
          <p:spPr bwMode="auto">
            <a:xfrm flipV="1">
              <a:off x="2658" y="2462"/>
              <a:ext cx="0" cy="874"/>
            </a:xfrm>
            <a:prstGeom prst="line">
              <a:avLst/>
            </a:prstGeom>
            <a:noFill/>
            <a:ln w="6350">
              <a:solidFill>
                <a:schemeClr val="tx1"/>
              </a:solidFill>
              <a:round/>
              <a:tailEnd type="stealth" w="sm" len="med"/>
            </a:ln>
          </p:spPr>
          <p:txBody>
            <a:bodyPr/>
            <a:lstStyle/>
            <a:p>
              <a:endParaRPr lang="zh-CN" altLang="en-US"/>
            </a:p>
          </p:txBody>
        </p:sp>
        <p:graphicFrame>
          <p:nvGraphicFramePr>
            <p:cNvPr id="38" name="Object 37"/>
            <p:cNvGraphicFramePr>
              <a:graphicFrameLocks noChangeAspect="1"/>
            </p:cNvGraphicFramePr>
            <p:nvPr/>
          </p:nvGraphicFramePr>
          <p:xfrm>
            <a:off x="2697" y="2427"/>
            <a:ext cx="216" cy="269"/>
          </p:xfrm>
          <a:graphic>
            <a:graphicData uri="http://schemas.openxmlformats.org/presentationml/2006/ole">
              <mc:AlternateContent xmlns:mc="http://schemas.openxmlformats.org/markup-compatibility/2006">
                <mc:Choice xmlns:v="urn:schemas-microsoft-com:vml" Requires="v">
                  <p:oleObj spid="_x0000_s14350" name="" r:id="rId26" imgW="4572000" imgH="5791200" progId="Equation.3">
                    <p:embed/>
                  </p:oleObj>
                </mc:Choice>
                <mc:Fallback>
                  <p:oleObj name="" r:id="rId26" imgW="4572000" imgH="5791200" progId="Equation.3">
                    <p:embed/>
                    <p:pic>
                      <p:nvPicPr>
                        <p:cNvPr id="0" name="图片 14349"/>
                        <p:cNvPicPr>
                          <a:picLocks noChangeAspect="1"/>
                        </p:cNvPicPr>
                        <p:nvPr/>
                      </p:nvPicPr>
                      <p:blipFill>
                        <a:blip r:embed="rId27"/>
                        <a:stretch>
                          <a:fillRect/>
                        </a:stretch>
                      </p:blipFill>
                      <p:spPr>
                        <a:xfrm>
                          <a:off x="2697" y="2427"/>
                          <a:ext cx="216" cy="269"/>
                        </a:xfrm>
                        <a:prstGeom prst="rect">
                          <a:avLst/>
                        </a:prstGeom>
                        <a:noFill/>
                        <a:ln w="9525">
                          <a:noFill/>
                        </a:ln>
                      </p:spPr>
                    </p:pic>
                  </p:oleObj>
                </mc:Fallback>
              </mc:AlternateContent>
            </a:graphicData>
          </a:graphic>
        </p:graphicFrame>
        <p:graphicFrame>
          <p:nvGraphicFramePr>
            <p:cNvPr id="39" name="Object 38"/>
            <p:cNvGraphicFramePr>
              <a:graphicFrameLocks noChangeAspect="1"/>
            </p:cNvGraphicFramePr>
            <p:nvPr/>
          </p:nvGraphicFramePr>
          <p:xfrm>
            <a:off x="4560" y="3371"/>
            <a:ext cx="272" cy="158"/>
          </p:xfrm>
          <a:graphic>
            <a:graphicData uri="http://schemas.openxmlformats.org/presentationml/2006/ole">
              <mc:AlternateContent xmlns:mc="http://schemas.openxmlformats.org/markup-compatibility/2006">
                <mc:Choice xmlns:v="urn:schemas-microsoft-com:vml" Requires="v">
                  <p:oleObj spid="_x0000_s14351" name="" r:id="rId28" imgW="3657600" imgH="3352800" progId="Equation.3">
                    <p:embed/>
                  </p:oleObj>
                </mc:Choice>
                <mc:Fallback>
                  <p:oleObj name="" r:id="rId28" imgW="3657600" imgH="3352800" progId="Equation.3">
                    <p:embed/>
                    <p:pic>
                      <p:nvPicPr>
                        <p:cNvPr id="0" name="图片 14350"/>
                        <p:cNvPicPr>
                          <a:picLocks noChangeAspect="1"/>
                        </p:cNvPicPr>
                        <p:nvPr/>
                      </p:nvPicPr>
                      <p:blipFill>
                        <a:blip r:embed="rId29"/>
                        <a:stretch>
                          <a:fillRect/>
                        </a:stretch>
                      </p:blipFill>
                      <p:spPr>
                        <a:xfrm>
                          <a:off x="4560" y="3371"/>
                          <a:ext cx="272" cy="158"/>
                        </a:xfrm>
                        <a:prstGeom prst="rect">
                          <a:avLst/>
                        </a:prstGeom>
                        <a:noFill/>
                        <a:ln w="9525">
                          <a:noFill/>
                        </a:ln>
                      </p:spPr>
                    </p:pic>
                  </p:oleObj>
                </mc:Fallback>
              </mc:AlternateContent>
            </a:graphicData>
          </a:graphic>
        </p:graphicFrame>
        <p:graphicFrame>
          <p:nvGraphicFramePr>
            <p:cNvPr id="40" name="Object 39"/>
            <p:cNvGraphicFramePr>
              <a:graphicFrameLocks noChangeAspect="1"/>
            </p:cNvGraphicFramePr>
            <p:nvPr/>
          </p:nvGraphicFramePr>
          <p:xfrm>
            <a:off x="2517" y="2519"/>
            <a:ext cx="154" cy="242"/>
          </p:xfrm>
          <a:graphic>
            <a:graphicData uri="http://schemas.openxmlformats.org/presentationml/2006/ole">
              <mc:AlternateContent xmlns:mc="http://schemas.openxmlformats.org/markup-compatibility/2006">
                <mc:Choice xmlns:v="urn:schemas-microsoft-com:vml" Requires="v">
                  <p:oleObj spid="_x0000_s14352" name="" r:id="rId30" imgW="3048000" imgH="5486400" progId="Equation.3">
                    <p:embed/>
                  </p:oleObj>
                </mc:Choice>
                <mc:Fallback>
                  <p:oleObj name="" r:id="rId30" imgW="3048000" imgH="5486400" progId="Equation.3">
                    <p:embed/>
                    <p:pic>
                      <p:nvPicPr>
                        <p:cNvPr id="0" name="图片 14351"/>
                        <p:cNvPicPr>
                          <a:picLocks noChangeAspect="1"/>
                        </p:cNvPicPr>
                        <p:nvPr/>
                      </p:nvPicPr>
                      <p:blipFill>
                        <a:blip r:embed="rId31"/>
                        <a:stretch>
                          <a:fillRect/>
                        </a:stretch>
                      </p:blipFill>
                      <p:spPr>
                        <a:xfrm>
                          <a:off x="2517" y="2519"/>
                          <a:ext cx="154" cy="242"/>
                        </a:xfrm>
                        <a:prstGeom prst="rect">
                          <a:avLst/>
                        </a:prstGeom>
                        <a:noFill/>
                        <a:ln w="9525">
                          <a:noFill/>
                        </a:ln>
                      </p:spPr>
                    </p:pic>
                  </p:oleObj>
                </mc:Fallback>
              </mc:AlternateContent>
            </a:graphicData>
          </a:graphic>
        </p:graphicFrame>
        <p:graphicFrame>
          <p:nvGraphicFramePr>
            <p:cNvPr id="41" name="Object 40"/>
            <p:cNvGraphicFramePr>
              <a:graphicFrameLocks noChangeAspect="1"/>
            </p:cNvGraphicFramePr>
            <p:nvPr/>
          </p:nvGraphicFramePr>
          <p:xfrm>
            <a:off x="3315" y="3382"/>
            <a:ext cx="181" cy="219"/>
          </p:xfrm>
          <a:graphic>
            <a:graphicData uri="http://schemas.openxmlformats.org/presentationml/2006/ole">
              <mc:AlternateContent xmlns:mc="http://schemas.openxmlformats.org/markup-compatibility/2006">
                <mc:Choice xmlns:v="urn:schemas-microsoft-com:vml" Requires="v">
                  <p:oleObj spid="_x0000_s14353" name="" r:id="rId32" imgW="4267200" imgH="5486400" progId="Equation.3">
                    <p:embed/>
                  </p:oleObj>
                </mc:Choice>
                <mc:Fallback>
                  <p:oleObj name="" r:id="rId32" imgW="4267200" imgH="5486400" progId="Equation.3">
                    <p:embed/>
                    <p:pic>
                      <p:nvPicPr>
                        <p:cNvPr id="0" name="图片 14352"/>
                        <p:cNvPicPr>
                          <a:picLocks noChangeAspect="1"/>
                        </p:cNvPicPr>
                        <p:nvPr/>
                      </p:nvPicPr>
                      <p:blipFill>
                        <a:blip r:embed="rId33"/>
                        <a:stretch>
                          <a:fillRect/>
                        </a:stretch>
                      </p:blipFill>
                      <p:spPr>
                        <a:xfrm>
                          <a:off x="3315" y="3382"/>
                          <a:ext cx="181" cy="219"/>
                        </a:xfrm>
                        <a:prstGeom prst="rect">
                          <a:avLst/>
                        </a:prstGeom>
                        <a:noFill/>
                        <a:ln w="9525">
                          <a:noFill/>
                        </a:ln>
                      </p:spPr>
                    </p:pic>
                  </p:oleObj>
                </mc:Fallback>
              </mc:AlternateContent>
            </a:graphicData>
          </a:graphic>
        </p:graphicFrame>
        <p:graphicFrame>
          <p:nvGraphicFramePr>
            <p:cNvPr id="42" name="Object 41"/>
            <p:cNvGraphicFramePr>
              <a:graphicFrameLocks noChangeAspect="1"/>
            </p:cNvGraphicFramePr>
            <p:nvPr/>
          </p:nvGraphicFramePr>
          <p:xfrm>
            <a:off x="2560" y="3379"/>
            <a:ext cx="393" cy="154"/>
          </p:xfrm>
          <a:graphic>
            <a:graphicData uri="http://schemas.openxmlformats.org/presentationml/2006/ole">
              <mc:AlternateContent xmlns:mc="http://schemas.openxmlformats.org/markup-compatibility/2006">
                <mc:Choice xmlns:v="urn:schemas-microsoft-com:vml" Requires="v">
                  <p:oleObj spid="_x0000_s14354" name="" r:id="rId34" imgW="3048000" imgH="4267200" progId="Equation.3">
                    <p:embed/>
                  </p:oleObj>
                </mc:Choice>
                <mc:Fallback>
                  <p:oleObj name="" r:id="rId34" imgW="3048000" imgH="4267200" progId="Equation.3">
                    <p:embed/>
                    <p:pic>
                      <p:nvPicPr>
                        <p:cNvPr id="0" name="图片 14353"/>
                        <p:cNvPicPr>
                          <a:picLocks noChangeAspect="1"/>
                        </p:cNvPicPr>
                        <p:nvPr/>
                      </p:nvPicPr>
                      <p:blipFill>
                        <a:blip r:embed="rId18"/>
                        <a:stretch>
                          <a:fillRect/>
                        </a:stretch>
                      </p:blipFill>
                      <p:spPr>
                        <a:xfrm>
                          <a:off x="2560" y="3379"/>
                          <a:ext cx="393" cy="154"/>
                        </a:xfrm>
                        <a:prstGeom prst="rect">
                          <a:avLst/>
                        </a:prstGeom>
                        <a:noFill/>
                        <a:ln w="9525">
                          <a:noFill/>
                        </a:ln>
                      </p:spPr>
                    </p:pic>
                  </p:oleObj>
                </mc:Fallback>
              </mc:AlternateContent>
            </a:graphicData>
          </a:graphic>
        </p:graphicFrame>
        <p:sp>
          <p:nvSpPr>
            <p:cNvPr id="43" name="Freeform 42"/>
            <p:cNvSpPr/>
            <p:nvPr/>
          </p:nvSpPr>
          <p:spPr bwMode="auto">
            <a:xfrm>
              <a:off x="2661" y="2761"/>
              <a:ext cx="1613" cy="790"/>
            </a:xfrm>
            <a:custGeom>
              <a:avLst/>
              <a:gdLst/>
              <a:ahLst/>
              <a:cxnLst>
                <a:cxn ang="0">
                  <a:pos x="0" y="0"/>
                </a:cxn>
                <a:cxn ang="0">
                  <a:pos x="150" y="28"/>
                </a:cxn>
                <a:cxn ang="0">
                  <a:pos x="285" y="113"/>
                </a:cxn>
                <a:cxn ang="0">
                  <a:pos x="389" y="226"/>
                </a:cxn>
                <a:cxn ang="0">
                  <a:pos x="495" y="359"/>
                </a:cxn>
                <a:cxn ang="0">
                  <a:pos x="634" y="528"/>
                </a:cxn>
                <a:cxn ang="0">
                  <a:pos x="718" y="623"/>
                </a:cxn>
                <a:cxn ang="0">
                  <a:pos x="838" y="684"/>
                </a:cxn>
                <a:cxn ang="0">
                  <a:pos x="988" y="717"/>
                </a:cxn>
                <a:cxn ang="0">
                  <a:pos x="1153" y="684"/>
                </a:cxn>
                <a:cxn ang="0">
                  <a:pos x="1257" y="604"/>
                </a:cxn>
                <a:cxn ang="0">
                  <a:pos x="1333" y="523"/>
                </a:cxn>
              </a:cxnLst>
              <a:rect l="0" t="0" r="r" b="b"/>
              <a:pathLst>
                <a:path w="1333" h="717">
                  <a:moveTo>
                    <a:pt x="0" y="0"/>
                  </a:moveTo>
                  <a:cubicBezTo>
                    <a:pt x="24" y="4"/>
                    <a:pt x="102" y="9"/>
                    <a:pt x="150" y="28"/>
                  </a:cubicBezTo>
                  <a:cubicBezTo>
                    <a:pt x="198" y="47"/>
                    <a:pt x="245" y="81"/>
                    <a:pt x="285" y="113"/>
                  </a:cubicBezTo>
                  <a:cubicBezTo>
                    <a:pt x="325" y="146"/>
                    <a:pt x="355" y="186"/>
                    <a:pt x="389" y="226"/>
                  </a:cubicBezTo>
                  <a:cubicBezTo>
                    <a:pt x="423" y="267"/>
                    <a:pt x="453" y="308"/>
                    <a:pt x="495" y="359"/>
                  </a:cubicBezTo>
                  <a:cubicBezTo>
                    <a:pt x="537" y="409"/>
                    <a:pt x="597" y="484"/>
                    <a:pt x="634" y="528"/>
                  </a:cubicBezTo>
                  <a:cubicBezTo>
                    <a:pt x="672" y="572"/>
                    <a:pt x="684" y="597"/>
                    <a:pt x="718" y="623"/>
                  </a:cubicBezTo>
                  <a:cubicBezTo>
                    <a:pt x="752" y="648"/>
                    <a:pt x="794" y="668"/>
                    <a:pt x="838" y="684"/>
                  </a:cubicBezTo>
                  <a:cubicBezTo>
                    <a:pt x="882" y="699"/>
                    <a:pt x="936" y="717"/>
                    <a:pt x="988" y="717"/>
                  </a:cubicBezTo>
                  <a:cubicBezTo>
                    <a:pt x="1039" y="717"/>
                    <a:pt x="1109" y="703"/>
                    <a:pt x="1153" y="684"/>
                  </a:cubicBezTo>
                  <a:cubicBezTo>
                    <a:pt x="1197" y="665"/>
                    <a:pt x="1227" y="630"/>
                    <a:pt x="1257" y="604"/>
                  </a:cubicBezTo>
                  <a:cubicBezTo>
                    <a:pt x="1287" y="577"/>
                    <a:pt x="1320" y="536"/>
                    <a:pt x="1333" y="523"/>
                  </a:cubicBezTo>
                </a:path>
              </a:pathLst>
            </a:custGeom>
            <a:noFill/>
            <a:ln w="9525" cap="rnd">
              <a:solidFill>
                <a:srgbClr val="FF0066"/>
              </a:solidFill>
              <a:prstDash val="sysDot"/>
              <a:round/>
              <a:tailEnd type="none" w="sm" len="med"/>
            </a:ln>
          </p:spPr>
          <p:txBody>
            <a:bodyPr/>
            <a:lstStyle/>
            <a:p>
              <a:endParaRPr lang="zh-CN" altLang="en-US"/>
            </a:p>
          </p:txBody>
        </p:sp>
        <p:sp>
          <p:nvSpPr>
            <p:cNvPr id="44" name="Freeform 43"/>
            <p:cNvSpPr/>
            <p:nvPr/>
          </p:nvSpPr>
          <p:spPr bwMode="auto">
            <a:xfrm>
              <a:off x="1033" y="2764"/>
              <a:ext cx="1613" cy="791"/>
            </a:xfrm>
            <a:custGeom>
              <a:avLst/>
              <a:gdLst/>
              <a:ahLst/>
              <a:cxnLst>
                <a:cxn ang="0">
                  <a:pos x="1333" y="0"/>
                </a:cxn>
                <a:cxn ang="0">
                  <a:pos x="1183" y="28"/>
                </a:cxn>
                <a:cxn ang="0">
                  <a:pos x="1048" y="113"/>
                </a:cxn>
                <a:cxn ang="0">
                  <a:pos x="944" y="226"/>
                </a:cxn>
                <a:cxn ang="0">
                  <a:pos x="838" y="359"/>
                </a:cxn>
                <a:cxn ang="0">
                  <a:pos x="699" y="528"/>
                </a:cxn>
                <a:cxn ang="0">
                  <a:pos x="615" y="623"/>
                </a:cxn>
                <a:cxn ang="0">
                  <a:pos x="495" y="684"/>
                </a:cxn>
                <a:cxn ang="0">
                  <a:pos x="345" y="717"/>
                </a:cxn>
                <a:cxn ang="0">
                  <a:pos x="180" y="684"/>
                </a:cxn>
                <a:cxn ang="0">
                  <a:pos x="76" y="604"/>
                </a:cxn>
                <a:cxn ang="0">
                  <a:pos x="0" y="523"/>
                </a:cxn>
              </a:cxnLst>
              <a:rect l="0" t="0" r="r" b="b"/>
              <a:pathLst>
                <a:path w="1333" h="717">
                  <a:moveTo>
                    <a:pt x="1333" y="0"/>
                  </a:moveTo>
                  <a:cubicBezTo>
                    <a:pt x="1309" y="4"/>
                    <a:pt x="1231" y="9"/>
                    <a:pt x="1183" y="28"/>
                  </a:cubicBezTo>
                  <a:cubicBezTo>
                    <a:pt x="1135" y="47"/>
                    <a:pt x="1088" y="81"/>
                    <a:pt x="1048" y="113"/>
                  </a:cubicBezTo>
                  <a:cubicBezTo>
                    <a:pt x="1008" y="146"/>
                    <a:pt x="978" y="186"/>
                    <a:pt x="944" y="226"/>
                  </a:cubicBezTo>
                  <a:cubicBezTo>
                    <a:pt x="910" y="267"/>
                    <a:pt x="880" y="308"/>
                    <a:pt x="838" y="359"/>
                  </a:cubicBezTo>
                  <a:cubicBezTo>
                    <a:pt x="796" y="409"/>
                    <a:pt x="736" y="484"/>
                    <a:pt x="699" y="528"/>
                  </a:cubicBezTo>
                  <a:cubicBezTo>
                    <a:pt x="661" y="572"/>
                    <a:pt x="649" y="597"/>
                    <a:pt x="615" y="623"/>
                  </a:cubicBezTo>
                  <a:cubicBezTo>
                    <a:pt x="581" y="648"/>
                    <a:pt x="539" y="668"/>
                    <a:pt x="495" y="684"/>
                  </a:cubicBezTo>
                  <a:cubicBezTo>
                    <a:pt x="451" y="699"/>
                    <a:pt x="397" y="717"/>
                    <a:pt x="345" y="717"/>
                  </a:cubicBezTo>
                  <a:cubicBezTo>
                    <a:pt x="294" y="717"/>
                    <a:pt x="224" y="703"/>
                    <a:pt x="180" y="684"/>
                  </a:cubicBezTo>
                  <a:cubicBezTo>
                    <a:pt x="136" y="665"/>
                    <a:pt x="106" y="630"/>
                    <a:pt x="76" y="604"/>
                  </a:cubicBezTo>
                  <a:cubicBezTo>
                    <a:pt x="46" y="577"/>
                    <a:pt x="13" y="536"/>
                    <a:pt x="0" y="523"/>
                  </a:cubicBezTo>
                </a:path>
              </a:pathLst>
            </a:custGeom>
            <a:noFill/>
            <a:ln w="9525" cap="rnd">
              <a:solidFill>
                <a:srgbClr val="FF0066"/>
              </a:solidFill>
              <a:prstDash val="sysDot"/>
              <a:round/>
              <a:tailEnd type="none" w="sm" len="med"/>
            </a:ln>
          </p:spPr>
          <p:txBody>
            <a:bodyPr/>
            <a:lstStyle/>
            <a:p>
              <a:endParaRPr lang="zh-CN" altLang="en-US"/>
            </a:p>
          </p:txBody>
        </p:sp>
        <p:sp>
          <p:nvSpPr>
            <p:cNvPr id="45" name="Line 44"/>
            <p:cNvSpPr>
              <a:spLocks noChangeShapeType="1"/>
            </p:cNvSpPr>
            <p:nvPr/>
          </p:nvSpPr>
          <p:spPr bwMode="auto">
            <a:xfrm flipH="1" flipV="1">
              <a:off x="2666" y="2761"/>
              <a:ext cx="0" cy="577"/>
            </a:xfrm>
            <a:prstGeom prst="line">
              <a:avLst/>
            </a:prstGeom>
            <a:noFill/>
            <a:ln w="9525">
              <a:solidFill>
                <a:srgbClr val="00FF00"/>
              </a:solidFill>
              <a:round/>
              <a:tailEnd type="none" w="sm" len="med"/>
            </a:ln>
          </p:spPr>
          <p:txBody>
            <a:bodyPr/>
            <a:lstStyle/>
            <a:p>
              <a:endParaRPr lang="zh-CN" altLang="en-US"/>
            </a:p>
          </p:txBody>
        </p:sp>
        <p:sp>
          <p:nvSpPr>
            <p:cNvPr id="46" name="Line 45"/>
            <p:cNvSpPr>
              <a:spLocks noChangeShapeType="1"/>
            </p:cNvSpPr>
            <p:nvPr/>
          </p:nvSpPr>
          <p:spPr bwMode="auto">
            <a:xfrm flipH="1" flipV="1">
              <a:off x="3243" y="3133"/>
              <a:ext cx="0" cy="211"/>
            </a:xfrm>
            <a:prstGeom prst="line">
              <a:avLst/>
            </a:prstGeom>
            <a:noFill/>
            <a:ln w="9525">
              <a:solidFill>
                <a:srgbClr val="00FF00"/>
              </a:solidFill>
              <a:round/>
              <a:tailEnd type="none" w="sm" len="med"/>
            </a:ln>
          </p:spPr>
          <p:txBody>
            <a:bodyPr/>
            <a:lstStyle/>
            <a:p>
              <a:endParaRPr lang="zh-CN" altLang="en-US"/>
            </a:p>
          </p:txBody>
        </p:sp>
        <p:sp>
          <p:nvSpPr>
            <p:cNvPr id="47" name="Oval 46"/>
            <p:cNvSpPr>
              <a:spLocks noChangeArrowheads="1"/>
            </p:cNvSpPr>
            <p:nvPr/>
          </p:nvSpPr>
          <p:spPr bwMode="auto">
            <a:xfrm flipV="1">
              <a:off x="3403" y="3333"/>
              <a:ext cx="27" cy="11"/>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8" name="Line 47"/>
            <p:cNvSpPr>
              <a:spLocks noChangeShapeType="1"/>
            </p:cNvSpPr>
            <p:nvPr/>
          </p:nvSpPr>
          <p:spPr bwMode="auto">
            <a:xfrm flipH="1" flipV="1">
              <a:off x="2454" y="2800"/>
              <a:ext cx="0" cy="544"/>
            </a:xfrm>
            <a:prstGeom prst="line">
              <a:avLst/>
            </a:prstGeom>
            <a:noFill/>
            <a:ln w="9525">
              <a:solidFill>
                <a:srgbClr val="00FF00"/>
              </a:solidFill>
              <a:round/>
              <a:tailEnd type="none" w="sm" len="med"/>
            </a:ln>
          </p:spPr>
          <p:txBody>
            <a:bodyPr/>
            <a:lstStyle/>
            <a:p>
              <a:endParaRPr lang="zh-CN" altLang="en-US"/>
            </a:p>
          </p:txBody>
        </p:sp>
        <p:sp>
          <p:nvSpPr>
            <p:cNvPr id="49" name="Line 48"/>
            <p:cNvSpPr>
              <a:spLocks noChangeShapeType="1"/>
            </p:cNvSpPr>
            <p:nvPr/>
          </p:nvSpPr>
          <p:spPr bwMode="auto">
            <a:xfrm flipH="1" flipV="1">
              <a:off x="2267" y="2911"/>
              <a:ext cx="0" cy="433"/>
            </a:xfrm>
            <a:prstGeom prst="line">
              <a:avLst/>
            </a:prstGeom>
            <a:noFill/>
            <a:ln w="9525">
              <a:solidFill>
                <a:srgbClr val="00FF00"/>
              </a:solidFill>
              <a:round/>
              <a:tailEnd type="none" w="sm" len="med"/>
            </a:ln>
          </p:spPr>
          <p:txBody>
            <a:bodyPr/>
            <a:lstStyle/>
            <a:p>
              <a:endParaRPr lang="zh-CN" altLang="en-US"/>
            </a:p>
          </p:txBody>
        </p:sp>
        <p:sp>
          <p:nvSpPr>
            <p:cNvPr id="50" name="Line 49"/>
            <p:cNvSpPr>
              <a:spLocks noChangeShapeType="1"/>
            </p:cNvSpPr>
            <p:nvPr/>
          </p:nvSpPr>
          <p:spPr bwMode="auto">
            <a:xfrm flipV="1">
              <a:off x="2082" y="3133"/>
              <a:ext cx="0" cy="211"/>
            </a:xfrm>
            <a:prstGeom prst="line">
              <a:avLst/>
            </a:prstGeom>
            <a:noFill/>
            <a:ln w="9525">
              <a:solidFill>
                <a:srgbClr val="00FF00"/>
              </a:solidFill>
              <a:round/>
              <a:tailEnd type="none" w="sm" len="med"/>
            </a:ln>
          </p:spPr>
          <p:txBody>
            <a:bodyPr/>
            <a:lstStyle/>
            <a:p>
              <a:endParaRPr lang="zh-CN" altLang="en-US"/>
            </a:p>
          </p:txBody>
        </p:sp>
        <p:sp>
          <p:nvSpPr>
            <p:cNvPr id="51" name="Oval 50"/>
            <p:cNvSpPr>
              <a:spLocks noChangeArrowheads="1"/>
            </p:cNvSpPr>
            <p:nvPr/>
          </p:nvSpPr>
          <p:spPr bwMode="auto">
            <a:xfrm flipH="1" flipV="1">
              <a:off x="1868" y="3343"/>
              <a:ext cx="27" cy="11"/>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52" name="Line 51"/>
            <p:cNvSpPr>
              <a:spLocks noChangeShapeType="1"/>
            </p:cNvSpPr>
            <p:nvPr/>
          </p:nvSpPr>
          <p:spPr bwMode="auto">
            <a:xfrm>
              <a:off x="3854" y="3344"/>
              <a:ext cx="0" cy="211"/>
            </a:xfrm>
            <a:prstGeom prst="line">
              <a:avLst/>
            </a:prstGeom>
            <a:noFill/>
            <a:ln w="9525">
              <a:solidFill>
                <a:srgbClr val="00FF00"/>
              </a:solidFill>
              <a:round/>
              <a:tailEnd type="none" w="sm" len="med"/>
            </a:ln>
          </p:spPr>
          <p:txBody>
            <a:bodyPr/>
            <a:lstStyle/>
            <a:p>
              <a:endParaRPr lang="zh-CN" altLang="en-US"/>
            </a:p>
          </p:txBody>
        </p:sp>
        <p:sp>
          <p:nvSpPr>
            <p:cNvPr id="53" name="Line 52"/>
            <p:cNvSpPr>
              <a:spLocks noChangeShapeType="1"/>
            </p:cNvSpPr>
            <p:nvPr/>
          </p:nvSpPr>
          <p:spPr bwMode="auto">
            <a:xfrm>
              <a:off x="4066" y="3344"/>
              <a:ext cx="0" cy="156"/>
            </a:xfrm>
            <a:prstGeom prst="line">
              <a:avLst/>
            </a:prstGeom>
            <a:noFill/>
            <a:ln w="9525">
              <a:solidFill>
                <a:srgbClr val="00FF00"/>
              </a:solidFill>
              <a:round/>
              <a:tailEnd type="none" w="sm" len="med"/>
            </a:ln>
          </p:spPr>
          <p:txBody>
            <a:bodyPr/>
            <a:lstStyle/>
            <a:p>
              <a:endParaRPr lang="zh-CN" altLang="en-US"/>
            </a:p>
          </p:txBody>
        </p:sp>
        <p:sp>
          <p:nvSpPr>
            <p:cNvPr id="54" name="Line 53"/>
            <p:cNvSpPr>
              <a:spLocks noChangeShapeType="1"/>
            </p:cNvSpPr>
            <p:nvPr/>
          </p:nvSpPr>
          <p:spPr bwMode="auto">
            <a:xfrm>
              <a:off x="3642" y="3344"/>
              <a:ext cx="0" cy="156"/>
            </a:xfrm>
            <a:prstGeom prst="line">
              <a:avLst/>
            </a:prstGeom>
            <a:noFill/>
            <a:ln w="9525">
              <a:solidFill>
                <a:srgbClr val="00FF00"/>
              </a:solidFill>
              <a:round/>
              <a:tailEnd type="none" w="sm" len="med"/>
            </a:ln>
          </p:spPr>
          <p:txBody>
            <a:bodyPr/>
            <a:lstStyle/>
            <a:p>
              <a:endParaRPr lang="zh-CN" altLang="en-US"/>
            </a:p>
          </p:txBody>
        </p:sp>
        <p:sp>
          <p:nvSpPr>
            <p:cNvPr id="55" name="Line 54"/>
            <p:cNvSpPr>
              <a:spLocks noChangeShapeType="1"/>
            </p:cNvSpPr>
            <p:nvPr/>
          </p:nvSpPr>
          <p:spPr bwMode="auto">
            <a:xfrm>
              <a:off x="1465" y="3344"/>
              <a:ext cx="0" cy="211"/>
            </a:xfrm>
            <a:prstGeom prst="line">
              <a:avLst/>
            </a:prstGeom>
            <a:noFill/>
            <a:ln w="9525">
              <a:solidFill>
                <a:srgbClr val="00FF00"/>
              </a:solidFill>
              <a:round/>
              <a:tailEnd type="none" w="sm" len="med"/>
            </a:ln>
          </p:spPr>
          <p:txBody>
            <a:bodyPr/>
            <a:lstStyle/>
            <a:p>
              <a:endParaRPr lang="zh-CN" altLang="en-US"/>
            </a:p>
          </p:txBody>
        </p:sp>
        <p:sp>
          <p:nvSpPr>
            <p:cNvPr id="56" name="Line 55"/>
            <p:cNvSpPr>
              <a:spLocks noChangeShapeType="1"/>
            </p:cNvSpPr>
            <p:nvPr/>
          </p:nvSpPr>
          <p:spPr bwMode="auto">
            <a:xfrm>
              <a:off x="1678" y="3344"/>
              <a:ext cx="0" cy="156"/>
            </a:xfrm>
            <a:prstGeom prst="line">
              <a:avLst/>
            </a:prstGeom>
            <a:noFill/>
            <a:ln w="9525">
              <a:solidFill>
                <a:srgbClr val="00FF00"/>
              </a:solidFill>
              <a:round/>
              <a:tailEnd type="none" w="sm" len="med"/>
            </a:ln>
          </p:spPr>
          <p:txBody>
            <a:bodyPr/>
            <a:lstStyle/>
            <a:p>
              <a:endParaRPr lang="zh-CN" altLang="en-US"/>
            </a:p>
          </p:txBody>
        </p:sp>
        <p:sp>
          <p:nvSpPr>
            <p:cNvPr id="57" name="Line 56"/>
            <p:cNvSpPr>
              <a:spLocks noChangeShapeType="1"/>
            </p:cNvSpPr>
            <p:nvPr/>
          </p:nvSpPr>
          <p:spPr bwMode="auto">
            <a:xfrm flipV="1">
              <a:off x="2866" y="2796"/>
              <a:ext cx="0" cy="547"/>
            </a:xfrm>
            <a:prstGeom prst="line">
              <a:avLst/>
            </a:prstGeom>
            <a:noFill/>
            <a:ln w="9525">
              <a:solidFill>
                <a:srgbClr val="00FF00"/>
              </a:solidFill>
              <a:round/>
              <a:tailEnd type="none" w="sm" len="med"/>
            </a:ln>
          </p:spPr>
          <p:txBody>
            <a:bodyPr/>
            <a:lstStyle/>
            <a:p>
              <a:endParaRPr lang="zh-CN" altLang="en-US"/>
            </a:p>
          </p:txBody>
        </p:sp>
        <p:sp>
          <p:nvSpPr>
            <p:cNvPr id="58" name="Line 57"/>
            <p:cNvSpPr>
              <a:spLocks noChangeShapeType="1"/>
            </p:cNvSpPr>
            <p:nvPr/>
          </p:nvSpPr>
          <p:spPr bwMode="auto">
            <a:xfrm flipH="1" flipV="1">
              <a:off x="3054" y="2933"/>
              <a:ext cx="0" cy="398"/>
            </a:xfrm>
            <a:prstGeom prst="line">
              <a:avLst/>
            </a:prstGeom>
            <a:noFill/>
            <a:ln w="9525">
              <a:solidFill>
                <a:srgbClr val="00FF00"/>
              </a:solidFill>
              <a:round/>
              <a:tailEnd type="none" w="sm" len="med"/>
            </a:ln>
          </p:spPr>
          <p:txBody>
            <a:bodyPr/>
            <a:lstStyle/>
            <a:p>
              <a:endParaRPr lang="zh-CN" altLang="en-US"/>
            </a:p>
          </p:txBody>
        </p:sp>
        <p:sp>
          <p:nvSpPr>
            <p:cNvPr id="59" name="Line 58"/>
            <p:cNvSpPr>
              <a:spLocks noChangeShapeType="1"/>
            </p:cNvSpPr>
            <p:nvPr/>
          </p:nvSpPr>
          <p:spPr bwMode="auto">
            <a:xfrm>
              <a:off x="1255" y="3348"/>
              <a:ext cx="0" cy="172"/>
            </a:xfrm>
            <a:prstGeom prst="line">
              <a:avLst/>
            </a:prstGeom>
            <a:noFill/>
            <a:ln w="9525">
              <a:solidFill>
                <a:srgbClr val="00FF00"/>
              </a:solidFill>
              <a:round/>
              <a:tailEnd type="none" w="sm" len="med"/>
            </a:ln>
          </p:spPr>
          <p:txBody>
            <a:bodyPr/>
            <a:lstStyle/>
            <a:p>
              <a:endParaRPr lang="zh-CN" altLang="en-US"/>
            </a:p>
          </p:txBody>
        </p:sp>
      </p:grpSp>
      <p:grpSp>
        <p:nvGrpSpPr>
          <p:cNvPr id="60" name="Group 59"/>
          <p:cNvGrpSpPr/>
          <p:nvPr/>
        </p:nvGrpSpPr>
        <p:grpSpPr bwMode="auto">
          <a:xfrm>
            <a:off x="5505450" y="3733800"/>
            <a:ext cx="3009900" cy="952500"/>
            <a:chOff x="3468" y="2352"/>
            <a:chExt cx="1896" cy="600"/>
          </a:xfrm>
          <a:noFill/>
        </p:grpSpPr>
        <p:sp>
          <p:nvSpPr>
            <p:cNvPr id="61" name="AutoShape 60"/>
            <p:cNvSpPr>
              <a:spLocks noChangeArrowheads="1"/>
            </p:cNvSpPr>
            <p:nvPr/>
          </p:nvSpPr>
          <p:spPr bwMode="auto">
            <a:xfrm>
              <a:off x="3468" y="2352"/>
              <a:ext cx="1896" cy="600"/>
            </a:xfrm>
            <a:prstGeom prst="wedgeRoundRectCallout">
              <a:avLst>
                <a:gd name="adj1" fmla="val -81856"/>
                <a:gd name="adj2" fmla="val 10333"/>
                <a:gd name="adj3" fmla="val 16667"/>
              </a:avLst>
            </a:prstGeom>
            <a:grpFill/>
            <a:ln w="12700" cap="sq">
              <a:solidFill>
                <a:srgbClr val="FF66CC"/>
              </a:solidFill>
              <a:miter lim="800000"/>
              <a:headEnd type="none" w="sm" len="sm"/>
              <a:tailEnd type="none" w="sm" len="lg"/>
            </a:ln>
            <a:effectLst/>
          </p:spPr>
          <p:txBody>
            <a:bodyPr wrap="none" anchor="ctr"/>
            <a:lstStyle/>
            <a:p>
              <a:pPr algn="l" eaLnBrk="1" hangingPunct="1"/>
              <a:r>
                <a:rPr lang="zh-CN" altLang="en-US" sz="2000"/>
                <a:t>幅值: </a:t>
              </a:r>
              <a:endParaRPr lang="zh-CN" altLang="en-US" sz="2000"/>
            </a:p>
          </p:txBody>
        </p:sp>
        <p:graphicFrame>
          <p:nvGraphicFramePr>
            <p:cNvPr id="62" name="Object 61"/>
            <p:cNvGraphicFramePr>
              <a:graphicFrameLocks noChangeAspect="1"/>
            </p:cNvGraphicFramePr>
            <p:nvPr/>
          </p:nvGraphicFramePr>
          <p:xfrm>
            <a:off x="4018" y="2456"/>
            <a:ext cx="1238" cy="408"/>
          </p:xfrm>
          <a:graphic>
            <a:graphicData uri="http://schemas.openxmlformats.org/presentationml/2006/ole">
              <mc:AlternateContent xmlns:mc="http://schemas.openxmlformats.org/markup-compatibility/2006">
                <mc:Choice xmlns:v="urn:schemas-microsoft-com:vml" Requires="v">
                  <p:oleObj spid="_x0000_s14355" name="Equation" r:id="rId35" imgW="26212800" imgH="9448800" progId="Equation.3">
                    <p:embed/>
                  </p:oleObj>
                </mc:Choice>
                <mc:Fallback>
                  <p:oleObj name="Equation" r:id="rId35" imgW="26212800" imgH="9448800" progId="Equation.3">
                    <p:embed/>
                    <p:pic>
                      <p:nvPicPr>
                        <p:cNvPr id="0" name="图片 14354"/>
                        <p:cNvPicPr>
                          <a:picLocks noChangeAspect="1"/>
                        </p:cNvPicPr>
                        <p:nvPr/>
                      </p:nvPicPr>
                      <p:blipFill>
                        <a:blip r:embed="rId36"/>
                        <a:stretch>
                          <a:fillRect/>
                        </a:stretch>
                      </p:blipFill>
                      <p:spPr>
                        <a:xfrm>
                          <a:off x="4018" y="2456"/>
                          <a:ext cx="1238" cy="408"/>
                        </a:xfrm>
                        <a:prstGeom prst="rect">
                          <a:avLst/>
                        </a:prstGeom>
                        <a:noFill/>
                        <a:ln w="9525">
                          <a:noFill/>
                        </a:ln>
                      </p:spPr>
                    </p:pic>
                  </p:oleObj>
                </mc:Fallback>
              </mc:AlternateContent>
            </a:graphicData>
          </a:graphic>
        </p:graphicFrame>
      </p:grpSp>
      <p:graphicFrame>
        <p:nvGraphicFramePr>
          <p:cNvPr id="1143830" name="Object 22"/>
          <p:cNvGraphicFramePr>
            <a:graphicFrameLocks noChangeAspect="1"/>
          </p:cNvGraphicFramePr>
          <p:nvPr/>
        </p:nvGraphicFramePr>
        <p:xfrm>
          <a:off x="1619672" y="3933056"/>
          <a:ext cx="1245042" cy="576064"/>
        </p:xfrm>
        <a:graphic>
          <a:graphicData uri="http://schemas.openxmlformats.org/presentationml/2006/ole">
            <mc:AlternateContent xmlns:mc="http://schemas.openxmlformats.org/markup-compatibility/2006">
              <mc:Choice xmlns:v="urn:schemas-microsoft-com:vml" Requires="v">
                <p:oleObj spid="_x0000_s14356" name="公式" r:id="rId37" imgW="20421600" imgH="9448800" progId="Equation.3">
                  <p:embed/>
                </p:oleObj>
              </mc:Choice>
              <mc:Fallback>
                <p:oleObj name="公式" r:id="rId37" imgW="20421600" imgH="9448800" progId="Equation.3">
                  <p:embed/>
                  <p:pic>
                    <p:nvPicPr>
                      <p:cNvPr id="0" name="图片 14355"/>
                      <p:cNvPicPr>
                        <a:picLocks noChangeAspect="1"/>
                      </p:cNvPicPr>
                      <p:nvPr/>
                    </p:nvPicPr>
                    <p:blipFill>
                      <a:blip r:embed="rId38"/>
                      <a:stretch>
                        <a:fillRect/>
                      </a:stretch>
                    </p:blipFill>
                    <p:spPr>
                      <a:xfrm>
                        <a:off x="1619672" y="3933056"/>
                        <a:ext cx="1245042" cy="576064"/>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strVal val="2/3*#ppt_w"/>
                                          </p:val>
                                        </p:tav>
                                        <p:tav tm="100000">
                                          <p:val>
                                            <p:strVal val="#ppt_w"/>
                                          </p:val>
                                        </p:tav>
                                      </p:tavLst>
                                    </p:anim>
                                    <p:anim calcmode="lin" valueType="num">
                                      <p:cBhvr>
                                        <p:cTn id="8" dur="500" fill="hold"/>
                                        <p:tgtEl>
                                          <p:spTgt spid="15"/>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272"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anim calcmode="lin" valueType="num">
                                      <p:cBhvr>
                                        <p:cTn id="13" dur="500" fill="hold"/>
                                        <p:tgtEl>
                                          <p:spTgt spid="35"/>
                                        </p:tgtEl>
                                        <p:attrNameLst>
                                          <p:attrName>ppt_w</p:attrName>
                                        </p:attrNameLst>
                                      </p:cBhvr>
                                      <p:tavLst>
                                        <p:tav tm="0">
                                          <p:val>
                                            <p:strVal val="2/3*#ppt_w"/>
                                          </p:val>
                                        </p:tav>
                                        <p:tav tm="100000">
                                          <p:val>
                                            <p:strVal val="#ppt_w"/>
                                          </p:val>
                                        </p:tav>
                                      </p:tavLst>
                                    </p:anim>
                                    <p:anim calcmode="lin" valueType="num">
                                      <p:cBhvr>
                                        <p:cTn id="14" dur="500" fill="hold"/>
                                        <p:tgtEl>
                                          <p:spTgt spid="35"/>
                                        </p:tgtEl>
                                        <p:attrNameLst>
                                          <p:attrName>ppt_h</p:attrName>
                                        </p:attrNameLst>
                                      </p:cBhvr>
                                      <p:tavLst>
                                        <p:tav tm="0">
                                          <p:val>
                                            <p:strVal val="2/3*#ppt_h"/>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23" presetClass="entr" presetSubtype="16"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p:cTn id="19" dur="500" fill="hold"/>
                                        <p:tgtEl>
                                          <p:spTgt spid="4"/>
                                        </p:tgtEl>
                                        <p:attrNameLst>
                                          <p:attrName>ppt_w</p:attrName>
                                        </p:attrNameLst>
                                      </p:cBhvr>
                                      <p:tavLst>
                                        <p:tav tm="0">
                                          <p:val>
                                            <p:fltVal val="0"/>
                                          </p:val>
                                        </p:tav>
                                        <p:tav tm="100000">
                                          <p:val>
                                            <p:strVal val="#ppt_w"/>
                                          </p:val>
                                        </p:tav>
                                      </p:tavLst>
                                    </p:anim>
                                    <p:anim calcmode="lin" valueType="num">
                                      <p:cBhvr>
                                        <p:cTn id="20"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23" presetClass="entr" presetSubtype="272" fill="hold" nodeType="clickEffect">
                                  <p:stCondLst>
                                    <p:cond delay="0"/>
                                  </p:stCondLst>
                                  <p:childTnLst>
                                    <p:set>
                                      <p:cBhvr>
                                        <p:cTn id="24" dur="1" fill="hold">
                                          <p:stCondLst>
                                            <p:cond delay="0"/>
                                          </p:stCondLst>
                                        </p:cTn>
                                        <p:tgtEl>
                                          <p:spTgt spid="60"/>
                                        </p:tgtEl>
                                        <p:attrNameLst>
                                          <p:attrName>style.visibility</p:attrName>
                                        </p:attrNameLst>
                                      </p:cBhvr>
                                      <p:to>
                                        <p:strVal val="visible"/>
                                      </p:to>
                                    </p:set>
                                    <p:anim calcmode="lin" valueType="num">
                                      <p:cBhvr>
                                        <p:cTn id="25" dur="500" fill="hold"/>
                                        <p:tgtEl>
                                          <p:spTgt spid="60"/>
                                        </p:tgtEl>
                                        <p:attrNameLst>
                                          <p:attrName>ppt_w</p:attrName>
                                        </p:attrNameLst>
                                      </p:cBhvr>
                                      <p:tavLst>
                                        <p:tav tm="0">
                                          <p:val>
                                            <p:strVal val="2/3*#ppt_w"/>
                                          </p:val>
                                        </p:tav>
                                        <p:tav tm="100000">
                                          <p:val>
                                            <p:strVal val="#ppt_w"/>
                                          </p:val>
                                        </p:tav>
                                      </p:tavLst>
                                    </p:anim>
                                    <p:anim calcmode="lin" valueType="num">
                                      <p:cBhvr>
                                        <p:cTn id="26" dur="500" fill="hold"/>
                                        <p:tgtEl>
                                          <p:spTgt spid="60"/>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ea typeface="宋体" panose="02010600030101010101" pitchFamily="2" charset="-122"/>
              </a:rPr>
              <a:t>简单</a:t>
            </a:r>
            <a:r>
              <a:rPr lang="en-US" altLang="zh-CN" smtClean="0">
                <a:ea typeface="宋体" panose="02010600030101010101" pitchFamily="2" charset="-122"/>
              </a:rPr>
              <a:t>MIDI</a:t>
            </a:r>
            <a:r>
              <a:rPr lang="zh-CN" altLang="en-US" smtClean="0">
                <a:ea typeface="宋体" panose="02010600030101010101" pitchFamily="2" charset="-122"/>
              </a:rPr>
              <a:t>系统组成</a:t>
            </a:r>
            <a:endParaRPr lang="zh-CN" altLang="en-US" smtClean="0">
              <a:ea typeface="宋体" panose="02010600030101010101" pitchFamily="2" charset="-122"/>
            </a:endParaRPr>
          </a:p>
        </p:txBody>
      </p:sp>
      <p:sp>
        <p:nvSpPr>
          <p:cNvPr id="80899" name="内容占位符 2"/>
          <p:cNvSpPr>
            <a:spLocks noGrp="1"/>
          </p:cNvSpPr>
          <p:nvPr>
            <p:ph idx="1"/>
          </p:nvPr>
        </p:nvSpPr>
        <p:spPr>
          <a:xfrm>
            <a:off x="1066800" y="3429000"/>
            <a:ext cx="7620000" cy="2643188"/>
          </a:xfrm>
        </p:spPr>
        <p:txBody>
          <a:bodyPr/>
          <a:lstStyle/>
          <a:p>
            <a:r>
              <a:rPr lang="en-US" altLang="zh-CN" dirty="0" smtClean="0">
                <a:ea typeface="宋体" panose="02010600030101010101" pitchFamily="2" charset="-122"/>
              </a:rPr>
              <a:t>MIDI</a:t>
            </a:r>
            <a:r>
              <a:rPr lang="zh-CN" altLang="en-US" dirty="0" smtClean="0">
                <a:ea typeface="宋体" panose="02010600030101010101" pitchFamily="2" charset="-122"/>
              </a:rPr>
              <a:t>接口</a:t>
            </a:r>
            <a:endParaRPr lang="en-US" altLang="zh-CN" dirty="0" smtClean="0">
              <a:ea typeface="宋体" panose="02010600030101010101" pitchFamily="2" charset="-122"/>
            </a:endParaRPr>
          </a:p>
          <a:p>
            <a:pPr lvl="1"/>
            <a:r>
              <a:rPr lang="en-US" altLang="zh-CN" dirty="0" smtClean="0">
                <a:latin typeface="Arial" panose="020B0604020202020204" pitchFamily="34" charset="0"/>
                <a:ea typeface="宋体" panose="02010600030101010101" pitchFamily="2" charset="-122"/>
              </a:rPr>
              <a:t>MIDI</a:t>
            </a:r>
            <a:r>
              <a:rPr lang="zh-CN" altLang="en-US" dirty="0" smtClean="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OUT</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MIDI</a:t>
            </a:r>
            <a:r>
              <a:rPr lang="zh-CN" altLang="en-US" dirty="0" smtClean="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IN</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MIDI</a:t>
            </a:r>
            <a:r>
              <a:rPr lang="zh-CN" altLang="en-US" dirty="0" smtClean="0">
                <a:latin typeface="Arial" panose="020B0604020202020204" pitchFamily="34" charset="0"/>
                <a:ea typeface="宋体" panose="02010600030101010101" pitchFamily="2" charset="-122"/>
              </a:rPr>
              <a:t> </a:t>
            </a:r>
            <a:r>
              <a:rPr lang="en-US" altLang="zh-CN" dirty="0" smtClean="0">
                <a:latin typeface="Arial" panose="020B0604020202020204" pitchFamily="34" charset="0"/>
                <a:ea typeface="宋体" panose="02010600030101010101" pitchFamily="2" charset="-122"/>
              </a:rPr>
              <a:t>THRU</a:t>
            </a:r>
            <a:endParaRPr lang="en-US" altLang="zh-CN" dirty="0" smtClean="0">
              <a:latin typeface="Arial" panose="020B0604020202020204" pitchFamily="34" charset="0"/>
              <a:ea typeface="宋体" panose="02010600030101010101" pitchFamily="2" charset="-122"/>
            </a:endParaRPr>
          </a:p>
          <a:p>
            <a:r>
              <a:rPr lang="en-US" altLang="zh-CN" dirty="0" smtClean="0">
                <a:ea typeface="宋体" panose="02010600030101010101" pitchFamily="2" charset="-122"/>
              </a:rPr>
              <a:t>MIDI</a:t>
            </a:r>
            <a:r>
              <a:rPr lang="zh-CN" altLang="en-US" dirty="0" smtClean="0">
                <a:ea typeface="宋体" panose="02010600030101010101" pitchFamily="2" charset="-122"/>
              </a:rPr>
              <a:t>键盘控制器</a:t>
            </a:r>
            <a:endParaRPr lang="en-US" altLang="zh-CN" dirty="0" smtClean="0">
              <a:ea typeface="宋体" panose="02010600030101010101" pitchFamily="2" charset="-122"/>
            </a:endParaRPr>
          </a:p>
          <a:p>
            <a:r>
              <a:rPr lang="en-US" altLang="zh-CN" dirty="0" smtClean="0">
                <a:ea typeface="宋体" panose="02010600030101010101" pitchFamily="2" charset="-122"/>
              </a:rPr>
              <a:t>MIDI</a:t>
            </a:r>
            <a:r>
              <a:rPr lang="zh-CN" altLang="en-US" dirty="0" smtClean="0">
                <a:ea typeface="宋体" panose="02010600030101010101" pitchFamily="2" charset="-122"/>
              </a:rPr>
              <a:t>声音模块</a:t>
            </a:r>
            <a:endParaRPr lang="en-US" altLang="zh-CN" dirty="0" smtClean="0">
              <a:ea typeface="宋体" panose="02010600030101010101" pitchFamily="2" charset="-122"/>
            </a:endParaRPr>
          </a:p>
          <a:p>
            <a:endParaRPr lang="zh-CN" altLang="en-US" dirty="0" smtClean="0">
              <a:ea typeface="宋体" panose="02010600030101010101"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0901" name="Picture 3" descr="midi2"/>
          <p:cNvPicPr>
            <a:picLocks noChangeAspect="1" noChangeArrowheads="1"/>
          </p:cNvPicPr>
          <p:nvPr/>
        </p:nvPicPr>
        <p:blipFill>
          <a:blip r:embed="rId1" cstate="print"/>
          <a:srcRect/>
          <a:stretch>
            <a:fillRect/>
          </a:stretch>
        </p:blipFill>
        <p:spPr bwMode="auto">
          <a:xfrm>
            <a:off x="1011238" y="1071563"/>
            <a:ext cx="7561262" cy="2227262"/>
          </a:xfrm>
          <a:prstGeom prst="rect">
            <a:avLst/>
          </a:prstGeom>
          <a:noFill/>
          <a:ln w="9525">
            <a:noFill/>
            <a:miter lim="800000"/>
            <a:headEnd/>
            <a:tailEnd/>
          </a:ln>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ea typeface="宋体" panose="02010600030101010101" pitchFamily="2" charset="-122"/>
              </a:rPr>
              <a:t>复杂</a:t>
            </a:r>
            <a:r>
              <a:rPr lang="en-US" altLang="zh-CN" smtClean="0">
                <a:ea typeface="宋体" panose="02010600030101010101" pitchFamily="2" charset="-122"/>
              </a:rPr>
              <a:t>MIDI</a:t>
            </a:r>
            <a:r>
              <a:rPr lang="zh-CN" altLang="en-US" smtClean="0">
                <a:ea typeface="宋体" panose="02010600030101010101" pitchFamily="2" charset="-122"/>
              </a:rPr>
              <a:t>系统组成</a:t>
            </a:r>
            <a:endParaRPr lang="zh-CN" altLang="en-US" smtClean="0">
              <a:ea typeface="宋体" panose="02010600030101010101" pitchFamily="2" charset="-122"/>
            </a:endParaRPr>
          </a:p>
        </p:txBody>
      </p:sp>
      <p:sp>
        <p:nvSpPr>
          <p:cNvPr id="81923" name="内容占位符 2"/>
          <p:cNvSpPr>
            <a:spLocks noGrp="1"/>
          </p:cNvSpPr>
          <p:nvPr>
            <p:ph idx="1"/>
          </p:nvPr>
        </p:nvSpPr>
        <p:spPr>
          <a:xfrm>
            <a:off x="1066800" y="4572000"/>
            <a:ext cx="7620000" cy="1500188"/>
          </a:xfrm>
        </p:spPr>
        <p:txBody>
          <a:bodyPr/>
          <a:lstStyle/>
          <a:p>
            <a:pPr>
              <a:buFont typeface="Wingdings" panose="05000000000000000000" pitchFamily="2" charset="2"/>
              <a:buNone/>
            </a:pPr>
            <a:r>
              <a:rPr lang="zh-CN" altLang="en-US" sz="2400" smtClean="0">
                <a:solidFill>
                  <a:srgbClr val="000000"/>
                </a:solidFill>
                <a:latin typeface="华文细黑" panose="02010600040101010101" pitchFamily="2" charset="-122"/>
                <a:ea typeface="华文细黑" panose="02010600040101010101" pitchFamily="2" charset="-122"/>
              </a:rPr>
              <a:t>一个</a:t>
            </a:r>
            <a:r>
              <a:rPr lang="en-US" altLang="zh-CN" sz="2400" smtClean="0">
                <a:solidFill>
                  <a:srgbClr val="000000"/>
                </a:solidFill>
                <a:latin typeface="华文细黑" panose="02010600040101010101" pitchFamily="2" charset="-122"/>
                <a:ea typeface="华文细黑" panose="02010600040101010101" pitchFamily="2" charset="-122"/>
              </a:rPr>
              <a:t>MIDI</a:t>
            </a:r>
            <a:r>
              <a:rPr lang="zh-CN" altLang="en-US" sz="2400" smtClean="0">
                <a:solidFill>
                  <a:srgbClr val="000000"/>
                </a:solidFill>
                <a:latin typeface="华文细黑" panose="02010600040101010101" pitchFamily="2" charset="-122"/>
                <a:ea typeface="华文细黑" panose="02010600040101010101" pitchFamily="2" charset="-122"/>
              </a:rPr>
              <a:t>设备上的</a:t>
            </a:r>
            <a:r>
              <a:rPr lang="en-US" altLang="zh-CN" sz="2400" smtClean="0">
                <a:solidFill>
                  <a:srgbClr val="000000"/>
                </a:solidFill>
                <a:latin typeface="华文细黑" panose="02010600040101010101" pitchFamily="2" charset="-122"/>
                <a:ea typeface="华文细黑" panose="02010600040101010101" pitchFamily="2" charset="-122"/>
              </a:rPr>
              <a:t>MIDI IN</a:t>
            </a:r>
            <a:r>
              <a:rPr lang="zh-CN" altLang="en-US" sz="2400" smtClean="0">
                <a:solidFill>
                  <a:srgbClr val="000000"/>
                </a:solidFill>
                <a:latin typeface="华文细黑" panose="02010600040101010101" pitchFamily="2" charset="-122"/>
                <a:ea typeface="华文细黑" panose="02010600040101010101" pitchFamily="2" charset="-122"/>
              </a:rPr>
              <a:t>连接器接收到的信息可通过</a:t>
            </a:r>
            <a:r>
              <a:rPr lang="en-US" altLang="zh-CN" sz="2400" smtClean="0">
                <a:solidFill>
                  <a:srgbClr val="000000"/>
                </a:solidFill>
                <a:latin typeface="华文细黑" panose="02010600040101010101" pitchFamily="2" charset="-122"/>
                <a:ea typeface="华文细黑" panose="02010600040101010101" pitchFamily="2" charset="-122"/>
              </a:rPr>
              <a:t>MIDI THRU</a:t>
            </a:r>
            <a:r>
              <a:rPr lang="zh-CN" altLang="en-US" sz="2400" smtClean="0">
                <a:solidFill>
                  <a:srgbClr val="000000"/>
                </a:solidFill>
                <a:latin typeface="华文细黑" panose="02010600040101010101" pitchFamily="2" charset="-122"/>
                <a:ea typeface="华文细黑" panose="02010600040101010101" pitchFamily="2" charset="-122"/>
              </a:rPr>
              <a:t>连接器输出到另一个</a:t>
            </a:r>
            <a:r>
              <a:rPr lang="en-US" altLang="zh-CN" sz="2400" smtClean="0">
                <a:solidFill>
                  <a:srgbClr val="000000"/>
                </a:solidFill>
                <a:latin typeface="华文细黑" panose="02010600040101010101" pitchFamily="2" charset="-122"/>
                <a:ea typeface="华文细黑" panose="02010600040101010101" pitchFamily="2" charset="-122"/>
              </a:rPr>
              <a:t>MIDI</a:t>
            </a:r>
            <a:r>
              <a:rPr lang="zh-CN" altLang="en-US" sz="2400" smtClean="0">
                <a:solidFill>
                  <a:srgbClr val="000000"/>
                </a:solidFill>
                <a:latin typeface="华文细黑" panose="02010600040101010101" pitchFamily="2" charset="-122"/>
                <a:ea typeface="华文细黑" panose="02010600040101010101" pitchFamily="2" charset="-122"/>
              </a:rPr>
              <a:t>设备，并可以菊花链的方式连接多个</a:t>
            </a:r>
            <a:r>
              <a:rPr lang="en-US" altLang="zh-CN" sz="2400" smtClean="0">
                <a:solidFill>
                  <a:srgbClr val="000000"/>
                </a:solidFill>
                <a:latin typeface="华文细黑" panose="02010600040101010101" pitchFamily="2" charset="-122"/>
                <a:ea typeface="华文细黑" panose="02010600040101010101" pitchFamily="2" charset="-122"/>
              </a:rPr>
              <a:t>MIDI</a:t>
            </a:r>
            <a:r>
              <a:rPr lang="zh-CN" altLang="en-US" sz="2400" smtClean="0">
                <a:solidFill>
                  <a:srgbClr val="000000"/>
                </a:solidFill>
                <a:latin typeface="华文细黑" panose="02010600040101010101" pitchFamily="2" charset="-122"/>
                <a:ea typeface="华文细黑" panose="02010600040101010101" pitchFamily="2" charset="-122"/>
              </a:rPr>
              <a:t>设备，这样就组成了一个复杂的</a:t>
            </a:r>
            <a:r>
              <a:rPr lang="en-US" altLang="zh-CN" sz="2400" smtClean="0">
                <a:solidFill>
                  <a:srgbClr val="000000"/>
                </a:solidFill>
                <a:latin typeface="华文细黑" panose="02010600040101010101" pitchFamily="2" charset="-122"/>
                <a:ea typeface="华文细黑" panose="02010600040101010101" pitchFamily="2" charset="-122"/>
              </a:rPr>
              <a:t>MIDI</a:t>
            </a:r>
            <a:r>
              <a:rPr lang="zh-CN" altLang="en-US" sz="2400" smtClean="0">
                <a:solidFill>
                  <a:srgbClr val="000000"/>
                </a:solidFill>
                <a:latin typeface="华文细黑" panose="02010600040101010101" pitchFamily="2" charset="-122"/>
                <a:ea typeface="华文细黑" panose="02010600040101010101" pitchFamily="2" charset="-122"/>
              </a:rPr>
              <a:t>系统</a:t>
            </a:r>
            <a:endParaRPr lang="zh-CN" altLang="en-US" sz="2400" smtClean="0">
              <a:ea typeface="宋体" panose="02010600030101010101" pitchFamily="2" charset="-122"/>
            </a:endParaRP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1925" name="Picture 3" descr="midi4"/>
          <p:cNvPicPr>
            <a:picLocks noChangeAspect="1" noChangeArrowheads="1"/>
          </p:cNvPicPr>
          <p:nvPr/>
        </p:nvPicPr>
        <p:blipFill>
          <a:blip r:embed="rId1" cstate="print"/>
          <a:srcRect/>
          <a:stretch>
            <a:fillRect/>
          </a:stretch>
        </p:blipFill>
        <p:spPr bwMode="auto">
          <a:xfrm>
            <a:off x="1143000" y="1143000"/>
            <a:ext cx="7369175" cy="3286125"/>
          </a:xfrm>
          <a:prstGeom prst="rect">
            <a:avLst/>
          </a:prstGeom>
          <a:noFill/>
          <a:ln w="9525">
            <a:noFill/>
            <a:miter lim="800000"/>
            <a:headEnd/>
            <a:tailEnd/>
          </a:ln>
        </p:spPr>
      </p:pic>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ea typeface="宋体" panose="02010600030101010101" pitchFamily="2" charset="-122"/>
              </a:rPr>
              <a:t>PC</a:t>
            </a:r>
            <a:r>
              <a:rPr lang="zh-CN" altLang="en-US" smtClean="0">
                <a:ea typeface="宋体" panose="02010600030101010101" pitchFamily="2" charset="-122"/>
              </a:rPr>
              <a:t>构造的</a:t>
            </a:r>
            <a:r>
              <a:rPr lang="en-US" altLang="zh-CN" smtClean="0">
                <a:ea typeface="宋体" panose="02010600030101010101" pitchFamily="2" charset="-122"/>
              </a:rPr>
              <a:t>MIDI</a:t>
            </a:r>
            <a:r>
              <a:rPr lang="zh-CN" altLang="en-US" smtClean="0">
                <a:ea typeface="宋体" panose="02010600030101010101" pitchFamily="2" charset="-122"/>
              </a:rPr>
              <a:t>系统</a:t>
            </a:r>
            <a:endParaRPr lang="zh-CN" altLang="en-US" smtClean="0">
              <a:ea typeface="宋体" panose="02010600030101010101" pitchFamily="2" charset="-122"/>
            </a:endParaRPr>
          </a:p>
        </p:txBody>
      </p:sp>
      <p:sp>
        <p:nvSpPr>
          <p:cNvPr id="82947" name="内容占位符 2"/>
          <p:cNvSpPr>
            <a:spLocks noGrp="1"/>
          </p:cNvSpPr>
          <p:nvPr>
            <p:ph idx="1"/>
          </p:nvPr>
        </p:nvSpPr>
        <p:spPr>
          <a:xfrm>
            <a:off x="357188" y="4786313"/>
            <a:ext cx="7620000" cy="1000125"/>
          </a:xfrm>
        </p:spPr>
        <p:txBody>
          <a:bodyPr/>
          <a:lstStyle/>
          <a:p>
            <a:pPr>
              <a:buFont typeface="Wingdings" panose="05000000000000000000" pitchFamily="2" charset="2"/>
              <a:buNone/>
            </a:pPr>
            <a:r>
              <a:rPr lang="zh-CN" altLang="en-US" sz="2400" smtClean="0">
                <a:ea typeface="宋体" panose="02010600030101010101" pitchFamily="2" charset="-122"/>
              </a:rPr>
              <a:t>总线</a:t>
            </a:r>
            <a:r>
              <a:rPr lang="en-US" altLang="zh-CN" sz="2400" smtClean="0">
                <a:ea typeface="宋体" panose="02010600030101010101" pitchFamily="2" charset="-122"/>
              </a:rPr>
              <a:t>——</a:t>
            </a:r>
            <a:r>
              <a:rPr lang="zh-CN" altLang="en-US" sz="2400" smtClean="0">
                <a:ea typeface="宋体" panose="02010600030101010101" pitchFamily="2" charset="-122"/>
              </a:rPr>
              <a:t>→</a:t>
            </a:r>
            <a:r>
              <a:rPr lang="en-US" altLang="zh-CN" sz="2400" smtClean="0">
                <a:ea typeface="宋体" panose="02010600030101010101" pitchFamily="2" charset="-122"/>
              </a:rPr>
              <a:t>MIDI</a:t>
            </a:r>
            <a:r>
              <a:rPr lang="zh-CN" altLang="en-US" sz="2400" smtClean="0">
                <a:ea typeface="宋体" panose="02010600030101010101" pitchFamily="2" charset="-122"/>
              </a:rPr>
              <a:t>接口卡</a:t>
            </a:r>
            <a:r>
              <a:rPr lang="en-US" altLang="zh-CN" sz="2400" smtClean="0">
                <a:ea typeface="宋体" panose="02010600030101010101" pitchFamily="2" charset="-122"/>
              </a:rPr>
              <a:t>——</a:t>
            </a:r>
            <a:r>
              <a:rPr lang="zh-CN" altLang="en-US" sz="2400" smtClean="0">
                <a:ea typeface="宋体" panose="02010600030101010101" pitchFamily="2" charset="-122"/>
              </a:rPr>
              <a:t>→多音色声音模块</a:t>
            </a:r>
            <a:endParaRPr lang="zh-CN" altLang="en-US" sz="2400" smtClean="0">
              <a:ea typeface="宋体" panose="02010600030101010101" pitchFamily="2" charset="-122"/>
            </a:endParaRP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2949" name="Picture 3" descr="course1-2-6-image007"/>
          <p:cNvPicPr>
            <a:picLocks noChangeAspect="1" noChangeArrowheads="1"/>
          </p:cNvPicPr>
          <p:nvPr/>
        </p:nvPicPr>
        <p:blipFill>
          <a:blip r:embed="rId1" cstate="print"/>
          <a:srcRect/>
          <a:stretch>
            <a:fillRect/>
          </a:stretch>
        </p:blipFill>
        <p:spPr bwMode="auto">
          <a:xfrm>
            <a:off x="1428750" y="1214438"/>
            <a:ext cx="6215063" cy="3403600"/>
          </a:xfrm>
          <a:prstGeom prst="rect">
            <a:avLst/>
          </a:prstGeom>
          <a:noFill/>
          <a:ln w="9525">
            <a:noFill/>
            <a:miter lim="800000"/>
            <a:headEnd/>
            <a:tailEnd/>
          </a:ln>
        </p:spPr>
      </p:pic>
      <p:sp>
        <p:nvSpPr>
          <p:cNvPr id="82950" name="TextBox 5"/>
          <p:cNvSpPr txBox="1">
            <a:spLocks noChangeArrowheads="1"/>
          </p:cNvSpPr>
          <p:nvPr/>
        </p:nvSpPr>
        <p:spPr bwMode="auto">
          <a:xfrm>
            <a:off x="642938" y="4395788"/>
            <a:ext cx="2428875"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a:t>应用软件的信息</a:t>
            </a:r>
            <a:endParaRPr lang="zh-CN" altLang="en-US"/>
          </a:p>
        </p:txBody>
      </p:sp>
      <p:sp>
        <p:nvSpPr>
          <p:cNvPr id="82951" name="TextBox 6"/>
          <p:cNvSpPr txBox="1">
            <a:spLocks noChangeArrowheads="1"/>
          </p:cNvSpPr>
          <p:nvPr/>
        </p:nvSpPr>
        <p:spPr bwMode="auto">
          <a:xfrm>
            <a:off x="3500438" y="4357688"/>
            <a:ext cx="1714500"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en-US" altLang="zh-CN"/>
              <a:t>MIDI</a:t>
            </a:r>
            <a:r>
              <a:rPr lang="zh-CN" altLang="en-US"/>
              <a:t>消息</a:t>
            </a:r>
            <a:endParaRPr lang="zh-CN" altLang="en-US"/>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1295400" y="116632"/>
            <a:ext cx="7086600" cy="563563"/>
          </a:xfrm>
        </p:spPr>
        <p:txBody>
          <a:bodyPr/>
          <a:lstStyle/>
          <a:p>
            <a:r>
              <a:rPr lang="zh-CN" altLang="en-US" dirty="0" smtClean="0">
                <a:ea typeface="宋体" panose="02010600030101010101" pitchFamily="2" charset="-122"/>
              </a:rPr>
              <a:t>语音识别技术</a:t>
            </a:r>
            <a:endParaRPr lang="zh-CN" altLang="en-US" dirty="0" smtClean="0">
              <a:ea typeface="宋体" panose="02010600030101010101" pitchFamily="2" charset="-122"/>
            </a:endParaRPr>
          </a:p>
        </p:txBody>
      </p:sp>
      <p:sp>
        <p:nvSpPr>
          <p:cNvPr id="83971" name="内容占位符 2"/>
          <p:cNvSpPr>
            <a:spLocks noGrp="1"/>
          </p:cNvSpPr>
          <p:nvPr>
            <p:ph idx="1"/>
          </p:nvPr>
        </p:nvSpPr>
        <p:spPr>
          <a:xfrm>
            <a:off x="1066800" y="692696"/>
            <a:ext cx="7620000" cy="5472608"/>
          </a:xfrm>
        </p:spPr>
        <p:txBody>
          <a:bodyPr/>
          <a:lstStyle/>
          <a:p>
            <a:r>
              <a:rPr lang="zh-CN" altLang="en-US" sz="2800" dirty="0" smtClean="0">
                <a:ea typeface="宋体" panose="02010600030101010101" pitchFamily="2" charset="-122"/>
              </a:rPr>
              <a:t>语音处理分类</a:t>
            </a:r>
            <a:endParaRPr lang="en-US" altLang="zh-CN" sz="2800" dirty="0" smtClean="0">
              <a:ea typeface="宋体" panose="02010600030101010101" pitchFamily="2" charset="-122"/>
            </a:endParaRPr>
          </a:p>
          <a:p>
            <a:pPr lvl="1"/>
            <a:r>
              <a:rPr lang="zh-CN" altLang="en-US" sz="2400" dirty="0" smtClean="0"/>
              <a:t>语音通信（</a:t>
            </a:r>
            <a:r>
              <a:rPr lang="zh-CN" altLang="zh-CN" sz="2400" dirty="0" smtClean="0"/>
              <a:t>人→人</a:t>
            </a:r>
            <a:r>
              <a:rPr lang="zh-CN" altLang="en-US" sz="2400" dirty="0" smtClean="0"/>
              <a:t>）</a:t>
            </a:r>
            <a:endParaRPr lang="en-US" altLang="zh-CN" sz="2400" dirty="0" smtClean="0"/>
          </a:p>
          <a:p>
            <a:pPr lvl="1"/>
            <a:r>
              <a:rPr lang="zh-CN" altLang="en-US" sz="2400" dirty="0" smtClean="0"/>
              <a:t>语音合成（机</a:t>
            </a:r>
            <a:r>
              <a:rPr lang="zh-CN" altLang="zh-CN" sz="2400" dirty="0" smtClean="0"/>
              <a:t>→人</a:t>
            </a:r>
            <a:r>
              <a:rPr lang="zh-CN" altLang="en-US" sz="2400" dirty="0" smtClean="0"/>
              <a:t>）</a:t>
            </a:r>
            <a:endParaRPr lang="en-US" altLang="zh-CN" sz="2400" dirty="0" smtClean="0"/>
          </a:p>
          <a:p>
            <a:pPr lvl="1"/>
            <a:r>
              <a:rPr lang="zh-CN" altLang="en-US" sz="2400" dirty="0" smtClean="0"/>
              <a:t>语音识别（</a:t>
            </a:r>
            <a:r>
              <a:rPr lang="zh-CN" altLang="zh-CN" sz="2400" dirty="0" smtClean="0"/>
              <a:t>人→</a:t>
            </a:r>
            <a:r>
              <a:rPr lang="zh-CN" altLang="en-US" sz="2400" dirty="0" smtClean="0"/>
              <a:t>机）</a:t>
            </a:r>
            <a:endParaRPr lang="en-US" altLang="zh-CN" sz="2400" dirty="0" smtClean="0">
              <a:ea typeface="宋体" panose="02010600030101010101" pitchFamily="2" charset="-122"/>
            </a:endParaRPr>
          </a:p>
          <a:p>
            <a:r>
              <a:rPr lang="zh-CN" altLang="en-US" sz="2800" dirty="0" smtClean="0">
                <a:ea typeface="宋体" panose="02010600030101010101" pitchFamily="2" charset="-122"/>
              </a:rPr>
              <a:t>语音识别</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语音识别是语音信号处理的重要研究方向</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是模式识别的分支</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语音识别系统</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语音特征提取</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solidFill>
                  <a:srgbClr val="FF0000"/>
                </a:solidFill>
                <a:latin typeface="Arial" panose="020B0604020202020204" pitchFamily="34" charset="0"/>
                <a:ea typeface="宋体" panose="02010600030101010101" pitchFamily="2" charset="-122"/>
              </a:rPr>
              <a:t>声学模型</a:t>
            </a:r>
            <a:r>
              <a:rPr lang="zh-CN" altLang="en-US" sz="2400" dirty="0" smtClean="0">
                <a:latin typeface="Arial" panose="020B0604020202020204" pitchFamily="34" charset="0"/>
                <a:ea typeface="宋体" panose="02010600030101010101" pitchFamily="2" charset="-122"/>
              </a:rPr>
              <a:t>与模式匹配</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solidFill>
                  <a:srgbClr val="FF0000"/>
                </a:solidFill>
                <a:latin typeface="Arial" panose="020B0604020202020204" pitchFamily="34" charset="0"/>
                <a:ea typeface="宋体" panose="02010600030101010101" pitchFamily="2" charset="-122"/>
              </a:rPr>
              <a:t>语言模型</a:t>
            </a:r>
            <a:r>
              <a:rPr lang="zh-CN" altLang="en-US" sz="2400" dirty="0" smtClean="0">
                <a:latin typeface="Arial" panose="020B0604020202020204" pitchFamily="34" charset="0"/>
                <a:ea typeface="宋体" panose="02010600030101010101" pitchFamily="2" charset="-122"/>
              </a:rPr>
              <a:t>与语义理解</a:t>
            </a:r>
            <a:endParaRPr lang="en-US" altLang="zh-CN" sz="2400" dirty="0" smtClean="0">
              <a:latin typeface="Arial" panose="020B0604020202020204" pitchFamily="34" charset="0"/>
              <a:ea typeface="宋体" panose="02010600030101010101" pitchFamily="2" charset="-122"/>
            </a:endParaRPr>
          </a:p>
          <a:p>
            <a:pPr lvl="2"/>
            <a:r>
              <a:rPr lang="zh-CN" altLang="en-US" sz="2000" dirty="0" smtClean="0">
                <a:latin typeface="Arial" panose="020B0604020202020204" pitchFamily="34" charset="0"/>
                <a:ea typeface="宋体" panose="02010600030101010101" pitchFamily="2" charset="-122"/>
              </a:rPr>
              <a:t>语言模型：识别语音命令构成的语法网络</a:t>
            </a:r>
            <a:endParaRPr lang="en-US" altLang="zh-CN" sz="2000" dirty="0" smtClean="0">
              <a:latin typeface="Arial" panose="020B0604020202020204" pitchFamily="34" charset="0"/>
              <a:ea typeface="宋体" panose="02010600030101010101" pitchFamily="2" charset="-122"/>
            </a:endParaRPr>
          </a:p>
          <a:p>
            <a:pPr lvl="2"/>
            <a:r>
              <a:rPr lang="zh-CN" altLang="en-US" sz="2000" dirty="0" smtClean="0">
                <a:latin typeface="Arial" panose="020B0604020202020204" pitchFamily="34" charset="0"/>
                <a:ea typeface="宋体" panose="02010600030101010101" pitchFamily="2" charset="-122"/>
              </a:rPr>
              <a:t>语义理解：语法、语义分析</a:t>
            </a:r>
            <a:endParaRPr lang="zh-CN" altLang="en-US" sz="2000" dirty="0" smtClean="0">
              <a:latin typeface="Arial" panose="020B0604020202020204" pitchFamily="34" charset="0"/>
              <a:ea typeface="宋体" panose="02010600030101010101"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ea typeface="宋体" panose="02010600030101010101" pitchFamily="2" charset="-122"/>
              </a:rPr>
              <a:t>语音识别的基本原理</a:t>
            </a:r>
            <a:endParaRPr lang="zh-CN" altLang="en-US" smtClean="0">
              <a:ea typeface="宋体" panose="02010600030101010101" pitchFamily="2" charset="-122"/>
            </a:endParaRPr>
          </a:p>
        </p:txBody>
      </p:sp>
      <p:sp>
        <p:nvSpPr>
          <p:cNvPr id="870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7044" name="Picture 4" descr="语音识别系统基本原理图"/>
          <p:cNvPicPr>
            <a:picLocks noChangeAspect="1" noChangeArrowheads="1"/>
          </p:cNvPicPr>
          <p:nvPr/>
        </p:nvPicPr>
        <p:blipFill>
          <a:blip r:embed="rId1" cstate="print"/>
          <a:srcRect/>
          <a:stretch>
            <a:fillRect/>
          </a:stretch>
        </p:blipFill>
        <p:spPr bwMode="auto">
          <a:xfrm>
            <a:off x="357188" y="1571625"/>
            <a:ext cx="8143875" cy="2714625"/>
          </a:xfrm>
          <a:prstGeom prst="rect">
            <a:avLst/>
          </a:prstGeom>
          <a:noFill/>
          <a:ln w="9525">
            <a:noFill/>
            <a:miter lim="800000"/>
            <a:headEnd/>
            <a:tailEnd/>
          </a:ln>
        </p:spPr>
      </p:pic>
      <p:sp>
        <p:nvSpPr>
          <p:cNvPr id="87045" name="TextBox 5"/>
          <p:cNvSpPr txBox="1">
            <a:spLocks noChangeArrowheads="1"/>
          </p:cNvSpPr>
          <p:nvPr/>
        </p:nvSpPr>
        <p:spPr bwMode="auto">
          <a:xfrm>
            <a:off x="785813" y="5072063"/>
            <a:ext cx="8001000"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a:t>语音具有时变性，瞬变性，随机性，非平稳性</a:t>
            </a:r>
            <a:endParaRPr lang="zh-CN" altLang="en-US"/>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ea typeface="宋体" panose="02010600030101010101" pitchFamily="2" charset="-122"/>
              </a:rPr>
              <a:t>语音识别的基本原理解释</a:t>
            </a:r>
            <a:endParaRPr lang="zh-CN" altLang="en-US" smtClean="0">
              <a:ea typeface="宋体" panose="02010600030101010101" pitchFamily="2" charset="-122"/>
            </a:endParaRPr>
          </a:p>
        </p:txBody>
      </p:sp>
      <p:sp>
        <p:nvSpPr>
          <p:cNvPr id="88067" name="内容占位符 2"/>
          <p:cNvSpPr>
            <a:spLocks noGrp="1"/>
          </p:cNvSpPr>
          <p:nvPr>
            <p:ph idx="1"/>
          </p:nvPr>
        </p:nvSpPr>
        <p:spPr>
          <a:xfrm>
            <a:off x="642938" y="1214438"/>
            <a:ext cx="8043862" cy="4857750"/>
          </a:xfrm>
        </p:spPr>
        <p:txBody>
          <a:bodyPr/>
          <a:lstStyle/>
          <a:p>
            <a:pPr>
              <a:lnSpc>
                <a:spcPct val="130000"/>
              </a:lnSpc>
              <a:spcBef>
                <a:spcPct val="50000"/>
              </a:spcBef>
            </a:pPr>
            <a:r>
              <a:rPr lang="zh-CN" altLang="en-US" sz="2000" smtClean="0">
                <a:solidFill>
                  <a:srgbClr val="FF0000"/>
                </a:solidFill>
                <a:latin typeface="宋体" panose="02010600030101010101" pitchFamily="2" charset="-122"/>
                <a:ea typeface="宋体" panose="02010600030101010101" pitchFamily="2" charset="-122"/>
              </a:rPr>
              <a:t>预处理</a:t>
            </a:r>
            <a:r>
              <a:rPr lang="zh-CN" altLang="en-US" sz="2000" smtClean="0">
                <a:latin typeface="宋体" panose="02010600030101010101" pitchFamily="2" charset="-122"/>
                <a:ea typeface="宋体" panose="02010600030101010101" pitchFamily="2" charset="-122"/>
              </a:rPr>
              <a:t>包括语音信号采样、反混叠带通滤波、去除个体发音差异和设备、环境引起的噪声影响等，并涉及到语音识别基元的选取和端点检测问题：</a:t>
            </a:r>
            <a:endParaRPr lang="zh-CN" altLang="en-US" sz="2000" smtClean="0">
              <a:latin typeface="宋体" panose="02010600030101010101" pitchFamily="2" charset="-122"/>
              <a:ea typeface="宋体" panose="02010600030101010101" pitchFamily="2" charset="-122"/>
            </a:endParaRPr>
          </a:p>
          <a:p>
            <a:pPr>
              <a:lnSpc>
                <a:spcPct val="130000"/>
              </a:lnSpc>
              <a:spcBef>
                <a:spcPct val="50000"/>
              </a:spcBef>
            </a:pPr>
            <a:r>
              <a:rPr lang="zh-CN" altLang="en-US" sz="2000" smtClean="0">
                <a:latin typeface="宋体" panose="02010600030101010101" pitchFamily="2" charset="-122"/>
                <a:ea typeface="宋体" panose="02010600030101010101" pitchFamily="2" charset="-122"/>
              </a:rPr>
              <a:t>   </a:t>
            </a:r>
            <a:r>
              <a:rPr lang="zh-CN" altLang="en-US" sz="2000" smtClean="0">
                <a:solidFill>
                  <a:srgbClr val="FF0000"/>
                </a:solidFill>
                <a:latin typeface="宋体" panose="02010600030101010101" pitchFamily="2" charset="-122"/>
                <a:ea typeface="宋体" panose="02010600030101010101" pitchFamily="2" charset="-122"/>
              </a:rPr>
              <a:t>特征提取</a:t>
            </a:r>
            <a:r>
              <a:rPr lang="zh-CN" altLang="en-US" sz="2000" smtClean="0">
                <a:latin typeface="宋体" panose="02010600030101010101" pitchFamily="2" charset="-122"/>
                <a:ea typeface="宋体" panose="02010600030101010101" pitchFamily="2" charset="-122"/>
              </a:rPr>
              <a:t>部分用于提取语音中反映本质特征的声学参数，如平均能量、平均跨零率、共振峰等；</a:t>
            </a:r>
            <a:endParaRPr lang="zh-CN" altLang="en-US" sz="2000" smtClean="0">
              <a:latin typeface="宋体" panose="02010600030101010101" pitchFamily="2" charset="-122"/>
              <a:ea typeface="宋体" panose="02010600030101010101" pitchFamily="2" charset="-122"/>
            </a:endParaRPr>
          </a:p>
          <a:p>
            <a:pPr>
              <a:lnSpc>
                <a:spcPct val="130000"/>
              </a:lnSpc>
              <a:spcBef>
                <a:spcPct val="50000"/>
              </a:spcBef>
            </a:pPr>
            <a:r>
              <a:rPr lang="zh-CN" altLang="en-US" sz="2000" smtClean="0">
                <a:latin typeface="宋体" panose="02010600030101010101" pitchFamily="2" charset="-122"/>
                <a:ea typeface="宋体" panose="02010600030101010101" pitchFamily="2" charset="-122"/>
              </a:rPr>
              <a:t>   训练在识别之前进行，通过让讲话者多次重复语音，从原始语音样本中去除冗余信息，保留关键数据，再按照一定规则对数据加以聚类，形成</a:t>
            </a:r>
            <a:r>
              <a:rPr lang="zh-CN" altLang="en-US" sz="2000" smtClean="0">
                <a:solidFill>
                  <a:srgbClr val="FF0000"/>
                </a:solidFill>
                <a:latin typeface="宋体" panose="02010600030101010101" pitchFamily="2" charset="-122"/>
                <a:ea typeface="宋体" panose="02010600030101010101" pitchFamily="2" charset="-122"/>
              </a:rPr>
              <a:t>模式库</a:t>
            </a:r>
            <a:r>
              <a:rPr lang="zh-CN" altLang="en-US" sz="2000" smtClean="0">
                <a:latin typeface="宋体" panose="02010600030101010101" pitchFamily="2" charset="-122"/>
                <a:ea typeface="宋体" panose="02010600030101010101" pitchFamily="2" charset="-122"/>
              </a:rPr>
              <a:t>；</a:t>
            </a:r>
            <a:endParaRPr lang="zh-CN" altLang="en-US" sz="2000" smtClean="0">
              <a:latin typeface="宋体" panose="02010600030101010101" pitchFamily="2" charset="-122"/>
              <a:ea typeface="宋体" panose="02010600030101010101" pitchFamily="2" charset="-122"/>
            </a:endParaRPr>
          </a:p>
          <a:p>
            <a:pPr>
              <a:lnSpc>
                <a:spcPct val="130000"/>
              </a:lnSpc>
              <a:spcBef>
                <a:spcPct val="50000"/>
              </a:spcBef>
            </a:pPr>
            <a:r>
              <a:rPr lang="zh-CN" altLang="en-US" sz="2000" smtClean="0">
                <a:latin typeface="宋体" panose="02010600030101010101" pitchFamily="2" charset="-122"/>
                <a:ea typeface="宋体" panose="02010600030101010101" pitchFamily="2" charset="-122"/>
              </a:rPr>
              <a:t>    </a:t>
            </a:r>
            <a:r>
              <a:rPr lang="zh-CN" altLang="en-US" sz="2000" smtClean="0">
                <a:solidFill>
                  <a:srgbClr val="FF0000"/>
                </a:solidFill>
                <a:latin typeface="宋体" panose="02010600030101010101" pitchFamily="2" charset="-122"/>
                <a:ea typeface="宋体" panose="02010600030101010101" pitchFamily="2" charset="-122"/>
              </a:rPr>
              <a:t>模式匹配</a:t>
            </a:r>
            <a:r>
              <a:rPr lang="zh-CN" altLang="en-US" sz="2000" smtClean="0">
                <a:latin typeface="宋体" panose="02010600030101010101" pitchFamily="2" charset="-122"/>
                <a:ea typeface="宋体" panose="02010600030101010101" pitchFamily="2" charset="-122"/>
              </a:rPr>
              <a:t>部分是整个语音识别系统的核心，它是根据一定的准则（如某种距离测度）以及专家知识（如构词规则、语法规则、语义规则等），计算输入特征与库存模式之间的相似度，判断出输入语音的语意信息。</a:t>
            </a:r>
            <a:endParaRPr lang="zh-CN" altLang="en-US" sz="2000" smtClean="0">
              <a:ea typeface="宋体" panose="02010600030101010101"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anose="02010600030101010101" pitchFamily="2" charset="-122"/>
              </a:rPr>
              <a:t>语音识别系统的类型</a:t>
            </a:r>
            <a:endParaRPr lang="zh-CN" altLang="en-US" smtClean="0">
              <a:ea typeface="宋体" panose="02010600030101010101" pitchFamily="2" charset="-122"/>
            </a:endParaRPr>
          </a:p>
        </p:txBody>
      </p:sp>
      <p:sp>
        <p:nvSpPr>
          <p:cNvPr id="89091" name="内容占位符 2"/>
          <p:cNvSpPr>
            <a:spLocks noGrp="1"/>
          </p:cNvSpPr>
          <p:nvPr>
            <p:ph idx="1"/>
          </p:nvPr>
        </p:nvSpPr>
        <p:spPr>
          <a:xfrm>
            <a:off x="1066800" y="1000125"/>
            <a:ext cx="7620000" cy="4700588"/>
          </a:xfrm>
        </p:spPr>
        <p:txBody>
          <a:bodyPr/>
          <a:lstStyle/>
          <a:p>
            <a:r>
              <a:rPr lang="zh-CN" altLang="en-US" dirty="0" smtClean="0">
                <a:ea typeface="宋体" panose="02010600030101010101" pitchFamily="2" charset="-122"/>
              </a:rPr>
              <a:t>可识别词汇量的多少</a:t>
            </a:r>
            <a:endParaRPr lang="en-US" altLang="zh-CN" dirty="0" smtClean="0">
              <a:ea typeface="宋体" panose="02010600030101010101" pitchFamily="2" charset="-122"/>
            </a:endParaRPr>
          </a:p>
          <a:p>
            <a:pPr lvl="1"/>
            <a:r>
              <a:rPr lang="en-US" altLang="zh-CN" dirty="0" smtClean="0">
                <a:latin typeface="Arial" panose="020B0604020202020204" pitchFamily="34" charset="0"/>
                <a:ea typeface="宋体" panose="02010600030101010101" pitchFamily="2" charset="-122"/>
              </a:rPr>
              <a:t>100</a:t>
            </a:r>
            <a:r>
              <a:rPr lang="zh-CN" altLang="en-US" dirty="0" smtClean="0">
                <a:latin typeface="Arial" panose="020B0604020202020204" pitchFamily="34" charset="0"/>
                <a:ea typeface="宋体" panose="02010600030101010101" pitchFamily="2" charset="-122"/>
              </a:rPr>
              <a:t>，</a:t>
            </a:r>
            <a:r>
              <a:rPr lang="en-US" altLang="zh-CN" dirty="0" smtClean="0">
                <a:latin typeface="Arial" panose="020B0604020202020204" pitchFamily="34" charset="0"/>
                <a:ea typeface="宋体" panose="02010600030101010101" pitchFamily="2" charset="-122"/>
              </a:rPr>
              <a:t>1000</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语音输入的方式</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孤立词，连接词，句子识别，内容理解</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发音者</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特定人：需提前训练</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限定人</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非特定人</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发音者的声纹</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辨别说话人的身份</a:t>
            </a:r>
            <a:endParaRPr lang="zh-CN" altLang="en-US" dirty="0" smtClean="0">
              <a:latin typeface="Arial" panose="020B0604020202020204" pitchFamily="34" charset="0"/>
              <a:ea typeface="宋体" panose="02010600030101010101"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ea typeface="宋体" panose="02010600030101010101" pitchFamily="2" charset="-122"/>
              </a:rPr>
              <a:t>语音识别的应用</a:t>
            </a:r>
            <a:endParaRPr lang="zh-CN" altLang="en-US" smtClean="0">
              <a:ea typeface="宋体" panose="02010600030101010101" pitchFamily="2" charset="-122"/>
            </a:endParaRPr>
          </a:p>
        </p:txBody>
      </p:sp>
      <p:sp>
        <p:nvSpPr>
          <p:cNvPr id="90115" name="内容占位符 2"/>
          <p:cNvSpPr>
            <a:spLocks noGrp="1"/>
          </p:cNvSpPr>
          <p:nvPr>
            <p:ph idx="1"/>
          </p:nvPr>
        </p:nvSpPr>
        <p:spPr>
          <a:xfrm>
            <a:off x="1066800" y="1071563"/>
            <a:ext cx="7620000" cy="4700587"/>
          </a:xfrm>
        </p:spPr>
        <p:txBody>
          <a:bodyPr/>
          <a:lstStyle/>
          <a:p>
            <a:r>
              <a:rPr lang="zh-CN" altLang="en-US" dirty="0" smtClean="0">
                <a:ea typeface="宋体" panose="02010600030101010101" pitchFamily="2" charset="-122"/>
              </a:rPr>
              <a:t>信息处理领域</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给计算机发送指令</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听写系统</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信息查询</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网上交谈</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教育与商务应用</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语音教学软件</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电话查询</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电子商务</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消费电子产品应用</a:t>
            </a:r>
            <a:endParaRPr lang="zh-CN" altLang="en-US" dirty="0" smtClean="0">
              <a:ea typeface="宋体" panose="02010600030101010101" pitchFamily="2" charset="-122"/>
            </a:endParaRP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脉冲宽度</a:t>
            </a:r>
            <a:r>
              <a:rPr lang="zh-CN" altLang="en-US" dirty="0" smtClean="0">
                <a:ea typeface="楷体_GB2312" pitchFamily="49" charset="-122"/>
                <a:sym typeface="Symbol" panose="05050102010706020507" pitchFamily="18" charset="2"/>
              </a:rPr>
              <a:t>不变, </a:t>
            </a:r>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
          <p:cNvGrpSpPr/>
          <p:nvPr/>
        </p:nvGrpSpPr>
        <p:grpSpPr bwMode="auto">
          <a:xfrm>
            <a:off x="520700" y="1357313"/>
            <a:ext cx="8520113" cy="609600"/>
            <a:chOff x="328" y="855"/>
            <a:chExt cx="5367" cy="384"/>
          </a:xfrm>
          <a:noFill/>
        </p:grpSpPr>
        <p:sp>
          <p:nvSpPr>
            <p:cNvPr id="5" name="Rectangle 4"/>
            <p:cNvSpPr>
              <a:spLocks noChangeArrowheads="1"/>
            </p:cNvSpPr>
            <p:nvPr/>
          </p:nvSpPr>
          <p:spPr bwMode="auto">
            <a:xfrm>
              <a:off x="3334" y="909"/>
              <a:ext cx="2361" cy="252"/>
            </a:xfrm>
            <a:prstGeom prst="rect">
              <a:avLst/>
            </a:prstGeom>
            <a:grpFill/>
            <a:ln w="12700" cap="sq">
              <a:noFill/>
              <a:miter lim="800000"/>
              <a:headEnd type="none" w="sm" len="sm"/>
              <a:tailEnd type="none" w="sm" len="lg"/>
            </a:ln>
            <a:effectLst/>
          </p:spPr>
          <p:txBody>
            <a:bodyPr wrap="none" anchor="ctr">
              <a:spAutoFit/>
            </a:bodyPr>
            <a:lstStyle/>
            <a:p>
              <a:pPr algn="l"/>
              <a:r>
                <a:rPr lang="zh-CN" altLang="en-US" sz="2000"/>
                <a:t> ， 第一个过零点              </a:t>
              </a:r>
              <a:r>
                <a:rPr lang="zh-CN" altLang="zh-CN" sz="2000"/>
                <a:t> 。</a:t>
              </a:r>
              <a:endParaRPr lang="zh-CN" altLang="zh-CN" sz="2000"/>
            </a:p>
          </p:txBody>
        </p:sp>
        <p:sp>
          <p:nvSpPr>
            <p:cNvPr id="6" name="Text Box 5"/>
            <p:cNvSpPr txBox="1">
              <a:spLocks noChangeArrowheads="1"/>
            </p:cNvSpPr>
            <p:nvPr/>
          </p:nvSpPr>
          <p:spPr bwMode="auto">
            <a:xfrm>
              <a:off x="328" y="906"/>
              <a:ext cx="775" cy="252"/>
            </a:xfrm>
            <a:prstGeom prst="rect">
              <a:avLst/>
            </a:prstGeom>
            <a:grpFill/>
            <a:ln w="12700" cap="sq">
              <a:noFill/>
              <a:miter lim="800000"/>
              <a:headEnd type="none" w="sm" len="sm"/>
              <a:tailEnd type="none" w="sm" len="lg"/>
            </a:ln>
            <a:effectLst/>
          </p:spPr>
          <p:txBody>
            <a:bodyPr wrap="none" anchor="ctr">
              <a:spAutoFit/>
            </a:bodyPr>
            <a:lstStyle/>
            <a:p>
              <a:pPr eaLnBrk="1" hangingPunct="1"/>
              <a:r>
                <a:rPr lang="zh-CN" altLang="en-US" sz="2000" dirty="0"/>
                <a:t>情况 2：</a:t>
              </a:r>
              <a:endParaRPr lang="zh-CN" altLang="en-US" sz="2000" dirty="0"/>
            </a:p>
          </p:txBody>
        </p:sp>
        <p:graphicFrame>
          <p:nvGraphicFramePr>
            <p:cNvPr id="7" name="Object 6"/>
            <p:cNvGraphicFramePr>
              <a:graphicFrameLocks noChangeAspect="1"/>
            </p:cNvGraphicFramePr>
            <p:nvPr/>
          </p:nvGraphicFramePr>
          <p:xfrm>
            <a:off x="1019" y="925"/>
            <a:ext cx="521" cy="219"/>
          </p:xfrm>
          <a:graphic>
            <a:graphicData uri="http://schemas.openxmlformats.org/presentationml/2006/ole">
              <mc:AlternateContent xmlns:mc="http://schemas.openxmlformats.org/markup-compatibility/2006">
                <mc:Choice xmlns:v="urn:schemas-microsoft-com:vml" Requires="v">
                  <p:oleObj spid="_x0000_s15361" name="Equation" r:id="rId1" imgW="10363200" imgH="4267200" progId="Equation.3">
                    <p:embed/>
                  </p:oleObj>
                </mc:Choice>
                <mc:Fallback>
                  <p:oleObj name="Equation" r:id="rId1" imgW="10363200" imgH="4267200" progId="Equation.3">
                    <p:embed/>
                    <p:pic>
                      <p:nvPicPr>
                        <p:cNvPr id="0" name="图片 15360"/>
                        <p:cNvPicPr>
                          <a:picLocks noChangeAspect="1"/>
                        </p:cNvPicPr>
                        <p:nvPr/>
                      </p:nvPicPr>
                      <p:blipFill>
                        <a:blip r:embed="rId2"/>
                        <a:stretch>
                          <a:fillRect/>
                        </a:stretch>
                      </p:blipFill>
                      <p:spPr>
                        <a:xfrm>
                          <a:off x="1019" y="925"/>
                          <a:ext cx="521" cy="219"/>
                        </a:xfrm>
                        <a:prstGeom prst="rect">
                          <a:avLst/>
                        </a:prstGeom>
                        <a:noFill/>
                        <a:ln w="9525">
                          <a:noFill/>
                        </a:ln>
                      </p:spPr>
                    </p:pic>
                  </p:oleObj>
                </mc:Fallback>
              </mc:AlternateContent>
            </a:graphicData>
          </a:graphic>
        </p:graphicFrame>
        <p:graphicFrame>
          <p:nvGraphicFramePr>
            <p:cNvPr id="8" name="Object 7"/>
            <p:cNvGraphicFramePr>
              <a:graphicFrameLocks noChangeAspect="1"/>
            </p:cNvGraphicFramePr>
            <p:nvPr/>
          </p:nvGraphicFramePr>
          <p:xfrm>
            <a:off x="2586" y="864"/>
            <a:ext cx="789" cy="360"/>
          </p:xfrm>
          <a:graphic>
            <a:graphicData uri="http://schemas.openxmlformats.org/presentationml/2006/ole">
              <mc:AlternateContent xmlns:mc="http://schemas.openxmlformats.org/markup-compatibility/2006">
                <mc:Choice xmlns:v="urn:schemas-microsoft-com:vml" Requires="v">
                  <p:oleObj spid="_x0000_s15362" name="Equation" r:id="rId3" imgW="20421600" imgH="9448800" progId="Equation.3">
                    <p:embed/>
                  </p:oleObj>
                </mc:Choice>
                <mc:Fallback>
                  <p:oleObj name="Equation" r:id="rId3" imgW="20421600" imgH="9448800" progId="Equation.3">
                    <p:embed/>
                    <p:pic>
                      <p:nvPicPr>
                        <p:cNvPr id="0" name="图片 15361"/>
                        <p:cNvPicPr>
                          <a:picLocks noChangeAspect="1"/>
                        </p:cNvPicPr>
                        <p:nvPr/>
                      </p:nvPicPr>
                      <p:blipFill>
                        <a:blip r:embed="rId4"/>
                        <a:stretch>
                          <a:fillRect/>
                        </a:stretch>
                      </p:blipFill>
                      <p:spPr>
                        <a:xfrm>
                          <a:off x="2586" y="864"/>
                          <a:ext cx="789" cy="360"/>
                        </a:xfrm>
                        <a:prstGeom prst="rect">
                          <a:avLst/>
                        </a:prstGeom>
                        <a:noFill/>
                        <a:ln w="9525">
                          <a:noFill/>
                        </a:ln>
                      </p:spPr>
                    </p:pic>
                  </p:oleObj>
                </mc:Fallback>
              </mc:AlternateContent>
            </a:graphicData>
          </a:graphic>
        </p:graphicFrame>
        <p:graphicFrame>
          <p:nvGraphicFramePr>
            <p:cNvPr id="9" name="Object 8"/>
            <p:cNvGraphicFramePr>
              <a:graphicFrameLocks noChangeAspect="1"/>
            </p:cNvGraphicFramePr>
            <p:nvPr/>
          </p:nvGraphicFramePr>
          <p:xfrm>
            <a:off x="4624" y="855"/>
            <a:ext cx="528" cy="384"/>
          </p:xfrm>
          <a:graphic>
            <a:graphicData uri="http://schemas.openxmlformats.org/presentationml/2006/ole">
              <mc:AlternateContent xmlns:mc="http://schemas.openxmlformats.org/markup-compatibility/2006">
                <mc:Choice xmlns:v="urn:schemas-microsoft-com:vml" Requires="v">
                  <p:oleObj spid="_x0000_s15363" name="" r:id="rId5" imgW="12496800" imgH="9448800" progId="Equation.3">
                    <p:embed/>
                  </p:oleObj>
                </mc:Choice>
                <mc:Fallback>
                  <p:oleObj name="" r:id="rId5" imgW="12496800" imgH="9448800" progId="Equation.3">
                    <p:embed/>
                    <p:pic>
                      <p:nvPicPr>
                        <p:cNvPr id="0" name="图片 15362"/>
                        <p:cNvPicPr>
                          <a:picLocks noChangeAspect="1"/>
                        </p:cNvPicPr>
                        <p:nvPr/>
                      </p:nvPicPr>
                      <p:blipFill>
                        <a:blip r:embed="rId6"/>
                        <a:stretch>
                          <a:fillRect/>
                        </a:stretch>
                      </p:blipFill>
                      <p:spPr>
                        <a:xfrm>
                          <a:off x="4624" y="855"/>
                          <a:ext cx="528" cy="384"/>
                        </a:xfrm>
                        <a:prstGeom prst="rect">
                          <a:avLst/>
                        </a:prstGeom>
                        <a:noFill/>
                        <a:ln w="9525">
                          <a:noFill/>
                        </a:ln>
                      </p:spPr>
                    </p:pic>
                  </p:oleObj>
                </mc:Fallback>
              </mc:AlternateContent>
            </a:graphicData>
          </a:graphic>
        </p:graphicFrame>
        <p:sp>
          <p:nvSpPr>
            <p:cNvPr id="10" name="Rectangle 9"/>
            <p:cNvSpPr>
              <a:spLocks noChangeArrowheads="1"/>
            </p:cNvSpPr>
            <p:nvPr/>
          </p:nvSpPr>
          <p:spPr bwMode="auto">
            <a:xfrm>
              <a:off x="1497" y="893"/>
              <a:ext cx="1092" cy="252"/>
            </a:xfrm>
            <a:prstGeom prst="rect">
              <a:avLst/>
            </a:prstGeom>
            <a:grpFill/>
            <a:ln w="12700" cap="sq">
              <a:noFill/>
              <a:miter lim="800000"/>
              <a:headEnd type="none" w="sm" len="sm"/>
              <a:tailEnd type="none" w="sm" len="lg"/>
            </a:ln>
            <a:effectLst/>
          </p:spPr>
          <p:txBody>
            <a:bodyPr wrap="none" anchor="ctr">
              <a:spAutoFit/>
            </a:bodyPr>
            <a:lstStyle/>
            <a:p>
              <a:pPr eaLnBrk="1" hangingPunct="1"/>
              <a:r>
                <a:rPr lang="zh-CN" altLang="en-US" sz="2000"/>
                <a:t>时，谱线间隔</a:t>
              </a:r>
              <a:endParaRPr lang="zh-CN" altLang="en-US" sz="2000"/>
            </a:p>
          </p:txBody>
        </p:sp>
      </p:grpSp>
      <p:grpSp>
        <p:nvGrpSpPr>
          <p:cNvPr id="11" name="Group 55"/>
          <p:cNvGrpSpPr/>
          <p:nvPr/>
        </p:nvGrpSpPr>
        <p:grpSpPr bwMode="auto">
          <a:xfrm>
            <a:off x="811213" y="2114550"/>
            <a:ext cx="6985000" cy="1524000"/>
            <a:chOff x="2899" y="1320"/>
            <a:chExt cx="4400" cy="960"/>
          </a:xfrm>
        </p:grpSpPr>
        <p:sp useBgFill="1">
          <p:nvSpPr>
            <p:cNvPr id="12" name="Rectangle 56"/>
            <p:cNvSpPr>
              <a:spLocks noChangeArrowheads="1"/>
            </p:cNvSpPr>
            <p:nvPr/>
          </p:nvSpPr>
          <p:spPr bwMode="auto">
            <a:xfrm>
              <a:off x="3216" y="1320"/>
              <a:ext cx="3696" cy="960"/>
            </a:xfrm>
            <a:prstGeom prst="rect">
              <a:avLst/>
            </a:prstGeom>
            <a:ln w="12700" cap="sq">
              <a:noFill/>
              <a:miter lim="800000"/>
              <a:headEnd type="none" w="sm" len="sm"/>
              <a:tailEnd type="none" w="sm" len="lg"/>
            </a:ln>
            <a:effectLst/>
          </p:spPr>
          <p:txBody>
            <a:bodyPr wrap="none" anchor="ctr"/>
            <a:lstStyle/>
            <a:p>
              <a:endParaRPr lang="zh-CN" altLang="en-US"/>
            </a:p>
          </p:txBody>
        </p:sp>
        <p:grpSp>
          <p:nvGrpSpPr>
            <p:cNvPr id="13" name="Group 57"/>
            <p:cNvGrpSpPr/>
            <p:nvPr/>
          </p:nvGrpSpPr>
          <p:grpSpPr bwMode="auto">
            <a:xfrm>
              <a:off x="2899" y="1325"/>
              <a:ext cx="4400" cy="936"/>
              <a:chOff x="511" y="1373"/>
              <a:chExt cx="4400" cy="936"/>
            </a:xfrm>
          </p:grpSpPr>
          <p:sp>
            <p:nvSpPr>
              <p:cNvPr id="14" name="Rectangle 58"/>
              <p:cNvSpPr>
                <a:spLocks noChangeArrowheads="1"/>
              </p:cNvSpPr>
              <p:nvPr/>
            </p:nvSpPr>
            <p:spPr bwMode="auto">
              <a:xfrm>
                <a:off x="958" y="1772"/>
                <a:ext cx="97" cy="333"/>
              </a:xfrm>
              <a:prstGeom prst="rect">
                <a:avLst/>
              </a:prstGeom>
              <a:noFill/>
              <a:ln w="12700">
                <a:solidFill>
                  <a:srgbClr val="00FF00"/>
                </a:solidFill>
                <a:miter lim="800000"/>
                <a:tailEnd type="none" w="sm" len="med"/>
              </a:ln>
            </p:spPr>
            <p:txBody>
              <a:bodyPr/>
              <a:lstStyle/>
              <a:p>
                <a:endParaRPr lang="zh-CN" altLang="en-US"/>
              </a:p>
            </p:txBody>
          </p:sp>
          <p:sp useBgFill="1">
            <p:nvSpPr>
              <p:cNvPr id="15" name="Line 59"/>
              <p:cNvSpPr>
                <a:spLocks noChangeShapeType="1"/>
              </p:cNvSpPr>
              <p:nvPr/>
            </p:nvSpPr>
            <p:spPr bwMode="auto">
              <a:xfrm flipV="1">
                <a:off x="2627" y="1420"/>
                <a:ext cx="0" cy="685"/>
              </a:xfrm>
              <a:prstGeom prst="line">
                <a:avLst/>
              </a:prstGeom>
              <a:ln w="12700">
                <a:solidFill>
                  <a:schemeClr val="tx1"/>
                </a:solidFill>
                <a:round/>
                <a:tailEnd type="stealth" w="sm" len="med"/>
              </a:ln>
            </p:spPr>
            <p:txBody>
              <a:bodyPr/>
              <a:lstStyle/>
              <a:p>
                <a:endParaRPr lang="zh-CN" altLang="en-US"/>
              </a:p>
            </p:txBody>
          </p:sp>
          <p:graphicFrame>
            <p:nvGraphicFramePr>
              <p:cNvPr id="16" name="Object 60"/>
              <p:cNvGraphicFramePr>
                <a:graphicFrameLocks noChangeAspect="1"/>
              </p:cNvGraphicFramePr>
              <p:nvPr/>
            </p:nvGraphicFramePr>
            <p:xfrm>
              <a:off x="2676" y="1373"/>
              <a:ext cx="273" cy="182"/>
            </p:xfrm>
            <a:graphic>
              <a:graphicData uri="http://schemas.openxmlformats.org/presentationml/2006/ole">
                <mc:AlternateContent xmlns:mc="http://schemas.openxmlformats.org/markup-compatibility/2006">
                  <mc:Choice xmlns:v="urn:schemas-microsoft-com:vml" Requires="v">
                    <p:oleObj spid="_x0000_s15364" name="Equation" r:id="rId7" imgW="7315200" imgH="4876800" progId="Equation.3">
                      <p:embed/>
                    </p:oleObj>
                  </mc:Choice>
                  <mc:Fallback>
                    <p:oleObj name="Equation" r:id="rId7" imgW="7315200" imgH="4876800" progId="Equation.3">
                      <p:embed/>
                      <p:pic>
                        <p:nvPicPr>
                          <p:cNvPr id="0" name="图片 15363"/>
                          <p:cNvPicPr>
                            <a:picLocks noChangeAspect="1"/>
                          </p:cNvPicPr>
                          <p:nvPr/>
                        </p:nvPicPr>
                        <p:blipFill>
                          <a:blip r:embed="rId8"/>
                          <a:stretch>
                            <a:fillRect/>
                          </a:stretch>
                        </p:blipFill>
                        <p:spPr>
                          <a:xfrm>
                            <a:off x="2676" y="1373"/>
                            <a:ext cx="273" cy="182"/>
                          </a:xfrm>
                          <a:prstGeom prst="rect">
                            <a:avLst/>
                          </a:prstGeom>
                          <a:noFill/>
                          <a:ln w="9525">
                            <a:noFill/>
                          </a:ln>
                        </p:spPr>
                      </p:pic>
                    </p:oleObj>
                  </mc:Fallback>
                </mc:AlternateContent>
              </a:graphicData>
            </a:graphic>
          </p:graphicFrame>
          <p:graphicFrame>
            <p:nvGraphicFramePr>
              <p:cNvPr id="17" name="Object 61"/>
              <p:cNvGraphicFramePr>
                <a:graphicFrameLocks noChangeAspect="1"/>
              </p:cNvGraphicFramePr>
              <p:nvPr/>
            </p:nvGraphicFramePr>
            <p:xfrm>
              <a:off x="3399" y="2134"/>
              <a:ext cx="101" cy="119"/>
            </p:xfrm>
            <a:graphic>
              <a:graphicData uri="http://schemas.openxmlformats.org/presentationml/2006/ole">
                <mc:AlternateContent xmlns:mc="http://schemas.openxmlformats.org/markup-compatibility/2006">
                  <mc:Choice xmlns:v="urn:schemas-microsoft-com:vml" Requires="v">
                    <p:oleObj spid="_x0000_s15365" name="Equation" r:id="rId9" imgW="3352800" imgH="3962400" progId="Equation.3">
                      <p:embed/>
                    </p:oleObj>
                  </mc:Choice>
                  <mc:Fallback>
                    <p:oleObj name="Equation" r:id="rId9" imgW="3352800" imgH="3962400" progId="Equation.3">
                      <p:embed/>
                      <p:pic>
                        <p:nvPicPr>
                          <p:cNvPr id="0" name="图片 15364"/>
                          <p:cNvPicPr>
                            <a:picLocks noChangeAspect="1"/>
                          </p:cNvPicPr>
                          <p:nvPr/>
                        </p:nvPicPr>
                        <p:blipFill>
                          <a:blip r:embed="rId10"/>
                          <a:stretch>
                            <a:fillRect/>
                          </a:stretch>
                        </p:blipFill>
                        <p:spPr>
                          <a:xfrm>
                            <a:off x="3399" y="2134"/>
                            <a:ext cx="101" cy="119"/>
                          </a:xfrm>
                          <a:prstGeom prst="rect">
                            <a:avLst/>
                          </a:prstGeom>
                          <a:noFill/>
                          <a:ln w="9525">
                            <a:noFill/>
                          </a:ln>
                        </p:spPr>
                      </p:pic>
                    </p:oleObj>
                  </mc:Fallback>
                </mc:AlternateContent>
              </a:graphicData>
            </a:graphic>
          </p:graphicFrame>
          <p:graphicFrame>
            <p:nvGraphicFramePr>
              <p:cNvPr id="18" name="Object 62"/>
              <p:cNvGraphicFramePr>
                <a:graphicFrameLocks noChangeAspect="1"/>
              </p:cNvGraphicFramePr>
              <p:nvPr/>
            </p:nvGraphicFramePr>
            <p:xfrm>
              <a:off x="2673" y="2087"/>
              <a:ext cx="118" cy="213"/>
            </p:xfrm>
            <a:graphic>
              <a:graphicData uri="http://schemas.openxmlformats.org/presentationml/2006/ole">
                <mc:AlternateContent xmlns:mc="http://schemas.openxmlformats.org/markup-compatibility/2006">
                  <mc:Choice xmlns:v="urn:schemas-microsoft-com:vml" Requires="v">
                    <p:oleObj spid="_x0000_s15366" name="Equation" r:id="rId11" imgW="3048000" imgH="5486400" progId="Equation.3">
                      <p:embed/>
                    </p:oleObj>
                  </mc:Choice>
                  <mc:Fallback>
                    <p:oleObj name="Equation" r:id="rId11" imgW="3048000" imgH="5486400" progId="Equation.3">
                      <p:embed/>
                      <p:pic>
                        <p:nvPicPr>
                          <p:cNvPr id="0" name="图片 15365"/>
                          <p:cNvPicPr>
                            <a:picLocks noChangeAspect="1"/>
                          </p:cNvPicPr>
                          <p:nvPr/>
                        </p:nvPicPr>
                        <p:blipFill>
                          <a:blip r:embed="rId12"/>
                          <a:stretch>
                            <a:fillRect/>
                          </a:stretch>
                        </p:blipFill>
                        <p:spPr>
                          <a:xfrm>
                            <a:off x="2673" y="2087"/>
                            <a:ext cx="118" cy="213"/>
                          </a:xfrm>
                          <a:prstGeom prst="rect">
                            <a:avLst/>
                          </a:prstGeom>
                          <a:noFill/>
                          <a:ln w="9525">
                            <a:noFill/>
                          </a:ln>
                        </p:spPr>
                      </p:pic>
                    </p:oleObj>
                  </mc:Fallback>
                </mc:AlternateContent>
              </a:graphicData>
            </a:graphic>
          </p:graphicFrame>
          <p:graphicFrame>
            <p:nvGraphicFramePr>
              <p:cNvPr id="19" name="Object 63"/>
              <p:cNvGraphicFramePr>
                <a:graphicFrameLocks noChangeAspect="1"/>
              </p:cNvGraphicFramePr>
              <p:nvPr/>
            </p:nvGraphicFramePr>
            <p:xfrm>
              <a:off x="4774" y="2050"/>
              <a:ext cx="137" cy="150"/>
            </p:xfrm>
            <a:graphic>
              <a:graphicData uri="http://schemas.openxmlformats.org/presentationml/2006/ole">
                <mc:AlternateContent xmlns:mc="http://schemas.openxmlformats.org/markup-compatibility/2006">
                  <mc:Choice xmlns:v="urn:schemas-microsoft-com:vml" Requires="v">
                    <p:oleObj spid="_x0000_s15367" name="Equation" r:id="rId13" imgW="2133600" imgH="3657600" progId="Equation.3">
                      <p:embed/>
                    </p:oleObj>
                  </mc:Choice>
                  <mc:Fallback>
                    <p:oleObj name="Equation" r:id="rId13" imgW="2133600" imgH="3657600" progId="Equation.3">
                      <p:embed/>
                      <p:pic>
                        <p:nvPicPr>
                          <p:cNvPr id="0" name="图片 15366"/>
                          <p:cNvPicPr>
                            <a:picLocks noChangeAspect="1"/>
                          </p:cNvPicPr>
                          <p:nvPr/>
                        </p:nvPicPr>
                        <p:blipFill>
                          <a:blip r:embed="rId14"/>
                          <a:stretch>
                            <a:fillRect/>
                          </a:stretch>
                        </p:blipFill>
                        <p:spPr>
                          <a:xfrm>
                            <a:off x="4774" y="2050"/>
                            <a:ext cx="137" cy="150"/>
                          </a:xfrm>
                          <a:prstGeom prst="rect">
                            <a:avLst/>
                          </a:prstGeom>
                          <a:noFill/>
                          <a:ln w="9525">
                            <a:noFill/>
                          </a:ln>
                        </p:spPr>
                      </p:pic>
                    </p:oleObj>
                  </mc:Fallback>
                </mc:AlternateContent>
              </a:graphicData>
            </a:graphic>
          </p:graphicFrame>
          <p:sp>
            <p:nvSpPr>
              <p:cNvPr id="20" name="Rectangle 64"/>
              <p:cNvSpPr>
                <a:spLocks noChangeArrowheads="1"/>
              </p:cNvSpPr>
              <p:nvPr/>
            </p:nvSpPr>
            <p:spPr bwMode="auto">
              <a:xfrm>
                <a:off x="2578" y="1772"/>
                <a:ext cx="97" cy="333"/>
              </a:xfrm>
              <a:prstGeom prst="rect">
                <a:avLst/>
              </a:prstGeom>
              <a:noFill/>
              <a:ln w="12700">
                <a:solidFill>
                  <a:srgbClr val="00FF00"/>
                </a:solidFill>
                <a:miter lim="800000"/>
                <a:tailEnd type="none" w="sm" len="med"/>
              </a:ln>
            </p:spPr>
            <p:txBody>
              <a:bodyPr/>
              <a:lstStyle/>
              <a:p>
                <a:endParaRPr lang="zh-CN" altLang="en-US"/>
              </a:p>
            </p:txBody>
          </p:sp>
          <p:graphicFrame>
            <p:nvGraphicFramePr>
              <p:cNvPr id="21" name="Object 65"/>
              <p:cNvGraphicFramePr>
                <a:graphicFrameLocks noChangeAspect="1"/>
              </p:cNvGraphicFramePr>
              <p:nvPr/>
            </p:nvGraphicFramePr>
            <p:xfrm>
              <a:off x="2382" y="2105"/>
              <a:ext cx="197" cy="204"/>
            </p:xfrm>
            <a:graphic>
              <a:graphicData uri="http://schemas.openxmlformats.org/presentationml/2006/ole">
                <mc:AlternateContent xmlns:mc="http://schemas.openxmlformats.org/markup-compatibility/2006">
                  <mc:Choice xmlns:v="urn:schemas-microsoft-com:vml" Requires="v">
                    <p:oleObj spid="_x0000_s15368" name="Equation" r:id="rId15" imgW="5486400" imgH="5486400" progId="Equation.3">
                      <p:embed/>
                    </p:oleObj>
                  </mc:Choice>
                  <mc:Fallback>
                    <p:oleObj name="Equation" r:id="rId15" imgW="5486400" imgH="5486400" progId="Equation.3">
                      <p:embed/>
                      <p:pic>
                        <p:nvPicPr>
                          <p:cNvPr id="0" name="图片 15367"/>
                          <p:cNvPicPr>
                            <a:picLocks noChangeAspect="1"/>
                          </p:cNvPicPr>
                          <p:nvPr/>
                        </p:nvPicPr>
                        <p:blipFill>
                          <a:blip r:embed="rId16"/>
                          <a:stretch>
                            <a:fillRect/>
                          </a:stretch>
                        </p:blipFill>
                        <p:spPr>
                          <a:xfrm>
                            <a:off x="2382" y="2105"/>
                            <a:ext cx="197" cy="204"/>
                          </a:xfrm>
                          <a:prstGeom prst="rect">
                            <a:avLst/>
                          </a:prstGeom>
                          <a:noFill/>
                          <a:ln w="9525">
                            <a:noFill/>
                          </a:ln>
                        </p:spPr>
                      </p:pic>
                    </p:oleObj>
                  </mc:Fallback>
                </mc:AlternateContent>
              </a:graphicData>
            </a:graphic>
          </p:graphicFrame>
          <p:graphicFrame>
            <p:nvGraphicFramePr>
              <p:cNvPr id="22" name="Object 66"/>
              <p:cNvGraphicFramePr>
                <a:graphicFrameLocks noChangeAspect="1"/>
              </p:cNvGraphicFramePr>
              <p:nvPr/>
            </p:nvGraphicFramePr>
            <p:xfrm>
              <a:off x="2589" y="2123"/>
              <a:ext cx="92" cy="130"/>
            </p:xfrm>
            <a:graphic>
              <a:graphicData uri="http://schemas.openxmlformats.org/presentationml/2006/ole">
                <mc:AlternateContent xmlns:mc="http://schemas.openxmlformats.org/markup-compatibility/2006">
                  <mc:Choice xmlns:v="urn:schemas-microsoft-com:vml" Requires="v">
                    <p:oleObj spid="_x0000_s15369" name="Equation" r:id="rId17" imgW="3048000" imgH="4267200" progId="Equation.3">
                      <p:embed/>
                    </p:oleObj>
                  </mc:Choice>
                  <mc:Fallback>
                    <p:oleObj name="Equation" r:id="rId17" imgW="3048000" imgH="4267200" progId="Equation.3">
                      <p:embed/>
                      <p:pic>
                        <p:nvPicPr>
                          <p:cNvPr id="0" name="图片 15368"/>
                          <p:cNvPicPr>
                            <a:picLocks noChangeAspect="1"/>
                          </p:cNvPicPr>
                          <p:nvPr/>
                        </p:nvPicPr>
                        <p:blipFill>
                          <a:blip r:embed="rId18"/>
                          <a:stretch>
                            <a:fillRect/>
                          </a:stretch>
                        </p:blipFill>
                        <p:spPr>
                          <a:xfrm>
                            <a:off x="2589" y="2123"/>
                            <a:ext cx="92" cy="130"/>
                          </a:xfrm>
                          <a:prstGeom prst="rect">
                            <a:avLst/>
                          </a:prstGeom>
                          <a:noFill/>
                          <a:ln w="9525">
                            <a:noFill/>
                          </a:ln>
                        </p:spPr>
                      </p:pic>
                    </p:oleObj>
                  </mc:Fallback>
                </mc:AlternateContent>
              </a:graphicData>
            </a:graphic>
          </p:graphicFrame>
          <p:sp>
            <p:nvSpPr>
              <p:cNvPr id="23" name="Rectangle 67"/>
              <p:cNvSpPr>
                <a:spLocks noChangeArrowheads="1"/>
              </p:cNvSpPr>
              <p:nvPr/>
            </p:nvSpPr>
            <p:spPr bwMode="auto">
              <a:xfrm>
                <a:off x="4181" y="1772"/>
                <a:ext cx="95" cy="333"/>
              </a:xfrm>
              <a:prstGeom prst="rect">
                <a:avLst/>
              </a:prstGeom>
              <a:noFill/>
              <a:ln w="12700">
                <a:solidFill>
                  <a:srgbClr val="00FF00"/>
                </a:solidFill>
                <a:miter lim="800000"/>
                <a:tailEnd type="none" w="sm" len="med"/>
              </a:ln>
            </p:spPr>
            <p:txBody>
              <a:bodyPr/>
              <a:lstStyle/>
              <a:p>
                <a:endParaRPr lang="zh-CN" altLang="en-US"/>
              </a:p>
            </p:txBody>
          </p:sp>
          <p:sp useBgFill="1">
            <p:nvSpPr>
              <p:cNvPr id="24" name="Line 68"/>
              <p:cNvSpPr>
                <a:spLocks noChangeShapeType="1"/>
              </p:cNvSpPr>
              <p:nvPr/>
            </p:nvSpPr>
            <p:spPr bwMode="auto">
              <a:xfrm flipV="1">
                <a:off x="3437" y="2049"/>
                <a:ext cx="0" cy="56"/>
              </a:xfrm>
              <a:prstGeom prst="line">
                <a:avLst/>
              </a:prstGeom>
              <a:ln w="9525">
                <a:solidFill>
                  <a:schemeClr val="tx1"/>
                </a:solidFill>
                <a:round/>
                <a:tailEnd type="none" w="sm" len="med"/>
              </a:ln>
            </p:spPr>
            <p:txBody>
              <a:bodyPr/>
              <a:lstStyle/>
              <a:p>
                <a:endParaRPr lang="zh-CN" altLang="en-US"/>
              </a:p>
            </p:txBody>
          </p:sp>
          <p:sp useBgFill="1">
            <p:nvSpPr>
              <p:cNvPr id="25" name="Line 69"/>
              <p:cNvSpPr>
                <a:spLocks noChangeShapeType="1"/>
              </p:cNvSpPr>
              <p:nvPr/>
            </p:nvSpPr>
            <p:spPr bwMode="auto">
              <a:xfrm flipV="1">
                <a:off x="1810" y="2059"/>
                <a:ext cx="0" cy="46"/>
              </a:xfrm>
              <a:prstGeom prst="line">
                <a:avLst/>
              </a:prstGeom>
              <a:ln w="9525">
                <a:solidFill>
                  <a:schemeClr val="tx1"/>
                </a:solidFill>
                <a:round/>
                <a:tailEnd type="none" w="sm" len="med"/>
              </a:ln>
            </p:spPr>
            <p:txBody>
              <a:bodyPr/>
              <a:lstStyle/>
              <a:p>
                <a:endParaRPr lang="zh-CN" altLang="en-US"/>
              </a:p>
            </p:txBody>
          </p:sp>
          <p:graphicFrame>
            <p:nvGraphicFramePr>
              <p:cNvPr id="26" name="Object 70"/>
              <p:cNvGraphicFramePr>
                <a:graphicFrameLocks noChangeAspect="1"/>
              </p:cNvGraphicFramePr>
              <p:nvPr/>
            </p:nvGraphicFramePr>
            <p:xfrm>
              <a:off x="1716" y="2123"/>
              <a:ext cx="185" cy="121"/>
            </p:xfrm>
            <a:graphic>
              <a:graphicData uri="http://schemas.openxmlformats.org/presentationml/2006/ole">
                <mc:AlternateContent xmlns:mc="http://schemas.openxmlformats.org/markup-compatibility/2006">
                  <mc:Choice xmlns:v="urn:schemas-microsoft-com:vml" Requires="v">
                    <p:oleObj spid="_x0000_s15370" name="Equation" r:id="rId19" imgW="6096000" imgH="3962400" progId="Equation.3">
                      <p:embed/>
                    </p:oleObj>
                  </mc:Choice>
                  <mc:Fallback>
                    <p:oleObj name="Equation" r:id="rId19" imgW="6096000" imgH="3962400" progId="Equation.3">
                      <p:embed/>
                      <p:pic>
                        <p:nvPicPr>
                          <p:cNvPr id="0" name="图片 15369"/>
                          <p:cNvPicPr>
                            <a:picLocks noChangeAspect="1"/>
                          </p:cNvPicPr>
                          <p:nvPr/>
                        </p:nvPicPr>
                        <p:blipFill>
                          <a:blip r:embed="rId20"/>
                          <a:stretch>
                            <a:fillRect/>
                          </a:stretch>
                        </p:blipFill>
                        <p:spPr>
                          <a:xfrm>
                            <a:off x="1716" y="2123"/>
                            <a:ext cx="185" cy="121"/>
                          </a:xfrm>
                          <a:prstGeom prst="rect">
                            <a:avLst/>
                          </a:prstGeom>
                          <a:noFill/>
                          <a:ln w="9525">
                            <a:noFill/>
                          </a:ln>
                        </p:spPr>
                      </p:pic>
                    </p:oleObj>
                  </mc:Fallback>
                </mc:AlternateContent>
              </a:graphicData>
            </a:graphic>
          </p:graphicFrame>
          <p:graphicFrame>
            <p:nvGraphicFramePr>
              <p:cNvPr id="27" name="Object 71"/>
              <p:cNvGraphicFramePr>
                <a:graphicFrameLocks noChangeAspect="1"/>
              </p:cNvGraphicFramePr>
              <p:nvPr/>
            </p:nvGraphicFramePr>
            <p:xfrm>
              <a:off x="511" y="1883"/>
              <a:ext cx="340" cy="130"/>
            </p:xfrm>
            <a:graphic>
              <a:graphicData uri="http://schemas.openxmlformats.org/presentationml/2006/ole">
                <mc:AlternateContent xmlns:mc="http://schemas.openxmlformats.org/markup-compatibility/2006">
                  <mc:Choice xmlns:v="urn:schemas-microsoft-com:vml" Requires="v">
                    <p:oleObj spid="_x0000_s15371" name="Equation" r:id="rId21" imgW="9144000" imgH="3352800" progId="Equation.3">
                      <p:embed/>
                    </p:oleObj>
                  </mc:Choice>
                  <mc:Fallback>
                    <p:oleObj name="Equation" r:id="rId21" imgW="9144000" imgH="3352800" progId="Equation.3">
                      <p:embed/>
                      <p:pic>
                        <p:nvPicPr>
                          <p:cNvPr id="0" name="图片 15370"/>
                          <p:cNvPicPr>
                            <a:picLocks noChangeAspect="1"/>
                          </p:cNvPicPr>
                          <p:nvPr/>
                        </p:nvPicPr>
                        <p:blipFill>
                          <a:blip r:embed="rId22"/>
                          <a:stretch>
                            <a:fillRect/>
                          </a:stretch>
                        </p:blipFill>
                        <p:spPr>
                          <a:xfrm>
                            <a:off x="511" y="1883"/>
                            <a:ext cx="340" cy="130"/>
                          </a:xfrm>
                          <a:prstGeom prst="rect">
                            <a:avLst/>
                          </a:prstGeom>
                          <a:noFill/>
                          <a:ln w="9525">
                            <a:noFill/>
                          </a:ln>
                        </p:spPr>
                      </p:pic>
                    </p:oleObj>
                  </mc:Fallback>
                </mc:AlternateContent>
              </a:graphicData>
            </a:graphic>
          </p:graphicFrame>
          <p:graphicFrame>
            <p:nvGraphicFramePr>
              <p:cNvPr id="28" name="Object 72"/>
              <p:cNvGraphicFramePr>
                <a:graphicFrameLocks noChangeAspect="1"/>
              </p:cNvGraphicFramePr>
              <p:nvPr/>
            </p:nvGraphicFramePr>
            <p:xfrm>
              <a:off x="4415" y="1886"/>
              <a:ext cx="342" cy="130"/>
            </p:xfrm>
            <a:graphic>
              <a:graphicData uri="http://schemas.openxmlformats.org/presentationml/2006/ole">
                <mc:AlternateContent xmlns:mc="http://schemas.openxmlformats.org/markup-compatibility/2006">
                  <mc:Choice xmlns:v="urn:schemas-microsoft-com:vml" Requires="v">
                    <p:oleObj spid="_x0000_s15372" name="Equation" r:id="rId23" imgW="9144000" imgH="3352800" progId="Equation.3">
                      <p:embed/>
                    </p:oleObj>
                  </mc:Choice>
                  <mc:Fallback>
                    <p:oleObj name="Equation" r:id="rId23" imgW="9144000" imgH="3352800" progId="Equation.3">
                      <p:embed/>
                      <p:pic>
                        <p:nvPicPr>
                          <p:cNvPr id="0" name="图片 15371"/>
                          <p:cNvPicPr>
                            <a:picLocks noChangeAspect="1"/>
                          </p:cNvPicPr>
                          <p:nvPr/>
                        </p:nvPicPr>
                        <p:blipFill>
                          <a:blip r:embed="rId22"/>
                          <a:stretch>
                            <a:fillRect/>
                          </a:stretch>
                        </p:blipFill>
                        <p:spPr>
                          <a:xfrm>
                            <a:off x="4415" y="1886"/>
                            <a:ext cx="342" cy="130"/>
                          </a:xfrm>
                          <a:prstGeom prst="rect">
                            <a:avLst/>
                          </a:prstGeom>
                          <a:noFill/>
                          <a:ln w="9525">
                            <a:noFill/>
                          </a:ln>
                        </p:spPr>
                      </p:pic>
                    </p:oleObj>
                  </mc:Fallback>
                </mc:AlternateContent>
              </a:graphicData>
            </a:graphic>
          </p:graphicFrame>
          <p:graphicFrame>
            <p:nvGraphicFramePr>
              <p:cNvPr id="29" name="Object 73"/>
              <p:cNvGraphicFramePr>
                <a:graphicFrameLocks noChangeAspect="1"/>
              </p:cNvGraphicFramePr>
              <p:nvPr/>
            </p:nvGraphicFramePr>
            <p:xfrm>
              <a:off x="2546" y="1651"/>
              <a:ext cx="100" cy="121"/>
            </p:xfrm>
            <a:graphic>
              <a:graphicData uri="http://schemas.openxmlformats.org/presentationml/2006/ole">
                <mc:AlternateContent xmlns:mc="http://schemas.openxmlformats.org/markup-compatibility/2006">
                  <mc:Choice xmlns:v="urn:schemas-microsoft-com:vml" Requires="v">
                    <p:oleObj spid="_x0000_s15373" name="Equation" r:id="rId24" imgW="2133600" imgH="3962400" progId="Equation.3">
                      <p:embed/>
                    </p:oleObj>
                  </mc:Choice>
                  <mc:Fallback>
                    <p:oleObj name="Equation" r:id="rId24" imgW="2133600" imgH="3962400" progId="Equation.3">
                      <p:embed/>
                      <p:pic>
                        <p:nvPicPr>
                          <p:cNvPr id="0" name="图片 15372"/>
                          <p:cNvPicPr>
                            <a:picLocks noChangeAspect="1"/>
                          </p:cNvPicPr>
                          <p:nvPr/>
                        </p:nvPicPr>
                        <p:blipFill>
                          <a:blip r:embed="rId25"/>
                          <a:stretch>
                            <a:fillRect/>
                          </a:stretch>
                        </p:blipFill>
                        <p:spPr>
                          <a:xfrm>
                            <a:off x="2546" y="1651"/>
                            <a:ext cx="100" cy="121"/>
                          </a:xfrm>
                          <a:prstGeom prst="rect">
                            <a:avLst/>
                          </a:prstGeom>
                          <a:noFill/>
                          <a:ln w="9525">
                            <a:noFill/>
                          </a:ln>
                        </p:spPr>
                      </p:pic>
                    </p:oleObj>
                  </mc:Fallback>
                </mc:AlternateContent>
              </a:graphicData>
            </a:graphic>
          </p:graphicFrame>
          <p:sp useBgFill="1">
            <p:nvSpPr>
              <p:cNvPr id="30" name="Line 74"/>
              <p:cNvSpPr>
                <a:spLocks noChangeShapeType="1"/>
              </p:cNvSpPr>
              <p:nvPr/>
            </p:nvSpPr>
            <p:spPr bwMode="auto">
              <a:xfrm>
                <a:off x="648" y="2108"/>
                <a:ext cx="4073" cy="3"/>
              </a:xfrm>
              <a:prstGeom prst="line">
                <a:avLst/>
              </a:prstGeom>
              <a:ln w="12700">
                <a:solidFill>
                  <a:schemeClr val="tx1"/>
                </a:solidFill>
                <a:round/>
                <a:tailEnd type="stealth" w="sm" len="med"/>
              </a:ln>
            </p:spPr>
            <p:txBody>
              <a:bodyPr/>
              <a:lstStyle/>
              <a:p>
                <a:endParaRPr lang="zh-CN" altLang="en-US"/>
              </a:p>
            </p:txBody>
          </p:sp>
          <p:sp>
            <p:nvSpPr>
              <p:cNvPr id="31" name="Rectangle 75"/>
              <p:cNvSpPr>
                <a:spLocks noChangeArrowheads="1"/>
              </p:cNvSpPr>
              <p:nvPr/>
            </p:nvSpPr>
            <p:spPr bwMode="auto">
              <a:xfrm>
                <a:off x="1762" y="1772"/>
                <a:ext cx="97" cy="333"/>
              </a:xfrm>
              <a:prstGeom prst="rect">
                <a:avLst/>
              </a:prstGeom>
              <a:noFill/>
              <a:ln w="12700">
                <a:solidFill>
                  <a:srgbClr val="00FF00"/>
                </a:solidFill>
                <a:miter lim="800000"/>
                <a:tailEnd type="none" w="sm" len="med"/>
              </a:ln>
            </p:spPr>
            <p:txBody>
              <a:bodyPr/>
              <a:lstStyle/>
              <a:p>
                <a:endParaRPr lang="zh-CN" altLang="en-US"/>
              </a:p>
            </p:txBody>
          </p:sp>
          <p:sp>
            <p:nvSpPr>
              <p:cNvPr id="32" name="Rectangle 76"/>
              <p:cNvSpPr>
                <a:spLocks noChangeArrowheads="1"/>
              </p:cNvSpPr>
              <p:nvPr/>
            </p:nvSpPr>
            <p:spPr bwMode="auto">
              <a:xfrm>
                <a:off x="3389" y="1772"/>
                <a:ext cx="95" cy="333"/>
              </a:xfrm>
              <a:prstGeom prst="rect">
                <a:avLst/>
              </a:prstGeom>
              <a:noFill/>
              <a:ln w="12700">
                <a:solidFill>
                  <a:srgbClr val="00FF00"/>
                </a:solidFill>
                <a:miter lim="800000"/>
                <a:tailEnd type="none" w="sm" len="med"/>
              </a:ln>
            </p:spPr>
            <p:txBody>
              <a:bodyPr/>
              <a:lstStyle/>
              <a:p>
                <a:endParaRPr lang="zh-CN" altLang="en-US"/>
              </a:p>
            </p:txBody>
          </p:sp>
        </p:grpSp>
      </p:grpSp>
      <p:grpSp>
        <p:nvGrpSpPr>
          <p:cNvPr id="33" name="Group 77"/>
          <p:cNvGrpSpPr/>
          <p:nvPr/>
        </p:nvGrpSpPr>
        <p:grpSpPr bwMode="auto">
          <a:xfrm>
            <a:off x="1123950" y="3848100"/>
            <a:ext cx="6438900" cy="1924050"/>
            <a:chOff x="-3804" y="1140"/>
            <a:chExt cx="4056" cy="1212"/>
          </a:xfrm>
        </p:grpSpPr>
        <p:sp useBgFill="1">
          <p:nvSpPr>
            <p:cNvPr id="34" name="Rectangle 78"/>
            <p:cNvSpPr>
              <a:spLocks noChangeArrowheads="1"/>
            </p:cNvSpPr>
            <p:nvPr/>
          </p:nvSpPr>
          <p:spPr bwMode="auto">
            <a:xfrm>
              <a:off x="-3804" y="1140"/>
              <a:ext cx="4056" cy="1212"/>
            </a:xfrm>
            <a:prstGeom prst="rect">
              <a:avLst/>
            </a:prstGeom>
            <a:ln w="12700" cap="sq">
              <a:noFill/>
              <a:miter lim="800000"/>
              <a:headEnd type="none" w="sm" len="sm"/>
              <a:tailEnd type="none" w="sm" len="lg"/>
            </a:ln>
            <a:effectLst/>
          </p:spPr>
          <p:txBody>
            <a:bodyPr wrap="none" anchor="ctr"/>
            <a:lstStyle/>
            <a:p>
              <a:endParaRPr lang="zh-CN" altLang="en-US"/>
            </a:p>
          </p:txBody>
        </p:sp>
        <p:grpSp>
          <p:nvGrpSpPr>
            <p:cNvPr id="35" name="Group 79"/>
            <p:cNvGrpSpPr/>
            <p:nvPr/>
          </p:nvGrpSpPr>
          <p:grpSpPr bwMode="auto">
            <a:xfrm>
              <a:off x="-3668" y="1206"/>
              <a:ext cx="3908" cy="1079"/>
              <a:chOff x="-3584" y="2238"/>
              <a:chExt cx="3908" cy="1079"/>
            </a:xfrm>
          </p:grpSpPr>
          <p:sp>
            <p:nvSpPr>
              <p:cNvPr id="36" name="Line 80"/>
              <p:cNvSpPr>
                <a:spLocks noChangeShapeType="1"/>
              </p:cNvSpPr>
              <p:nvPr/>
            </p:nvSpPr>
            <p:spPr bwMode="auto">
              <a:xfrm>
                <a:off x="-3584" y="3097"/>
                <a:ext cx="3774" cy="2"/>
              </a:xfrm>
              <a:prstGeom prst="line">
                <a:avLst/>
              </a:prstGeom>
              <a:noFill/>
              <a:ln w="6350">
                <a:solidFill>
                  <a:schemeClr val="tx1"/>
                </a:solidFill>
                <a:round/>
                <a:tailEnd type="stealth" w="sm" len="med"/>
              </a:ln>
            </p:spPr>
            <p:txBody>
              <a:bodyPr/>
              <a:lstStyle/>
              <a:p>
                <a:endParaRPr lang="zh-CN" altLang="en-US"/>
              </a:p>
            </p:txBody>
          </p:sp>
          <p:sp>
            <p:nvSpPr>
              <p:cNvPr id="37" name="Line 81"/>
              <p:cNvSpPr>
                <a:spLocks noChangeShapeType="1"/>
              </p:cNvSpPr>
              <p:nvPr/>
            </p:nvSpPr>
            <p:spPr bwMode="auto">
              <a:xfrm flipV="1">
                <a:off x="-1793" y="2271"/>
                <a:ext cx="0" cy="828"/>
              </a:xfrm>
              <a:prstGeom prst="line">
                <a:avLst/>
              </a:prstGeom>
              <a:noFill/>
              <a:ln w="6350">
                <a:solidFill>
                  <a:schemeClr val="tx1"/>
                </a:solidFill>
                <a:round/>
                <a:tailEnd type="stealth" w="sm" len="med"/>
              </a:ln>
            </p:spPr>
            <p:txBody>
              <a:bodyPr/>
              <a:lstStyle/>
              <a:p>
                <a:endParaRPr lang="zh-CN" altLang="en-US"/>
              </a:p>
            </p:txBody>
          </p:sp>
          <p:graphicFrame>
            <p:nvGraphicFramePr>
              <p:cNvPr id="38" name="Object 82"/>
              <p:cNvGraphicFramePr>
                <a:graphicFrameLocks noChangeAspect="1"/>
              </p:cNvGraphicFramePr>
              <p:nvPr/>
            </p:nvGraphicFramePr>
            <p:xfrm>
              <a:off x="-1755" y="2238"/>
              <a:ext cx="211" cy="255"/>
            </p:xfrm>
            <a:graphic>
              <a:graphicData uri="http://schemas.openxmlformats.org/presentationml/2006/ole">
                <mc:AlternateContent xmlns:mc="http://schemas.openxmlformats.org/markup-compatibility/2006">
                  <mc:Choice xmlns:v="urn:schemas-microsoft-com:vml" Requires="v">
                    <p:oleObj spid="_x0000_s15374" name="" r:id="rId26" imgW="4572000" imgH="5791200" progId="Equation.3">
                      <p:embed/>
                    </p:oleObj>
                  </mc:Choice>
                  <mc:Fallback>
                    <p:oleObj name="" r:id="rId26" imgW="4572000" imgH="5791200" progId="Equation.3">
                      <p:embed/>
                      <p:pic>
                        <p:nvPicPr>
                          <p:cNvPr id="0" name="图片 15373"/>
                          <p:cNvPicPr>
                            <a:picLocks noChangeAspect="1"/>
                          </p:cNvPicPr>
                          <p:nvPr/>
                        </p:nvPicPr>
                        <p:blipFill>
                          <a:blip r:embed="rId27"/>
                          <a:stretch>
                            <a:fillRect/>
                          </a:stretch>
                        </p:blipFill>
                        <p:spPr>
                          <a:xfrm>
                            <a:off x="-1755" y="2238"/>
                            <a:ext cx="211" cy="255"/>
                          </a:xfrm>
                          <a:prstGeom prst="rect">
                            <a:avLst/>
                          </a:prstGeom>
                          <a:noFill/>
                          <a:ln w="9525">
                            <a:noFill/>
                          </a:ln>
                        </p:spPr>
                      </p:pic>
                    </p:oleObj>
                  </mc:Fallback>
                </mc:AlternateContent>
              </a:graphicData>
            </a:graphic>
          </p:graphicFrame>
          <p:graphicFrame>
            <p:nvGraphicFramePr>
              <p:cNvPr id="39" name="Object 83"/>
              <p:cNvGraphicFramePr>
                <a:graphicFrameLocks noChangeAspect="1"/>
              </p:cNvGraphicFramePr>
              <p:nvPr/>
            </p:nvGraphicFramePr>
            <p:xfrm>
              <a:off x="59" y="3132"/>
              <a:ext cx="265" cy="150"/>
            </p:xfrm>
            <a:graphic>
              <a:graphicData uri="http://schemas.openxmlformats.org/presentationml/2006/ole">
                <mc:AlternateContent xmlns:mc="http://schemas.openxmlformats.org/markup-compatibility/2006">
                  <mc:Choice xmlns:v="urn:schemas-microsoft-com:vml" Requires="v">
                    <p:oleObj spid="_x0000_s15375" name="" r:id="rId28" imgW="3657600" imgH="3352800" progId="Equation.3">
                      <p:embed/>
                    </p:oleObj>
                  </mc:Choice>
                  <mc:Fallback>
                    <p:oleObj name="" r:id="rId28" imgW="3657600" imgH="3352800" progId="Equation.3">
                      <p:embed/>
                      <p:pic>
                        <p:nvPicPr>
                          <p:cNvPr id="0" name="图片 15374"/>
                          <p:cNvPicPr>
                            <a:picLocks noChangeAspect="1"/>
                          </p:cNvPicPr>
                          <p:nvPr/>
                        </p:nvPicPr>
                        <p:blipFill>
                          <a:blip r:embed="rId29"/>
                          <a:stretch>
                            <a:fillRect/>
                          </a:stretch>
                        </p:blipFill>
                        <p:spPr>
                          <a:xfrm>
                            <a:off x="59" y="3132"/>
                            <a:ext cx="265" cy="150"/>
                          </a:xfrm>
                          <a:prstGeom prst="rect">
                            <a:avLst/>
                          </a:prstGeom>
                          <a:noFill/>
                          <a:ln w="9525">
                            <a:noFill/>
                          </a:ln>
                        </p:spPr>
                      </p:pic>
                    </p:oleObj>
                  </mc:Fallback>
                </mc:AlternateContent>
              </a:graphicData>
            </a:graphic>
          </p:graphicFrame>
          <p:graphicFrame>
            <p:nvGraphicFramePr>
              <p:cNvPr id="40" name="Object 84"/>
              <p:cNvGraphicFramePr>
                <a:graphicFrameLocks noChangeAspect="1"/>
              </p:cNvGraphicFramePr>
              <p:nvPr/>
            </p:nvGraphicFramePr>
            <p:xfrm>
              <a:off x="-1939" y="2489"/>
              <a:ext cx="148" cy="250"/>
            </p:xfrm>
            <a:graphic>
              <a:graphicData uri="http://schemas.openxmlformats.org/presentationml/2006/ole">
                <mc:AlternateContent xmlns:mc="http://schemas.openxmlformats.org/markup-compatibility/2006">
                  <mc:Choice xmlns:v="urn:schemas-microsoft-com:vml" Requires="v">
                    <p:oleObj spid="_x0000_s15376" name="" r:id="rId30" imgW="2743200" imgH="5486400" progId="Equation.3">
                      <p:embed/>
                    </p:oleObj>
                  </mc:Choice>
                  <mc:Fallback>
                    <p:oleObj name="" r:id="rId30" imgW="2743200" imgH="5486400" progId="Equation.3">
                      <p:embed/>
                      <p:pic>
                        <p:nvPicPr>
                          <p:cNvPr id="0" name="图片 15375"/>
                          <p:cNvPicPr>
                            <a:picLocks noChangeAspect="1"/>
                          </p:cNvPicPr>
                          <p:nvPr/>
                        </p:nvPicPr>
                        <p:blipFill>
                          <a:blip r:embed="rId31"/>
                          <a:stretch>
                            <a:fillRect/>
                          </a:stretch>
                        </p:blipFill>
                        <p:spPr>
                          <a:xfrm>
                            <a:off x="-1939" y="2489"/>
                            <a:ext cx="148" cy="250"/>
                          </a:xfrm>
                          <a:prstGeom prst="rect">
                            <a:avLst/>
                          </a:prstGeom>
                          <a:noFill/>
                          <a:ln w="9525">
                            <a:noFill/>
                          </a:ln>
                        </p:spPr>
                      </p:pic>
                    </p:oleObj>
                  </mc:Fallback>
                </mc:AlternateContent>
              </a:graphicData>
            </a:graphic>
          </p:graphicFrame>
          <p:graphicFrame>
            <p:nvGraphicFramePr>
              <p:cNvPr id="41" name="Object 85"/>
              <p:cNvGraphicFramePr>
                <a:graphicFrameLocks noChangeAspect="1"/>
              </p:cNvGraphicFramePr>
              <p:nvPr/>
            </p:nvGraphicFramePr>
            <p:xfrm>
              <a:off x="-1114" y="3110"/>
              <a:ext cx="163" cy="207"/>
            </p:xfrm>
            <a:graphic>
              <a:graphicData uri="http://schemas.openxmlformats.org/presentationml/2006/ole">
                <mc:AlternateContent xmlns:mc="http://schemas.openxmlformats.org/markup-compatibility/2006">
                  <mc:Choice xmlns:v="urn:schemas-microsoft-com:vml" Requires="v">
                    <p:oleObj spid="_x0000_s15377" name="" r:id="rId32" imgW="4267200" imgH="5486400" progId="Equation.3">
                      <p:embed/>
                    </p:oleObj>
                  </mc:Choice>
                  <mc:Fallback>
                    <p:oleObj name="" r:id="rId32" imgW="4267200" imgH="5486400" progId="Equation.3">
                      <p:embed/>
                      <p:pic>
                        <p:nvPicPr>
                          <p:cNvPr id="0" name="图片 15376"/>
                          <p:cNvPicPr>
                            <a:picLocks noChangeAspect="1"/>
                          </p:cNvPicPr>
                          <p:nvPr/>
                        </p:nvPicPr>
                        <p:blipFill>
                          <a:blip r:embed="rId33"/>
                          <a:stretch>
                            <a:fillRect/>
                          </a:stretch>
                        </p:blipFill>
                        <p:spPr>
                          <a:xfrm>
                            <a:off x="-1114" y="3110"/>
                            <a:ext cx="163" cy="207"/>
                          </a:xfrm>
                          <a:prstGeom prst="rect">
                            <a:avLst/>
                          </a:prstGeom>
                          <a:noFill/>
                          <a:ln w="9525">
                            <a:noFill/>
                          </a:ln>
                        </p:spPr>
                      </p:pic>
                    </p:oleObj>
                  </mc:Fallback>
                </mc:AlternateContent>
              </a:graphicData>
            </a:graphic>
          </p:graphicFrame>
          <p:graphicFrame>
            <p:nvGraphicFramePr>
              <p:cNvPr id="42" name="Object 86"/>
              <p:cNvGraphicFramePr>
                <a:graphicFrameLocks noChangeAspect="1"/>
              </p:cNvGraphicFramePr>
              <p:nvPr/>
            </p:nvGraphicFramePr>
            <p:xfrm>
              <a:off x="-1889" y="3121"/>
              <a:ext cx="383" cy="163"/>
            </p:xfrm>
            <a:graphic>
              <a:graphicData uri="http://schemas.openxmlformats.org/presentationml/2006/ole">
                <mc:AlternateContent xmlns:mc="http://schemas.openxmlformats.org/markup-compatibility/2006">
                  <mc:Choice xmlns:v="urn:schemas-microsoft-com:vml" Requires="v">
                    <p:oleObj spid="_x0000_s15378" name="" r:id="rId34" imgW="3048000" imgH="4267200" progId="Equation.3">
                      <p:embed/>
                    </p:oleObj>
                  </mc:Choice>
                  <mc:Fallback>
                    <p:oleObj name="" r:id="rId34" imgW="3048000" imgH="4267200" progId="Equation.3">
                      <p:embed/>
                      <p:pic>
                        <p:nvPicPr>
                          <p:cNvPr id="0" name="图片 15377"/>
                          <p:cNvPicPr>
                            <a:picLocks noChangeAspect="1"/>
                          </p:cNvPicPr>
                          <p:nvPr/>
                        </p:nvPicPr>
                        <p:blipFill>
                          <a:blip r:embed="rId18"/>
                          <a:stretch>
                            <a:fillRect/>
                          </a:stretch>
                        </p:blipFill>
                        <p:spPr>
                          <a:xfrm>
                            <a:off x="-1889" y="3121"/>
                            <a:ext cx="383" cy="163"/>
                          </a:xfrm>
                          <a:prstGeom prst="rect">
                            <a:avLst/>
                          </a:prstGeom>
                          <a:noFill/>
                          <a:ln w="9525">
                            <a:noFill/>
                          </a:ln>
                        </p:spPr>
                      </p:pic>
                    </p:oleObj>
                  </mc:Fallback>
                </mc:AlternateContent>
              </a:graphicData>
            </a:graphic>
          </p:graphicFrame>
          <p:sp>
            <p:nvSpPr>
              <p:cNvPr id="43" name="Freeform 87"/>
              <p:cNvSpPr/>
              <p:nvPr/>
            </p:nvSpPr>
            <p:spPr bwMode="auto">
              <a:xfrm>
                <a:off x="-1790" y="2739"/>
                <a:ext cx="1571" cy="489"/>
              </a:xfrm>
              <a:custGeom>
                <a:avLst/>
                <a:gdLst/>
                <a:ahLst/>
                <a:cxnLst>
                  <a:cxn ang="0">
                    <a:pos x="0" y="0"/>
                  </a:cxn>
                  <a:cxn ang="0">
                    <a:pos x="150" y="28"/>
                  </a:cxn>
                  <a:cxn ang="0">
                    <a:pos x="285" y="113"/>
                  </a:cxn>
                  <a:cxn ang="0">
                    <a:pos x="389" y="226"/>
                  </a:cxn>
                  <a:cxn ang="0">
                    <a:pos x="495" y="359"/>
                  </a:cxn>
                  <a:cxn ang="0">
                    <a:pos x="634" y="528"/>
                  </a:cxn>
                  <a:cxn ang="0">
                    <a:pos x="718" y="623"/>
                  </a:cxn>
                  <a:cxn ang="0">
                    <a:pos x="838" y="684"/>
                  </a:cxn>
                  <a:cxn ang="0">
                    <a:pos x="988" y="717"/>
                  </a:cxn>
                  <a:cxn ang="0">
                    <a:pos x="1153" y="684"/>
                  </a:cxn>
                  <a:cxn ang="0">
                    <a:pos x="1257" y="604"/>
                  </a:cxn>
                  <a:cxn ang="0">
                    <a:pos x="1333" y="523"/>
                  </a:cxn>
                </a:cxnLst>
                <a:rect l="0" t="0" r="r" b="b"/>
                <a:pathLst>
                  <a:path w="1333" h="717">
                    <a:moveTo>
                      <a:pt x="0" y="0"/>
                    </a:moveTo>
                    <a:cubicBezTo>
                      <a:pt x="24" y="4"/>
                      <a:pt x="102" y="9"/>
                      <a:pt x="150" y="28"/>
                    </a:cubicBezTo>
                    <a:cubicBezTo>
                      <a:pt x="198" y="47"/>
                      <a:pt x="245" y="81"/>
                      <a:pt x="285" y="113"/>
                    </a:cubicBezTo>
                    <a:cubicBezTo>
                      <a:pt x="325" y="146"/>
                      <a:pt x="355" y="186"/>
                      <a:pt x="389" y="226"/>
                    </a:cubicBezTo>
                    <a:cubicBezTo>
                      <a:pt x="423" y="267"/>
                      <a:pt x="453" y="308"/>
                      <a:pt x="495" y="359"/>
                    </a:cubicBezTo>
                    <a:cubicBezTo>
                      <a:pt x="537" y="409"/>
                      <a:pt x="597" y="484"/>
                      <a:pt x="634" y="528"/>
                    </a:cubicBezTo>
                    <a:cubicBezTo>
                      <a:pt x="672" y="572"/>
                      <a:pt x="684" y="597"/>
                      <a:pt x="718" y="623"/>
                    </a:cubicBezTo>
                    <a:cubicBezTo>
                      <a:pt x="752" y="648"/>
                      <a:pt x="794" y="668"/>
                      <a:pt x="838" y="684"/>
                    </a:cubicBezTo>
                    <a:cubicBezTo>
                      <a:pt x="882" y="699"/>
                      <a:pt x="936" y="717"/>
                      <a:pt x="988" y="717"/>
                    </a:cubicBezTo>
                    <a:cubicBezTo>
                      <a:pt x="1039" y="717"/>
                      <a:pt x="1109" y="703"/>
                      <a:pt x="1153" y="684"/>
                    </a:cubicBezTo>
                    <a:cubicBezTo>
                      <a:pt x="1197" y="665"/>
                      <a:pt x="1227" y="630"/>
                      <a:pt x="1257" y="604"/>
                    </a:cubicBezTo>
                    <a:cubicBezTo>
                      <a:pt x="1287" y="577"/>
                      <a:pt x="1320" y="536"/>
                      <a:pt x="1333" y="523"/>
                    </a:cubicBezTo>
                  </a:path>
                </a:pathLst>
              </a:custGeom>
              <a:noFill/>
              <a:ln w="9525" cap="rnd">
                <a:solidFill>
                  <a:srgbClr val="FF0066"/>
                </a:solidFill>
                <a:prstDash val="sysDot"/>
                <a:round/>
                <a:tailEnd type="none" w="sm" len="med"/>
              </a:ln>
            </p:spPr>
            <p:txBody>
              <a:bodyPr/>
              <a:lstStyle/>
              <a:p>
                <a:endParaRPr lang="zh-CN" altLang="en-US"/>
              </a:p>
            </p:txBody>
          </p:sp>
          <p:sp>
            <p:nvSpPr>
              <p:cNvPr id="44" name="Freeform 88"/>
              <p:cNvSpPr/>
              <p:nvPr/>
            </p:nvSpPr>
            <p:spPr bwMode="auto">
              <a:xfrm>
                <a:off x="-3376" y="2741"/>
                <a:ext cx="1571" cy="489"/>
              </a:xfrm>
              <a:custGeom>
                <a:avLst/>
                <a:gdLst/>
                <a:ahLst/>
                <a:cxnLst>
                  <a:cxn ang="0">
                    <a:pos x="1333" y="0"/>
                  </a:cxn>
                  <a:cxn ang="0">
                    <a:pos x="1183" y="28"/>
                  </a:cxn>
                  <a:cxn ang="0">
                    <a:pos x="1048" y="113"/>
                  </a:cxn>
                  <a:cxn ang="0">
                    <a:pos x="944" y="226"/>
                  </a:cxn>
                  <a:cxn ang="0">
                    <a:pos x="838" y="359"/>
                  </a:cxn>
                  <a:cxn ang="0">
                    <a:pos x="699" y="528"/>
                  </a:cxn>
                  <a:cxn ang="0">
                    <a:pos x="615" y="623"/>
                  </a:cxn>
                  <a:cxn ang="0">
                    <a:pos x="495" y="684"/>
                  </a:cxn>
                  <a:cxn ang="0">
                    <a:pos x="345" y="717"/>
                  </a:cxn>
                  <a:cxn ang="0">
                    <a:pos x="180" y="684"/>
                  </a:cxn>
                  <a:cxn ang="0">
                    <a:pos x="76" y="604"/>
                  </a:cxn>
                  <a:cxn ang="0">
                    <a:pos x="0" y="523"/>
                  </a:cxn>
                </a:cxnLst>
                <a:rect l="0" t="0" r="r" b="b"/>
                <a:pathLst>
                  <a:path w="1333" h="717">
                    <a:moveTo>
                      <a:pt x="1333" y="0"/>
                    </a:moveTo>
                    <a:cubicBezTo>
                      <a:pt x="1309" y="4"/>
                      <a:pt x="1231" y="9"/>
                      <a:pt x="1183" y="28"/>
                    </a:cubicBezTo>
                    <a:cubicBezTo>
                      <a:pt x="1135" y="47"/>
                      <a:pt x="1088" y="81"/>
                      <a:pt x="1048" y="113"/>
                    </a:cubicBezTo>
                    <a:cubicBezTo>
                      <a:pt x="1008" y="146"/>
                      <a:pt x="978" y="186"/>
                      <a:pt x="944" y="226"/>
                    </a:cubicBezTo>
                    <a:cubicBezTo>
                      <a:pt x="910" y="267"/>
                      <a:pt x="880" y="308"/>
                      <a:pt x="838" y="359"/>
                    </a:cubicBezTo>
                    <a:cubicBezTo>
                      <a:pt x="796" y="409"/>
                      <a:pt x="736" y="484"/>
                      <a:pt x="699" y="528"/>
                    </a:cubicBezTo>
                    <a:cubicBezTo>
                      <a:pt x="661" y="572"/>
                      <a:pt x="649" y="597"/>
                      <a:pt x="615" y="623"/>
                    </a:cubicBezTo>
                    <a:cubicBezTo>
                      <a:pt x="581" y="648"/>
                      <a:pt x="539" y="668"/>
                      <a:pt x="495" y="684"/>
                    </a:cubicBezTo>
                    <a:cubicBezTo>
                      <a:pt x="451" y="699"/>
                      <a:pt x="397" y="717"/>
                      <a:pt x="345" y="717"/>
                    </a:cubicBezTo>
                    <a:cubicBezTo>
                      <a:pt x="294" y="717"/>
                      <a:pt x="224" y="703"/>
                      <a:pt x="180" y="684"/>
                    </a:cubicBezTo>
                    <a:cubicBezTo>
                      <a:pt x="136" y="665"/>
                      <a:pt x="106" y="630"/>
                      <a:pt x="76" y="604"/>
                    </a:cubicBezTo>
                    <a:cubicBezTo>
                      <a:pt x="46" y="577"/>
                      <a:pt x="13" y="536"/>
                      <a:pt x="0" y="523"/>
                    </a:cubicBezTo>
                  </a:path>
                </a:pathLst>
              </a:custGeom>
              <a:noFill/>
              <a:ln w="9525" cap="rnd">
                <a:solidFill>
                  <a:srgbClr val="FF0066"/>
                </a:solidFill>
                <a:prstDash val="sysDot"/>
                <a:round/>
                <a:tailEnd type="none" w="sm" len="med"/>
              </a:ln>
            </p:spPr>
            <p:txBody>
              <a:bodyPr/>
              <a:lstStyle/>
              <a:p>
                <a:endParaRPr lang="zh-CN" altLang="en-US"/>
              </a:p>
            </p:txBody>
          </p:sp>
          <p:sp>
            <p:nvSpPr>
              <p:cNvPr id="45" name="Line 89"/>
              <p:cNvSpPr>
                <a:spLocks noChangeShapeType="1"/>
              </p:cNvSpPr>
              <p:nvPr/>
            </p:nvSpPr>
            <p:spPr bwMode="auto">
              <a:xfrm flipH="1" flipV="1">
                <a:off x="-1791" y="2743"/>
                <a:ext cx="0" cy="357"/>
              </a:xfrm>
              <a:prstGeom prst="line">
                <a:avLst/>
              </a:prstGeom>
              <a:noFill/>
              <a:ln w="9525">
                <a:solidFill>
                  <a:srgbClr val="00FF00"/>
                </a:solidFill>
                <a:round/>
                <a:tailEnd type="none" w="sm" len="med"/>
              </a:ln>
            </p:spPr>
            <p:txBody>
              <a:bodyPr/>
              <a:lstStyle/>
              <a:p>
                <a:endParaRPr lang="zh-CN" altLang="en-US"/>
              </a:p>
            </p:txBody>
          </p:sp>
          <p:sp>
            <p:nvSpPr>
              <p:cNvPr id="46" name="Line 90"/>
              <p:cNvSpPr>
                <a:spLocks noChangeShapeType="1"/>
              </p:cNvSpPr>
              <p:nvPr/>
            </p:nvSpPr>
            <p:spPr bwMode="auto">
              <a:xfrm flipH="1" flipV="1">
                <a:off x="-1223" y="2969"/>
                <a:ext cx="0" cy="131"/>
              </a:xfrm>
              <a:prstGeom prst="line">
                <a:avLst/>
              </a:prstGeom>
              <a:noFill/>
              <a:ln w="9525">
                <a:solidFill>
                  <a:srgbClr val="00FF00"/>
                </a:solidFill>
                <a:round/>
                <a:tailEnd type="none" w="sm" len="med"/>
              </a:ln>
            </p:spPr>
            <p:txBody>
              <a:bodyPr/>
              <a:lstStyle/>
              <a:p>
                <a:endParaRPr lang="zh-CN" altLang="en-US"/>
              </a:p>
            </p:txBody>
          </p:sp>
          <p:sp>
            <p:nvSpPr>
              <p:cNvPr id="47" name="Oval 91"/>
              <p:cNvSpPr>
                <a:spLocks noChangeArrowheads="1"/>
              </p:cNvSpPr>
              <p:nvPr/>
            </p:nvSpPr>
            <p:spPr bwMode="auto">
              <a:xfrm flipV="1">
                <a:off x="-1067" y="3093"/>
                <a:ext cx="26"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8" name="Line 92"/>
              <p:cNvSpPr>
                <a:spLocks noChangeShapeType="1"/>
              </p:cNvSpPr>
              <p:nvPr/>
            </p:nvSpPr>
            <p:spPr bwMode="auto">
              <a:xfrm flipH="1" flipV="1">
                <a:off x="-1992" y="2763"/>
                <a:ext cx="0" cy="337"/>
              </a:xfrm>
              <a:prstGeom prst="line">
                <a:avLst/>
              </a:prstGeom>
              <a:noFill/>
              <a:ln w="9525">
                <a:solidFill>
                  <a:srgbClr val="00FF00"/>
                </a:solidFill>
                <a:round/>
                <a:tailEnd type="none" w="sm" len="med"/>
              </a:ln>
            </p:spPr>
            <p:txBody>
              <a:bodyPr/>
              <a:lstStyle/>
              <a:p>
                <a:endParaRPr lang="zh-CN" altLang="en-US"/>
              </a:p>
            </p:txBody>
          </p:sp>
          <p:sp>
            <p:nvSpPr>
              <p:cNvPr id="49" name="Line 93"/>
              <p:cNvSpPr>
                <a:spLocks noChangeShapeType="1"/>
              </p:cNvSpPr>
              <p:nvPr/>
            </p:nvSpPr>
            <p:spPr bwMode="auto">
              <a:xfrm flipH="1" flipV="1">
                <a:off x="-2174" y="2832"/>
                <a:ext cx="0" cy="268"/>
              </a:xfrm>
              <a:prstGeom prst="line">
                <a:avLst/>
              </a:prstGeom>
              <a:noFill/>
              <a:ln w="9525">
                <a:solidFill>
                  <a:srgbClr val="00FF00"/>
                </a:solidFill>
                <a:round/>
                <a:tailEnd type="none" w="sm" len="med"/>
              </a:ln>
            </p:spPr>
            <p:txBody>
              <a:bodyPr/>
              <a:lstStyle/>
              <a:p>
                <a:endParaRPr lang="zh-CN" altLang="en-US"/>
              </a:p>
            </p:txBody>
          </p:sp>
          <p:sp>
            <p:nvSpPr>
              <p:cNvPr id="50" name="Line 94"/>
              <p:cNvSpPr>
                <a:spLocks noChangeShapeType="1"/>
              </p:cNvSpPr>
              <p:nvPr/>
            </p:nvSpPr>
            <p:spPr bwMode="auto">
              <a:xfrm flipV="1">
                <a:off x="-2354" y="2969"/>
                <a:ext cx="0" cy="131"/>
              </a:xfrm>
              <a:prstGeom prst="line">
                <a:avLst/>
              </a:prstGeom>
              <a:noFill/>
              <a:ln w="9525">
                <a:solidFill>
                  <a:srgbClr val="00FF00"/>
                </a:solidFill>
                <a:round/>
                <a:tailEnd type="none" w="sm" len="med"/>
              </a:ln>
            </p:spPr>
            <p:txBody>
              <a:bodyPr/>
              <a:lstStyle/>
              <a:p>
                <a:endParaRPr lang="zh-CN" altLang="en-US"/>
              </a:p>
            </p:txBody>
          </p:sp>
          <p:sp>
            <p:nvSpPr>
              <p:cNvPr id="51" name="Oval 95"/>
              <p:cNvSpPr>
                <a:spLocks noChangeArrowheads="1"/>
              </p:cNvSpPr>
              <p:nvPr/>
            </p:nvSpPr>
            <p:spPr bwMode="auto">
              <a:xfrm flipH="1" flipV="1">
                <a:off x="-2562" y="3099"/>
                <a:ext cx="26" cy="7"/>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52" name="Line 96"/>
              <p:cNvSpPr>
                <a:spLocks noChangeShapeType="1"/>
              </p:cNvSpPr>
              <p:nvPr/>
            </p:nvSpPr>
            <p:spPr bwMode="auto">
              <a:xfrm>
                <a:off x="-628" y="3100"/>
                <a:ext cx="0" cy="130"/>
              </a:xfrm>
              <a:prstGeom prst="line">
                <a:avLst/>
              </a:prstGeom>
              <a:noFill/>
              <a:ln w="9525">
                <a:solidFill>
                  <a:srgbClr val="00FF00"/>
                </a:solidFill>
                <a:round/>
                <a:tailEnd type="none" w="sm" len="med"/>
              </a:ln>
            </p:spPr>
            <p:txBody>
              <a:bodyPr/>
              <a:lstStyle/>
              <a:p>
                <a:endParaRPr lang="zh-CN" altLang="en-US"/>
              </a:p>
            </p:txBody>
          </p:sp>
          <p:sp>
            <p:nvSpPr>
              <p:cNvPr id="53" name="Line 97"/>
              <p:cNvSpPr>
                <a:spLocks noChangeShapeType="1"/>
              </p:cNvSpPr>
              <p:nvPr/>
            </p:nvSpPr>
            <p:spPr bwMode="auto">
              <a:xfrm>
                <a:off x="-422" y="3100"/>
                <a:ext cx="0" cy="96"/>
              </a:xfrm>
              <a:prstGeom prst="line">
                <a:avLst/>
              </a:prstGeom>
              <a:noFill/>
              <a:ln w="9525">
                <a:solidFill>
                  <a:srgbClr val="00FF00"/>
                </a:solidFill>
                <a:round/>
                <a:tailEnd type="none" w="sm" len="med"/>
              </a:ln>
            </p:spPr>
            <p:txBody>
              <a:bodyPr/>
              <a:lstStyle/>
              <a:p>
                <a:endParaRPr lang="zh-CN" altLang="en-US"/>
              </a:p>
            </p:txBody>
          </p:sp>
          <p:sp>
            <p:nvSpPr>
              <p:cNvPr id="54" name="Line 98"/>
              <p:cNvSpPr>
                <a:spLocks noChangeShapeType="1"/>
              </p:cNvSpPr>
              <p:nvPr/>
            </p:nvSpPr>
            <p:spPr bwMode="auto">
              <a:xfrm>
                <a:off x="-835" y="3100"/>
                <a:ext cx="0" cy="96"/>
              </a:xfrm>
              <a:prstGeom prst="line">
                <a:avLst/>
              </a:prstGeom>
              <a:noFill/>
              <a:ln w="9525">
                <a:solidFill>
                  <a:srgbClr val="00FF00"/>
                </a:solidFill>
                <a:round/>
                <a:tailEnd type="none" w="sm" len="med"/>
              </a:ln>
            </p:spPr>
            <p:txBody>
              <a:bodyPr/>
              <a:lstStyle/>
              <a:p>
                <a:endParaRPr lang="zh-CN" altLang="en-US"/>
              </a:p>
            </p:txBody>
          </p:sp>
          <p:sp>
            <p:nvSpPr>
              <p:cNvPr id="55" name="Line 99"/>
              <p:cNvSpPr>
                <a:spLocks noChangeShapeType="1"/>
              </p:cNvSpPr>
              <p:nvPr/>
            </p:nvSpPr>
            <p:spPr bwMode="auto">
              <a:xfrm>
                <a:off x="-2955" y="3100"/>
                <a:ext cx="0" cy="130"/>
              </a:xfrm>
              <a:prstGeom prst="line">
                <a:avLst/>
              </a:prstGeom>
              <a:noFill/>
              <a:ln w="9525">
                <a:solidFill>
                  <a:srgbClr val="00FF00"/>
                </a:solidFill>
                <a:round/>
                <a:tailEnd type="none" w="sm" len="med"/>
              </a:ln>
            </p:spPr>
            <p:txBody>
              <a:bodyPr/>
              <a:lstStyle/>
              <a:p>
                <a:endParaRPr lang="zh-CN" altLang="en-US"/>
              </a:p>
            </p:txBody>
          </p:sp>
          <p:sp>
            <p:nvSpPr>
              <p:cNvPr id="56" name="Line 100"/>
              <p:cNvSpPr>
                <a:spLocks noChangeShapeType="1"/>
              </p:cNvSpPr>
              <p:nvPr/>
            </p:nvSpPr>
            <p:spPr bwMode="auto">
              <a:xfrm>
                <a:off x="-2750" y="3100"/>
                <a:ext cx="0" cy="96"/>
              </a:xfrm>
              <a:prstGeom prst="line">
                <a:avLst/>
              </a:prstGeom>
              <a:noFill/>
              <a:ln w="9525">
                <a:solidFill>
                  <a:srgbClr val="00FF00"/>
                </a:solidFill>
                <a:round/>
                <a:tailEnd type="none" w="sm" len="med"/>
              </a:ln>
            </p:spPr>
            <p:txBody>
              <a:bodyPr/>
              <a:lstStyle/>
              <a:p>
                <a:endParaRPr lang="zh-CN" altLang="en-US"/>
              </a:p>
            </p:txBody>
          </p:sp>
          <p:sp>
            <p:nvSpPr>
              <p:cNvPr id="57" name="Line 101"/>
              <p:cNvSpPr>
                <a:spLocks noChangeShapeType="1"/>
              </p:cNvSpPr>
              <p:nvPr/>
            </p:nvSpPr>
            <p:spPr bwMode="auto">
              <a:xfrm>
                <a:off x="-3161" y="3100"/>
                <a:ext cx="1" cy="97"/>
              </a:xfrm>
              <a:prstGeom prst="line">
                <a:avLst/>
              </a:prstGeom>
              <a:noFill/>
              <a:ln w="9525">
                <a:solidFill>
                  <a:srgbClr val="00FF00"/>
                </a:solidFill>
                <a:round/>
                <a:tailEnd type="none" w="sm" len="med"/>
              </a:ln>
            </p:spPr>
            <p:txBody>
              <a:bodyPr/>
              <a:lstStyle/>
              <a:p>
                <a:endParaRPr lang="zh-CN" altLang="en-US"/>
              </a:p>
            </p:txBody>
          </p:sp>
          <p:sp>
            <p:nvSpPr>
              <p:cNvPr id="58" name="Line 102"/>
              <p:cNvSpPr>
                <a:spLocks noChangeShapeType="1"/>
              </p:cNvSpPr>
              <p:nvPr/>
            </p:nvSpPr>
            <p:spPr bwMode="auto">
              <a:xfrm flipV="1">
                <a:off x="-1695" y="2750"/>
                <a:ext cx="0" cy="349"/>
              </a:xfrm>
              <a:prstGeom prst="line">
                <a:avLst/>
              </a:prstGeom>
              <a:noFill/>
              <a:ln w="9525">
                <a:solidFill>
                  <a:srgbClr val="00FF00"/>
                </a:solidFill>
                <a:round/>
                <a:tailEnd type="none" w="sm" len="med"/>
              </a:ln>
            </p:spPr>
            <p:txBody>
              <a:bodyPr/>
              <a:lstStyle/>
              <a:p>
                <a:endParaRPr lang="zh-CN" altLang="en-US"/>
              </a:p>
            </p:txBody>
          </p:sp>
          <p:sp>
            <p:nvSpPr>
              <p:cNvPr id="59" name="Line 103"/>
              <p:cNvSpPr>
                <a:spLocks noChangeShapeType="1"/>
              </p:cNvSpPr>
              <p:nvPr/>
            </p:nvSpPr>
            <p:spPr bwMode="auto">
              <a:xfrm flipV="1">
                <a:off x="-1499" y="2805"/>
                <a:ext cx="0" cy="294"/>
              </a:xfrm>
              <a:prstGeom prst="line">
                <a:avLst/>
              </a:prstGeom>
              <a:noFill/>
              <a:ln w="9525">
                <a:solidFill>
                  <a:srgbClr val="00FF00"/>
                </a:solidFill>
                <a:round/>
                <a:tailEnd type="none" w="sm" len="med"/>
              </a:ln>
            </p:spPr>
            <p:txBody>
              <a:bodyPr/>
              <a:lstStyle/>
              <a:p>
                <a:endParaRPr lang="zh-CN" altLang="en-US"/>
              </a:p>
            </p:txBody>
          </p:sp>
          <p:sp>
            <p:nvSpPr>
              <p:cNvPr id="60" name="Line 104"/>
              <p:cNvSpPr>
                <a:spLocks noChangeShapeType="1"/>
              </p:cNvSpPr>
              <p:nvPr/>
            </p:nvSpPr>
            <p:spPr bwMode="auto">
              <a:xfrm flipV="1">
                <a:off x="-1591" y="2761"/>
                <a:ext cx="0" cy="338"/>
              </a:xfrm>
              <a:prstGeom prst="line">
                <a:avLst/>
              </a:prstGeom>
              <a:noFill/>
              <a:ln w="9525">
                <a:solidFill>
                  <a:srgbClr val="00FF00"/>
                </a:solidFill>
                <a:round/>
                <a:tailEnd type="none" w="sm" len="med"/>
              </a:ln>
            </p:spPr>
            <p:txBody>
              <a:bodyPr/>
              <a:lstStyle/>
              <a:p>
                <a:endParaRPr lang="zh-CN" altLang="en-US"/>
              </a:p>
            </p:txBody>
          </p:sp>
          <p:sp>
            <p:nvSpPr>
              <p:cNvPr id="61" name="Line 105"/>
              <p:cNvSpPr>
                <a:spLocks noChangeShapeType="1"/>
              </p:cNvSpPr>
              <p:nvPr/>
            </p:nvSpPr>
            <p:spPr bwMode="auto">
              <a:xfrm flipV="1">
                <a:off x="-1318" y="2914"/>
                <a:ext cx="0" cy="185"/>
              </a:xfrm>
              <a:prstGeom prst="line">
                <a:avLst/>
              </a:prstGeom>
              <a:noFill/>
              <a:ln w="9525">
                <a:solidFill>
                  <a:srgbClr val="00FF00"/>
                </a:solidFill>
                <a:round/>
                <a:tailEnd type="none" w="sm" len="med"/>
              </a:ln>
            </p:spPr>
            <p:txBody>
              <a:bodyPr/>
              <a:lstStyle/>
              <a:p>
                <a:endParaRPr lang="zh-CN" altLang="en-US"/>
              </a:p>
            </p:txBody>
          </p:sp>
          <p:sp>
            <p:nvSpPr>
              <p:cNvPr id="62" name="Line 106"/>
              <p:cNvSpPr>
                <a:spLocks noChangeShapeType="1"/>
              </p:cNvSpPr>
              <p:nvPr/>
            </p:nvSpPr>
            <p:spPr bwMode="auto">
              <a:xfrm flipV="1">
                <a:off x="-1150" y="3034"/>
                <a:ext cx="0" cy="65"/>
              </a:xfrm>
              <a:prstGeom prst="line">
                <a:avLst/>
              </a:prstGeom>
              <a:noFill/>
              <a:ln w="9525">
                <a:solidFill>
                  <a:srgbClr val="00FF00"/>
                </a:solidFill>
                <a:round/>
                <a:tailEnd type="none" w="sm" len="med"/>
              </a:ln>
            </p:spPr>
            <p:txBody>
              <a:bodyPr/>
              <a:lstStyle/>
              <a:p>
                <a:endParaRPr lang="zh-CN" altLang="en-US"/>
              </a:p>
            </p:txBody>
          </p:sp>
          <p:sp>
            <p:nvSpPr>
              <p:cNvPr id="63" name="Line 107"/>
              <p:cNvSpPr>
                <a:spLocks noChangeShapeType="1"/>
              </p:cNvSpPr>
              <p:nvPr/>
            </p:nvSpPr>
            <p:spPr bwMode="auto">
              <a:xfrm flipV="1">
                <a:off x="-1889" y="2750"/>
                <a:ext cx="0" cy="349"/>
              </a:xfrm>
              <a:prstGeom prst="line">
                <a:avLst/>
              </a:prstGeom>
              <a:noFill/>
              <a:ln w="9525">
                <a:solidFill>
                  <a:srgbClr val="00FF00"/>
                </a:solidFill>
                <a:round/>
                <a:tailEnd type="none" w="sm" len="med"/>
              </a:ln>
            </p:spPr>
            <p:txBody>
              <a:bodyPr/>
              <a:lstStyle/>
              <a:p>
                <a:endParaRPr lang="zh-CN" altLang="en-US"/>
              </a:p>
            </p:txBody>
          </p:sp>
          <p:sp>
            <p:nvSpPr>
              <p:cNvPr id="64" name="Line 108"/>
              <p:cNvSpPr>
                <a:spLocks noChangeShapeType="1"/>
              </p:cNvSpPr>
              <p:nvPr/>
            </p:nvSpPr>
            <p:spPr bwMode="auto">
              <a:xfrm flipV="1">
                <a:off x="-2083" y="2794"/>
                <a:ext cx="0" cy="305"/>
              </a:xfrm>
              <a:prstGeom prst="line">
                <a:avLst/>
              </a:prstGeom>
              <a:noFill/>
              <a:ln w="9525">
                <a:solidFill>
                  <a:srgbClr val="00FF00"/>
                </a:solidFill>
                <a:round/>
                <a:tailEnd type="none" w="sm" len="med"/>
              </a:ln>
            </p:spPr>
            <p:txBody>
              <a:bodyPr/>
              <a:lstStyle/>
              <a:p>
                <a:endParaRPr lang="zh-CN" altLang="en-US"/>
              </a:p>
            </p:txBody>
          </p:sp>
          <p:sp>
            <p:nvSpPr>
              <p:cNvPr id="65" name="Line 109"/>
              <p:cNvSpPr>
                <a:spLocks noChangeShapeType="1"/>
              </p:cNvSpPr>
              <p:nvPr/>
            </p:nvSpPr>
            <p:spPr bwMode="auto">
              <a:xfrm flipV="1">
                <a:off x="-2278" y="2903"/>
                <a:ext cx="0" cy="196"/>
              </a:xfrm>
              <a:prstGeom prst="line">
                <a:avLst/>
              </a:prstGeom>
              <a:noFill/>
              <a:ln w="9525">
                <a:solidFill>
                  <a:srgbClr val="00FF00"/>
                </a:solidFill>
                <a:round/>
                <a:tailEnd type="none" w="sm" len="med"/>
              </a:ln>
            </p:spPr>
            <p:txBody>
              <a:bodyPr/>
              <a:lstStyle/>
              <a:p>
                <a:endParaRPr lang="zh-CN" altLang="en-US"/>
              </a:p>
            </p:txBody>
          </p:sp>
          <p:sp>
            <p:nvSpPr>
              <p:cNvPr id="66" name="Line 110"/>
              <p:cNvSpPr>
                <a:spLocks noChangeShapeType="1"/>
              </p:cNvSpPr>
              <p:nvPr/>
            </p:nvSpPr>
            <p:spPr bwMode="auto">
              <a:xfrm flipV="1">
                <a:off x="-2446" y="3023"/>
                <a:ext cx="0" cy="76"/>
              </a:xfrm>
              <a:prstGeom prst="line">
                <a:avLst/>
              </a:prstGeom>
              <a:noFill/>
              <a:ln w="9525">
                <a:solidFill>
                  <a:srgbClr val="00FF00"/>
                </a:solidFill>
                <a:round/>
                <a:tailEnd type="none" w="sm" len="med"/>
              </a:ln>
            </p:spPr>
            <p:txBody>
              <a:bodyPr/>
              <a:lstStyle/>
              <a:p>
                <a:endParaRPr lang="zh-CN" altLang="en-US"/>
              </a:p>
            </p:txBody>
          </p:sp>
          <p:sp>
            <p:nvSpPr>
              <p:cNvPr id="67" name="Line 111"/>
              <p:cNvSpPr>
                <a:spLocks noChangeShapeType="1"/>
              </p:cNvSpPr>
              <p:nvPr/>
            </p:nvSpPr>
            <p:spPr bwMode="auto">
              <a:xfrm>
                <a:off x="-930" y="3099"/>
                <a:ext cx="0" cy="65"/>
              </a:xfrm>
              <a:prstGeom prst="line">
                <a:avLst/>
              </a:prstGeom>
              <a:noFill/>
              <a:ln w="9525">
                <a:solidFill>
                  <a:srgbClr val="00FF00"/>
                </a:solidFill>
                <a:round/>
                <a:tailEnd type="none" w="sm" len="med"/>
              </a:ln>
            </p:spPr>
            <p:txBody>
              <a:bodyPr/>
              <a:lstStyle/>
              <a:p>
                <a:endParaRPr lang="zh-CN" altLang="en-US"/>
              </a:p>
            </p:txBody>
          </p:sp>
          <p:sp>
            <p:nvSpPr>
              <p:cNvPr id="68" name="Line 112"/>
              <p:cNvSpPr>
                <a:spLocks noChangeShapeType="1"/>
              </p:cNvSpPr>
              <p:nvPr/>
            </p:nvSpPr>
            <p:spPr bwMode="auto">
              <a:xfrm>
                <a:off x="-735" y="3099"/>
                <a:ext cx="0" cy="120"/>
              </a:xfrm>
              <a:prstGeom prst="line">
                <a:avLst/>
              </a:prstGeom>
              <a:noFill/>
              <a:ln w="9525">
                <a:solidFill>
                  <a:srgbClr val="00FF00"/>
                </a:solidFill>
                <a:round/>
                <a:tailEnd type="none" w="sm" len="med"/>
              </a:ln>
            </p:spPr>
            <p:txBody>
              <a:bodyPr/>
              <a:lstStyle/>
              <a:p>
                <a:endParaRPr lang="zh-CN" altLang="en-US"/>
              </a:p>
            </p:txBody>
          </p:sp>
          <p:sp>
            <p:nvSpPr>
              <p:cNvPr id="69" name="Line 113"/>
              <p:cNvSpPr>
                <a:spLocks noChangeShapeType="1"/>
              </p:cNvSpPr>
              <p:nvPr/>
            </p:nvSpPr>
            <p:spPr bwMode="auto">
              <a:xfrm>
                <a:off x="-528" y="3099"/>
                <a:ext cx="0" cy="131"/>
              </a:xfrm>
              <a:prstGeom prst="line">
                <a:avLst/>
              </a:prstGeom>
              <a:noFill/>
              <a:ln w="9525">
                <a:solidFill>
                  <a:srgbClr val="00FF00"/>
                </a:solidFill>
                <a:round/>
                <a:tailEnd type="none" w="sm" len="med"/>
              </a:ln>
            </p:spPr>
            <p:txBody>
              <a:bodyPr/>
              <a:lstStyle/>
              <a:p>
                <a:endParaRPr lang="zh-CN" altLang="en-US"/>
              </a:p>
            </p:txBody>
          </p:sp>
          <p:sp>
            <p:nvSpPr>
              <p:cNvPr id="70" name="Line 114"/>
              <p:cNvSpPr>
                <a:spLocks noChangeShapeType="1"/>
              </p:cNvSpPr>
              <p:nvPr/>
            </p:nvSpPr>
            <p:spPr bwMode="auto">
              <a:xfrm>
                <a:off x="-333" y="3099"/>
                <a:ext cx="0" cy="55"/>
              </a:xfrm>
              <a:prstGeom prst="line">
                <a:avLst/>
              </a:prstGeom>
              <a:noFill/>
              <a:ln w="9525">
                <a:solidFill>
                  <a:srgbClr val="00FF00"/>
                </a:solidFill>
                <a:round/>
                <a:tailEnd type="none" w="sm" len="med"/>
              </a:ln>
            </p:spPr>
            <p:txBody>
              <a:bodyPr/>
              <a:lstStyle/>
              <a:p>
                <a:endParaRPr lang="zh-CN" altLang="en-US"/>
              </a:p>
            </p:txBody>
          </p:sp>
          <p:sp>
            <p:nvSpPr>
              <p:cNvPr id="71" name="Line 115"/>
              <p:cNvSpPr>
                <a:spLocks noChangeShapeType="1"/>
              </p:cNvSpPr>
              <p:nvPr/>
            </p:nvSpPr>
            <p:spPr bwMode="auto">
              <a:xfrm flipH="1">
                <a:off x="-2848" y="3099"/>
                <a:ext cx="0" cy="120"/>
              </a:xfrm>
              <a:prstGeom prst="line">
                <a:avLst/>
              </a:prstGeom>
              <a:noFill/>
              <a:ln w="9525">
                <a:solidFill>
                  <a:srgbClr val="00FF00"/>
                </a:solidFill>
                <a:round/>
                <a:tailEnd type="none" w="sm" len="med"/>
              </a:ln>
            </p:spPr>
            <p:txBody>
              <a:bodyPr/>
              <a:lstStyle/>
              <a:p>
                <a:endParaRPr lang="zh-CN" altLang="en-US"/>
              </a:p>
            </p:txBody>
          </p:sp>
          <p:sp>
            <p:nvSpPr>
              <p:cNvPr id="72" name="Line 116"/>
              <p:cNvSpPr>
                <a:spLocks noChangeShapeType="1"/>
              </p:cNvSpPr>
              <p:nvPr/>
            </p:nvSpPr>
            <p:spPr bwMode="auto">
              <a:xfrm>
                <a:off x="-2666" y="3099"/>
                <a:ext cx="0" cy="55"/>
              </a:xfrm>
              <a:prstGeom prst="line">
                <a:avLst/>
              </a:prstGeom>
              <a:noFill/>
              <a:ln w="9525">
                <a:solidFill>
                  <a:srgbClr val="00FF00"/>
                </a:solidFill>
                <a:round/>
                <a:tailEnd type="none" w="sm" len="med"/>
              </a:ln>
            </p:spPr>
            <p:txBody>
              <a:bodyPr/>
              <a:lstStyle/>
              <a:p>
                <a:endParaRPr lang="zh-CN" altLang="en-US"/>
              </a:p>
            </p:txBody>
          </p:sp>
          <p:sp>
            <p:nvSpPr>
              <p:cNvPr id="73" name="Line 117"/>
              <p:cNvSpPr>
                <a:spLocks noChangeShapeType="1"/>
              </p:cNvSpPr>
              <p:nvPr/>
            </p:nvSpPr>
            <p:spPr bwMode="auto">
              <a:xfrm>
                <a:off x="-3055" y="3099"/>
                <a:ext cx="0" cy="131"/>
              </a:xfrm>
              <a:prstGeom prst="line">
                <a:avLst/>
              </a:prstGeom>
              <a:noFill/>
              <a:ln w="9525">
                <a:solidFill>
                  <a:srgbClr val="00FF00"/>
                </a:solidFill>
                <a:round/>
                <a:tailEnd type="none" w="sm" len="med"/>
              </a:ln>
            </p:spPr>
            <p:txBody>
              <a:bodyPr/>
              <a:lstStyle/>
              <a:p>
                <a:endParaRPr lang="zh-CN" altLang="en-US"/>
              </a:p>
            </p:txBody>
          </p:sp>
          <p:sp>
            <p:nvSpPr>
              <p:cNvPr id="74" name="Line 118"/>
              <p:cNvSpPr>
                <a:spLocks noChangeShapeType="1"/>
              </p:cNvSpPr>
              <p:nvPr/>
            </p:nvSpPr>
            <p:spPr bwMode="auto">
              <a:xfrm>
                <a:off x="-3249" y="3099"/>
                <a:ext cx="0" cy="65"/>
              </a:xfrm>
              <a:prstGeom prst="line">
                <a:avLst/>
              </a:prstGeom>
              <a:noFill/>
              <a:ln w="9525">
                <a:solidFill>
                  <a:srgbClr val="00FF00"/>
                </a:solidFill>
                <a:round/>
                <a:tailEnd type="none" w="sm" len="med"/>
              </a:ln>
            </p:spPr>
            <p:txBody>
              <a:bodyPr/>
              <a:lstStyle/>
              <a:p>
                <a:endParaRPr lang="zh-CN" altLang="en-US"/>
              </a:p>
            </p:txBody>
          </p:sp>
          <p:sp>
            <p:nvSpPr>
              <p:cNvPr id="75" name="Line 119"/>
              <p:cNvSpPr>
                <a:spLocks noChangeShapeType="1"/>
              </p:cNvSpPr>
              <p:nvPr/>
            </p:nvSpPr>
            <p:spPr bwMode="auto">
              <a:xfrm flipV="1">
                <a:off x="-1408" y="2848"/>
                <a:ext cx="0" cy="251"/>
              </a:xfrm>
              <a:prstGeom prst="line">
                <a:avLst/>
              </a:prstGeom>
              <a:noFill/>
              <a:ln w="9525">
                <a:solidFill>
                  <a:srgbClr val="00FF00"/>
                </a:solidFill>
                <a:round/>
                <a:tailEnd type="none" w="sm" len="med"/>
              </a:ln>
            </p:spPr>
            <p:txBody>
              <a:bodyPr/>
              <a:lstStyle/>
              <a:p>
                <a:endParaRPr lang="zh-CN" altLang="en-US"/>
              </a:p>
            </p:txBody>
          </p:sp>
        </p:grpSp>
      </p:grpSp>
      <p:sp>
        <p:nvSpPr>
          <p:cNvPr id="76" name="AutoShape 120"/>
          <p:cNvSpPr>
            <a:spLocks noChangeArrowheads="1"/>
          </p:cNvSpPr>
          <p:nvPr/>
        </p:nvSpPr>
        <p:spPr bwMode="auto">
          <a:xfrm>
            <a:off x="152400" y="3943350"/>
            <a:ext cx="2362200" cy="762000"/>
          </a:xfrm>
          <a:prstGeom prst="wedgeRoundRectCallout">
            <a:avLst>
              <a:gd name="adj1" fmla="val 83602"/>
              <a:gd name="adj2" fmla="val 56458"/>
              <a:gd name="adj3" fmla="val 16667"/>
            </a:avLst>
          </a:prstGeom>
          <a:noFill/>
          <a:ln w="12700" cap="sq">
            <a:solidFill>
              <a:schemeClr val="accent1"/>
            </a:solidFill>
            <a:miter lim="800000"/>
            <a:headEnd type="none" w="sm" len="sm"/>
            <a:tailEnd type="none" w="sm" len="lg"/>
          </a:ln>
          <a:effectLst/>
        </p:spPr>
        <p:txBody>
          <a:bodyPr wrap="none" anchor="ctr"/>
          <a:lstStyle/>
          <a:p>
            <a:pPr algn="l" eaLnBrk="1" hangingPunct="1"/>
            <a:r>
              <a:rPr lang="zh-CN" altLang="en-US" sz="2000"/>
              <a:t>谱线间隔减小一倍</a:t>
            </a:r>
            <a:endParaRPr lang="zh-CN" altLang="en-US"/>
          </a:p>
        </p:txBody>
      </p:sp>
      <p:sp>
        <p:nvSpPr>
          <p:cNvPr id="77" name="AutoShape 121"/>
          <p:cNvSpPr>
            <a:spLocks noChangeArrowheads="1"/>
          </p:cNvSpPr>
          <p:nvPr/>
        </p:nvSpPr>
        <p:spPr bwMode="auto">
          <a:xfrm>
            <a:off x="2495550" y="5657850"/>
            <a:ext cx="2324100" cy="533400"/>
          </a:xfrm>
          <a:prstGeom prst="wedgeRoundRectCallout">
            <a:avLst>
              <a:gd name="adj1" fmla="val 66667"/>
              <a:gd name="adj2" fmla="val -91963"/>
              <a:gd name="adj3" fmla="val 16667"/>
            </a:avLst>
          </a:prstGeom>
          <a:noFill/>
          <a:ln w="12700" cap="sq">
            <a:solidFill>
              <a:schemeClr val="accent1"/>
            </a:solidFill>
            <a:miter lim="800000"/>
            <a:headEnd type="none" w="sm" len="sm"/>
            <a:tailEnd type="none" w="sm" len="lg"/>
          </a:ln>
          <a:effectLst/>
        </p:spPr>
        <p:txBody>
          <a:bodyPr wrap="none" anchor="ctr"/>
          <a:lstStyle/>
          <a:p>
            <a:pPr eaLnBrk="1" hangingPunct="1"/>
            <a:r>
              <a:rPr lang="zh-CN" altLang="en-US" sz="2000"/>
              <a:t>第一个过零点不变</a:t>
            </a:r>
            <a:endParaRPr lang="zh-CN" altLang="en-US" sz="2000"/>
          </a:p>
        </p:txBody>
      </p:sp>
      <p:sp>
        <p:nvSpPr>
          <p:cNvPr id="78" name="AutoShape 122"/>
          <p:cNvSpPr>
            <a:spLocks noChangeArrowheads="1"/>
          </p:cNvSpPr>
          <p:nvPr/>
        </p:nvSpPr>
        <p:spPr bwMode="auto">
          <a:xfrm>
            <a:off x="6400800" y="4038600"/>
            <a:ext cx="2209800" cy="723900"/>
          </a:xfrm>
          <a:prstGeom prst="wedgeRoundRectCallout">
            <a:avLst>
              <a:gd name="adj1" fmla="val -132185"/>
              <a:gd name="adj2" fmla="val 37282"/>
              <a:gd name="adj3" fmla="val 16667"/>
            </a:avLst>
          </a:prstGeom>
          <a:noFill/>
          <a:ln w="12700" cap="sq">
            <a:solidFill>
              <a:srgbClr val="FF66CC"/>
            </a:solidFill>
            <a:miter lim="800000"/>
            <a:headEnd type="none" w="sm" len="sm"/>
            <a:tailEnd type="none" w="sm" len="lg"/>
          </a:ln>
          <a:effectLst/>
        </p:spPr>
        <p:txBody>
          <a:bodyPr wrap="none" anchor="ctr"/>
          <a:lstStyle/>
          <a:p>
            <a:pPr eaLnBrk="1" hangingPunct="1"/>
            <a:r>
              <a:rPr lang="zh-CN" altLang="en-US" sz="2000"/>
              <a:t>幅值减小一倍 </a:t>
            </a:r>
            <a:endParaRPr lang="zh-CN" altLang="en-US" sz="2000"/>
          </a:p>
        </p:txBody>
      </p:sp>
      <p:sp>
        <p:nvSpPr>
          <p:cNvPr id="79" name="AutoShape 123"/>
          <p:cNvSpPr>
            <a:spLocks noChangeArrowheads="1"/>
          </p:cNvSpPr>
          <p:nvPr/>
        </p:nvSpPr>
        <p:spPr bwMode="auto">
          <a:xfrm>
            <a:off x="152400" y="2038350"/>
            <a:ext cx="2819400" cy="533400"/>
          </a:xfrm>
          <a:prstGeom prst="wedgeEllipseCallout">
            <a:avLst>
              <a:gd name="adj1" fmla="val 75958"/>
              <a:gd name="adj2" fmla="val 105060"/>
            </a:avLst>
          </a:prstGeom>
          <a:noFill/>
          <a:ln w="12700" cap="sq">
            <a:solidFill>
              <a:schemeClr val="tx2"/>
            </a:solidFill>
            <a:miter lim="800000"/>
            <a:headEnd type="none" w="sm" len="sm"/>
            <a:tailEnd type="none" w="sm" len="lg"/>
          </a:ln>
          <a:effectLst/>
        </p:spPr>
        <p:txBody>
          <a:bodyPr wrap="none" anchor="ctr"/>
          <a:lstStyle/>
          <a:p>
            <a:pPr eaLnBrk="1" hangingPunct="1"/>
            <a:r>
              <a:rPr lang="zh-CN" altLang="en-US" sz="2000"/>
              <a:t>周期</a:t>
            </a:r>
            <a:r>
              <a:rPr lang="en-US" altLang="zh-CN" sz="2000"/>
              <a:t>T</a:t>
            </a:r>
            <a:r>
              <a:rPr lang="zh-CN" altLang="en-US" sz="2000"/>
              <a:t>扩展一倍</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Bottom)">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79"/>
                                        </p:tgtEl>
                                        <p:attrNameLst>
                                          <p:attrName>style.visibility</p:attrName>
                                        </p:attrNameLst>
                                      </p:cBhvr>
                                      <p:to>
                                        <p:strVal val="visible"/>
                                      </p:to>
                                    </p:set>
                                    <p:anim calcmode="lin" valueType="num">
                                      <p:cBhvr>
                                        <p:cTn id="12" dur="500" fill="hold"/>
                                        <p:tgtEl>
                                          <p:spTgt spid="79"/>
                                        </p:tgtEl>
                                        <p:attrNameLst>
                                          <p:attrName>ppt_w</p:attrName>
                                        </p:attrNameLst>
                                      </p:cBhvr>
                                      <p:tavLst>
                                        <p:tav tm="0">
                                          <p:val>
                                            <p:fltVal val="0"/>
                                          </p:val>
                                        </p:tav>
                                        <p:tav tm="100000">
                                          <p:val>
                                            <p:strVal val="#ppt_w"/>
                                          </p:val>
                                        </p:tav>
                                      </p:tavLst>
                                    </p:anim>
                                    <p:anim calcmode="lin" valueType="num">
                                      <p:cBhvr>
                                        <p:cTn id="13" dur="500" fill="hold"/>
                                        <p:tgtEl>
                                          <p:spTgt spid="79"/>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nodeType="clickEffect">
                                  <p:stCondLst>
                                    <p:cond delay="0"/>
                                  </p:stCondLst>
                                  <p:childTnLst>
                                    <p:set>
                                      <p:cBhvr>
                                        <p:cTn id="17" dur="1" fill="hold">
                                          <p:stCondLst>
                                            <p:cond delay="0"/>
                                          </p:stCondLst>
                                        </p:cTn>
                                        <p:tgtEl>
                                          <p:spTgt spid="33"/>
                                        </p:tgtEl>
                                        <p:attrNameLst>
                                          <p:attrName>style.visibility</p:attrName>
                                        </p:attrNameLst>
                                      </p:cBhvr>
                                      <p:to>
                                        <p:strVal val="visible"/>
                                      </p:to>
                                    </p:set>
                                    <p:animEffect transition="in" filter="slide(fromBottom)">
                                      <p:cBhvr>
                                        <p:cTn id="18" dur="500"/>
                                        <p:tgtEl>
                                          <p:spTgt spid="33"/>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6"/>
                                        </p:tgtEl>
                                        <p:attrNameLst>
                                          <p:attrName>style.visibility</p:attrName>
                                        </p:attrNameLst>
                                      </p:cBhvr>
                                      <p:to>
                                        <p:strVal val="visible"/>
                                      </p:to>
                                    </p:set>
                                    <p:animEffect transition="in" filter="slide(fromBottom)">
                                      <p:cBhvr>
                                        <p:cTn id="23" dur="500"/>
                                        <p:tgtEl>
                                          <p:spTgt spid="76"/>
                                        </p:tgtEl>
                                      </p:cBhvr>
                                    </p:animEffect>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77"/>
                                        </p:tgtEl>
                                        <p:attrNameLst>
                                          <p:attrName>style.visibility</p:attrName>
                                        </p:attrNameLst>
                                      </p:cBhvr>
                                      <p:to>
                                        <p:strVal val="visible"/>
                                      </p:to>
                                    </p:set>
                                    <p:anim calcmode="lin" valueType="num">
                                      <p:cBhvr>
                                        <p:cTn id="28" dur="500" fill="hold"/>
                                        <p:tgtEl>
                                          <p:spTgt spid="77"/>
                                        </p:tgtEl>
                                        <p:attrNameLst>
                                          <p:attrName>ppt_w</p:attrName>
                                        </p:attrNameLst>
                                      </p:cBhvr>
                                      <p:tavLst>
                                        <p:tav tm="0">
                                          <p:val>
                                            <p:fltVal val="0"/>
                                          </p:val>
                                        </p:tav>
                                        <p:tav tm="100000">
                                          <p:val>
                                            <p:strVal val="#ppt_w"/>
                                          </p:val>
                                        </p:tav>
                                      </p:tavLst>
                                    </p:anim>
                                    <p:anim calcmode="lin" valueType="num">
                                      <p:cBhvr>
                                        <p:cTn id="29" dur="500" fill="hold"/>
                                        <p:tgtEl>
                                          <p:spTgt spid="77"/>
                                        </p:tgtEl>
                                        <p:attrNameLst>
                                          <p:attrName>ppt_h</p:attrName>
                                        </p:attrNameLst>
                                      </p:cBhvr>
                                      <p:tavLst>
                                        <p:tav tm="0">
                                          <p:val>
                                            <p:fltVal val="0"/>
                                          </p:val>
                                        </p:tav>
                                        <p:tav tm="100000">
                                          <p:val>
                                            <p:strVal val="#ppt_h"/>
                                          </p:val>
                                        </p:tav>
                                      </p:tavLst>
                                    </p:anim>
                                  </p:childTnLst>
                                </p:cTn>
                              </p:par>
                            </p:childTnLst>
                          </p:cTn>
                        </p:par>
                      </p:childTnLst>
                    </p:cTn>
                  </p:par>
                  <p:par>
                    <p:cTn id="30" fill="hold">
                      <p:stCondLst>
                        <p:cond delay="indefinite"/>
                      </p:stCondLst>
                      <p:childTnLst>
                        <p:par>
                          <p:cTn id="31" fill="hold">
                            <p:stCondLst>
                              <p:cond delay="0"/>
                            </p:stCondLst>
                            <p:childTnLst>
                              <p:par>
                                <p:cTn id="32" presetID="23" presetClass="entr" presetSubtype="16" fill="hold" grpId="0" nodeType="clickEffect">
                                  <p:stCondLst>
                                    <p:cond delay="0"/>
                                  </p:stCondLst>
                                  <p:childTnLst>
                                    <p:set>
                                      <p:cBhvr>
                                        <p:cTn id="33" dur="1" fill="hold">
                                          <p:stCondLst>
                                            <p:cond delay="0"/>
                                          </p:stCondLst>
                                        </p:cTn>
                                        <p:tgtEl>
                                          <p:spTgt spid="78"/>
                                        </p:tgtEl>
                                        <p:attrNameLst>
                                          <p:attrName>style.visibility</p:attrName>
                                        </p:attrNameLst>
                                      </p:cBhvr>
                                      <p:to>
                                        <p:strVal val="visible"/>
                                      </p:to>
                                    </p:set>
                                    <p:anim calcmode="lin" valueType="num">
                                      <p:cBhvr>
                                        <p:cTn id="34" dur="500" fill="hold"/>
                                        <p:tgtEl>
                                          <p:spTgt spid="78"/>
                                        </p:tgtEl>
                                        <p:attrNameLst>
                                          <p:attrName>ppt_w</p:attrName>
                                        </p:attrNameLst>
                                      </p:cBhvr>
                                      <p:tavLst>
                                        <p:tav tm="0">
                                          <p:val>
                                            <p:fltVal val="0"/>
                                          </p:val>
                                        </p:tav>
                                        <p:tav tm="100000">
                                          <p:val>
                                            <p:strVal val="#ppt_w"/>
                                          </p:val>
                                        </p:tav>
                                      </p:tavLst>
                                    </p:anim>
                                    <p:anim calcmode="lin" valueType="num">
                                      <p:cBhvr>
                                        <p:cTn id="35" dur="500" fill="hold"/>
                                        <p:tgtEl>
                                          <p:spTgt spid="7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animBg="1" autoUpdateAnimBg="0"/>
      <p:bldP spid="77" grpId="0" animBg="1" autoUpdateAnimBg="0"/>
      <p:bldP spid="78" grpId="0" animBg="1" autoUpdateAnimBg="0"/>
      <p:bldP spid="79" grpId="0" animBg="1"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anose="02010600030101010101" pitchFamily="2" charset="-122"/>
              </a:rPr>
              <a:t>学习内容</a:t>
            </a:r>
            <a:endParaRPr lang="zh-CN" altLang="en-US" smtClean="0">
              <a:ea typeface="宋体" panose="02010600030101010101" pitchFamily="2" charset="-122"/>
            </a:endParaRPr>
          </a:p>
        </p:txBody>
      </p:sp>
      <p:sp>
        <p:nvSpPr>
          <p:cNvPr id="15363" name="内容占位符 2"/>
          <p:cNvSpPr>
            <a:spLocks noGrp="1"/>
          </p:cNvSpPr>
          <p:nvPr>
            <p:ph idx="1"/>
          </p:nvPr>
        </p:nvSpPr>
        <p:spPr/>
        <p:txBody>
          <a:bodyPr/>
          <a:lstStyle/>
          <a:p>
            <a:r>
              <a:rPr lang="zh-CN" altLang="en-US" dirty="0" smtClean="0">
                <a:ea typeface="宋体" panose="02010600030101010101" pitchFamily="2" charset="-122"/>
              </a:rPr>
              <a:t>数字音频基础</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r>
              <a:rPr lang="zh-CN" altLang="en-US" dirty="0" smtClean="0">
                <a:ea typeface="宋体" panose="02010600030101010101" pitchFamily="2" charset="-122"/>
              </a:rPr>
              <a:t>音频卡的组成、分类、功能及工作原理</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r>
              <a:rPr lang="zh-CN" altLang="en-US" dirty="0" smtClean="0">
                <a:ea typeface="宋体" panose="02010600030101010101" pitchFamily="2" charset="-122"/>
              </a:rPr>
              <a:t>音乐合成与</a:t>
            </a:r>
            <a:r>
              <a:rPr lang="en-US" altLang="zh-CN" dirty="0" smtClean="0">
                <a:ea typeface="宋体" panose="02010600030101010101" pitchFamily="2" charset="-122"/>
              </a:rPr>
              <a:t>MIDI</a:t>
            </a:r>
            <a:r>
              <a:rPr lang="zh-CN" altLang="en-US" dirty="0" smtClean="0">
                <a:ea typeface="宋体" panose="02010600030101010101" pitchFamily="2" charset="-122"/>
              </a:rPr>
              <a:t>规范</a:t>
            </a:r>
            <a:endParaRPr lang="en-US" altLang="zh-CN" dirty="0" smtClean="0">
              <a:ea typeface="宋体" panose="02010600030101010101" pitchFamily="2" charset="-122"/>
            </a:endParaRPr>
          </a:p>
          <a:p>
            <a:endParaRPr lang="en-US" altLang="zh-CN" dirty="0" smtClean="0">
              <a:ea typeface="宋体" panose="02010600030101010101" pitchFamily="2" charset="-122"/>
            </a:endParaRPr>
          </a:p>
          <a:p>
            <a:r>
              <a:rPr lang="zh-CN" altLang="en-US" dirty="0" smtClean="0">
                <a:ea typeface="宋体" panose="02010600030101010101" pitchFamily="2" charset="-122"/>
              </a:rPr>
              <a:t>语音识别 </a:t>
            </a:r>
            <a:endParaRPr lang="zh-CN" altLang="en-US" dirty="0" smtClean="0">
              <a:ea typeface="宋体" panose="02010600030101010101" pitchFamily="2" charset="-122"/>
            </a:endParaRP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楷体_GB2312" pitchFamily="49" charset="-122"/>
              </a:rPr>
              <a:t>脉冲宽度</a:t>
            </a:r>
            <a:r>
              <a:rPr lang="zh-CN" altLang="en-US" dirty="0" smtClean="0">
                <a:ea typeface="楷体_GB2312" pitchFamily="49" charset="-122"/>
                <a:sym typeface="Symbol" panose="05050102010706020507" pitchFamily="18" charset="2"/>
              </a:rPr>
              <a:t>不变, </a:t>
            </a:r>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变化</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
          <p:cNvGrpSpPr/>
          <p:nvPr/>
        </p:nvGrpSpPr>
        <p:grpSpPr bwMode="auto">
          <a:xfrm>
            <a:off x="520700" y="1357313"/>
            <a:ext cx="8520113" cy="609600"/>
            <a:chOff x="328" y="855"/>
            <a:chExt cx="5367" cy="384"/>
          </a:xfrm>
          <a:noFill/>
        </p:grpSpPr>
        <p:sp>
          <p:nvSpPr>
            <p:cNvPr id="5" name="Rectangle 4"/>
            <p:cNvSpPr>
              <a:spLocks noChangeArrowheads="1"/>
            </p:cNvSpPr>
            <p:nvPr/>
          </p:nvSpPr>
          <p:spPr bwMode="auto">
            <a:xfrm>
              <a:off x="3334" y="909"/>
              <a:ext cx="2361" cy="252"/>
            </a:xfrm>
            <a:prstGeom prst="rect">
              <a:avLst/>
            </a:prstGeom>
            <a:grpFill/>
            <a:ln w="12700" cap="sq">
              <a:noFill/>
              <a:miter lim="800000"/>
              <a:headEnd type="none" w="sm" len="sm"/>
              <a:tailEnd type="none" w="sm" len="lg"/>
            </a:ln>
            <a:effectLst/>
          </p:spPr>
          <p:txBody>
            <a:bodyPr wrap="none" anchor="ctr">
              <a:spAutoFit/>
            </a:bodyPr>
            <a:lstStyle/>
            <a:p>
              <a:pPr algn="l"/>
              <a:r>
                <a:rPr lang="zh-CN" altLang="en-US" sz="2000"/>
                <a:t> ， 第一个过零点              </a:t>
              </a:r>
              <a:r>
                <a:rPr lang="zh-CN" altLang="zh-CN" sz="2000"/>
                <a:t> 。</a:t>
              </a:r>
              <a:endParaRPr lang="zh-CN" altLang="zh-CN" sz="2000"/>
            </a:p>
          </p:txBody>
        </p:sp>
        <p:sp>
          <p:nvSpPr>
            <p:cNvPr id="6" name="Text Box 5"/>
            <p:cNvSpPr txBox="1">
              <a:spLocks noChangeArrowheads="1"/>
            </p:cNvSpPr>
            <p:nvPr/>
          </p:nvSpPr>
          <p:spPr bwMode="auto">
            <a:xfrm>
              <a:off x="328" y="906"/>
              <a:ext cx="775" cy="252"/>
            </a:xfrm>
            <a:prstGeom prst="rect">
              <a:avLst/>
            </a:prstGeom>
            <a:grpFill/>
            <a:ln w="12700" cap="sq">
              <a:noFill/>
              <a:miter lim="800000"/>
              <a:headEnd type="none" w="sm" len="sm"/>
              <a:tailEnd type="none" w="sm" len="lg"/>
            </a:ln>
            <a:effectLst/>
          </p:spPr>
          <p:txBody>
            <a:bodyPr wrap="none" anchor="ctr">
              <a:spAutoFit/>
            </a:bodyPr>
            <a:lstStyle/>
            <a:p>
              <a:pPr eaLnBrk="1" hangingPunct="1"/>
              <a:r>
                <a:rPr lang="zh-CN" altLang="en-US" sz="2000" dirty="0"/>
                <a:t>情况 3：</a:t>
              </a:r>
              <a:endParaRPr lang="zh-CN" altLang="en-US" sz="2000" dirty="0"/>
            </a:p>
          </p:txBody>
        </p:sp>
        <p:graphicFrame>
          <p:nvGraphicFramePr>
            <p:cNvPr id="7" name="Object 6"/>
            <p:cNvGraphicFramePr>
              <a:graphicFrameLocks noChangeAspect="1"/>
            </p:cNvGraphicFramePr>
            <p:nvPr/>
          </p:nvGraphicFramePr>
          <p:xfrm>
            <a:off x="972" y="925"/>
            <a:ext cx="615" cy="219"/>
          </p:xfrm>
          <a:graphic>
            <a:graphicData uri="http://schemas.openxmlformats.org/presentationml/2006/ole">
              <mc:AlternateContent xmlns:mc="http://schemas.openxmlformats.org/markup-compatibility/2006">
                <mc:Choice xmlns:v="urn:schemas-microsoft-com:vml" Requires="v">
                  <p:oleObj spid="_x0000_s16385" name="Equation" r:id="rId1" imgW="12192000" imgH="4267200" progId="Equation.3">
                    <p:embed/>
                  </p:oleObj>
                </mc:Choice>
                <mc:Fallback>
                  <p:oleObj name="Equation" r:id="rId1" imgW="12192000" imgH="4267200" progId="Equation.3">
                    <p:embed/>
                    <p:pic>
                      <p:nvPicPr>
                        <p:cNvPr id="0" name="图片 16384"/>
                        <p:cNvPicPr>
                          <a:picLocks noChangeAspect="1"/>
                        </p:cNvPicPr>
                        <p:nvPr/>
                      </p:nvPicPr>
                      <p:blipFill>
                        <a:blip r:embed="rId2"/>
                        <a:stretch>
                          <a:fillRect/>
                        </a:stretch>
                      </p:blipFill>
                      <p:spPr>
                        <a:xfrm>
                          <a:off x="972" y="925"/>
                          <a:ext cx="615" cy="219"/>
                        </a:xfrm>
                        <a:prstGeom prst="rect">
                          <a:avLst/>
                        </a:prstGeom>
                        <a:noFill/>
                        <a:ln w="9525">
                          <a:noFill/>
                        </a:ln>
                      </p:spPr>
                    </p:pic>
                  </p:oleObj>
                </mc:Fallback>
              </mc:AlternateContent>
            </a:graphicData>
          </a:graphic>
        </p:graphicFrame>
        <p:graphicFrame>
          <p:nvGraphicFramePr>
            <p:cNvPr id="8" name="Object 7"/>
            <p:cNvGraphicFramePr>
              <a:graphicFrameLocks noChangeAspect="1"/>
            </p:cNvGraphicFramePr>
            <p:nvPr/>
          </p:nvGraphicFramePr>
          <p:xfrm>
            <a:off x="2591" y="864"/>
            <a:ext cx="778" cy="360"/>
          </p:xfrm>
          <a:graphic>
            <a:graphicData uri="http://schemas.openxmlformats.org/presentationml/2006/ole">
              <mc:AlternateContent xmlns:mc="http://schemas.openxmlformats.org/markup-compatibility/2006">
                <mc:Choice xmlns:v="urn:schemas-microsoft-com:vml" Requires="v">
                  <p:oleObj spid="_x0000_s16386" name="Equation" r:id="rId3" imgW="20116800" imgH="9448800" progId="Equation.3">
                    <p:embed/>
                  </p:oleObj>
                </mc:Choice>
                <mc:Fallback>
                  <p:oleObj name="Equation" r:id="rId3" imgW="20116800" imgH="9448800" progId="Equation.3">
                    <p:embed/>
                    <p:pic>
                      <p:nvPicPr>
                        <p:cNvPr id="0" name="图片 16385"/>
                        <p:cNvPicPr>
                          <a:picLocks noChangeAspect="1"/>
                        </p:cNvPicPr>
                        <p:nvPr/>
                      </p:nvPicPr>
                      <p:blipFill>
                        <a:blip r:embed="rId4"/>
                        <a:stretch>
                          <a:fillRect/>
                        </a:stretch>
                      </p:blipFill>
                      <p:spPr>
                        <a:xfrm>
                          <a:off x="2591" y="864"/>
                          <a:ext cx="778" cy="360"/>
                        </a:xfrm>
                        <a:prstGeom prst="rect">
                          <a:avLst/>
                        </a:prstGeom>
                        <a:noFill/>
                        <a:ln w="9525">
                          <a:noFill/>
                        </a:ln>
                      </p:spPr>
                    </p:pic>
                  </p:oleObj>
                </mc:Fallback>
              </mc:AlternateContent>
            </a:graphicData>
          </a:graphic>
        </p:graphicFrame>
        <p:graphicFrame>
          <p:nvGraphicFramePr>
            <p:cNvPr id="9" name="Object 8"/>
            <p:cNvGraphicFramePr>
              <a:graphicFrameLocks noChangeAspect="1"/>
            </p:cNvGraphicFramePr>
            <p:nvPr/>
          </p:nvGraphicFramePr>
          <p:xfrm>
            <a:off x="4624" y="855"/>
            <a:ext cx="528" cy="384"/>
          </p:xfrm>
          <a:graphic>
            <a:graphicData uri="http://schemas.openxmlformats.org/presentationml/2006/ole">
              <mc:AlternateContent xmlns:mc="http://schemas.openxmlformats.org/markup-compatibility/2006">
                <mc:Choice xmlns:v="urn:schemas-microsoft-com:vml" Requires="v">
                  <p:oleObj spid="_x0000_s16387" name="" r:id="rId5" imgW="12496800" imgH="9448800" progId="Equation.3">
                    <p:embed/>
                  </p:oleObj>
                </mc:Choice>
                <mc:Fallback>
                  <p:oleObj name="" r:id="rId5" imgW="12496800" imgH="9448800" progId="Equation.3">
                    <p:embed/>
                    <p:pic>
                      <p:nvPicPr>
                        <p:cNvPr id="0" name="图片 16386"/>
                        <p:cNvPicPr>
                          <a:picLocks noChangeAspect="1"/>
                        </p:cNvPicPr>
                        <p:nvPr/>
                      </p:nvPicPr>
                      <p:blipFill>
                        <a:blip r:embed="rId6"/>
                        <a:stretch>
                          <a:fillRect/>
                        </a:stretch>
                      </p:blipFill>
                      <p:spPr>
                        <a:xfrm>
                          <a:off x="4624" y="855"/>
                          <a:ext cx="528" cy="384"/>
                        </a:xfrm>
                        <a:prstGeom prst="rect">
                          <a:avLst/>
                        </a:prstGeom>
                        <a:noFill/>
                        <a:ln w="9525">
                          <a:noFill/>
                        </a:ln>
                      </p:spPr>
                    </p:pic>
                  </p:oleObj>
                </mc:Fallback>
              </mc:AlternateContent>
            </a:graphicData>
          </a:graphic>
        </p:graphicFrame>
        <p:sp>
          <p:nvSpPr>
            <p:cNvPr id="10" name="Rectangle 9"/>
            <p:cNvSpPr>
              <a:spLocks noChangeArrowheads="1"/>
            </p:cNvSpPr>
            <p:nvPr/>
          </p:nvSpPr>
          <p:spPr bwMode="auto">
            <a:xfrm>
              <a:off x="1497" y="893"/>
              <a:ext cx="1092" cy="252"/>
            </a:xfrm>
            <a:prstGeom prst="rect">
              <a:avLst/>
            </a:prstGeom>
            <a:grpFill/>
            <a:ln w="12700" cap="sq">
              <a:noFill/>
              <a:miter lim="800000"/>
              <a:headEnd type="none" w="sm" len="sm"/>
              <a:tailEnd type="none" w="sm" len="lg"/>
            </a:ln>
            <a:effectLst/>
          </p:spPr>
          <p:txBody>
            <a:bodyPr wrap="none" anchor="ctr">
              <a:spAutoFit/>
            </a:bodyPr>
            <a:lstStyle/>
            <a:p>
              <a:pPr eaLnBrk="1" hangingPunct="1"/>
              <a:r>
                <a:rPr lang="zh-CN" altLang="en-US" sz="2000" dirty="0"/>
                <a:t>时，谱线间隔</a:t>
              </a:r>
              <a:endParaRPr lang="zh-CN" altLang="en-US" sz="2000" dirty="0"/>
            </a:p>
          </p:txBody>
        </p:sp>
      </p:grpSp>
      <p:grpSp>
        <p:nvGrpSpPr>
          <p:cNvPr id="11" name="Group 10"/>
          <p:cNvGrpSpPr/>
          <p:nvPr/>
        </p:nvGrpSpPr>
        <p:grpSpPr bwMode="auto">
          <a:xfrm>
            <a:off x="806450" y="2293938"/>
            <a:ext cx="6985000" cy="1485900"/>
            <a:chOff x="508" y="1433"/>
            <a:chExt cx="4400" cy="936"/>
          </a:xfrm>
        </p:grpSpPr>
        <p:sp>
          <p:nvSpPr>
            <p:cNvPr id="12" name="Rectangle 11"/>
            <p:cNvSpPr>
              <a:spLocks noChangeArrowheads="1"/>
            </p:cNvSpPr>
            <p:nvPr/>
          </p:nvSpPr>
          <p:spPr bwMode="auto">
            <a:xfrm>
              <a:off x="955" y="1832"/>
              <a:ext cx="97" cy="333"/>
            </a:xfrm>
            <a:prstGeom prst="rect">
              <a:avLst/>
            </a:prstGeom>
            <a:noFill/>
            <a:ln w="12700">
              <a:solidFill>
                <a:srgbClr val="00FF00"/>
              </a:solidFill>
              <a:miter lim="800000"/>
              <a:tailEnd type="none" w="sm" len="med"/>
            </a:ln>
          </p:spPr>
          <p:txBody>
            <a:bodyPr/>
            <a:lstStyle/>
            <a:p>
              <a:endParaRPr lang="zh-CN" altLang="en-US"/>
            </a:p>
          </p:txBody>
        </p:sp>
        <p:sp useBgFill="1">
          <p:nvSpPr>
            <p:cNvPr id="13" name="Line 12"/>
            <p:cNvSpPr>
              <a:spLocks noChangeShapeType="1"/>
            </p:cNvSpPr>
            <p:nvPr/>
          </p:nvSpPr>
          <p:spPr bwMode="auto">
            <a:xfrm flipV="1">
              <a:off x="2624" y="1480"/>
              <a:ext cx="0" cy="685"/>
            </a:xfrm>
            <a:prstGeom prst="line">
              <a:avLst/>
            </a:prstGeom>
            <a:ln w="12700">
              <a:solidFill>
                <a:schemeClr val="tx1"/>
              </a:solidFill>
              <a:round/>
              <a:tailEnd type="stealth" w="sm" len="med"/>
            </a:ln>
          </p:spPr>
          <p:txBody>
            <a:bodyPr/>
            <a:lstStyle/>
            <a:p>
              <a:endParaRPr lang="zh-CN" altLang="en-US"/>
            </a:p>
          </p:txBody>
        </p:sp>
        <p:graphicFrame>
          <p:nvGraphicFramePr>
            <p:cNvPr id="14" name="Object 13"/>
            <p:cNvGraphicFramePr>
              <a:graphicFrameLocks noChangeAspect="1"/>
            </p:cNvGraphicFramePr>
            <p:nvPr/>
          </p:nvGraphicFramePr>
          <p:xfrm>
            <a:off x="2673" y="1433"/>
            <a:ext cx="273" cy="182"/>
          </p:xfrm>
          <a:graphic>
            <a:graphicData uri="http://schemas.openxmlformats.org/presentationml/2006/ole">
              <mc:AlternateContent xmlns:mc="http://schemas.openxmlformats.org/markup-compatibility/2006">
                <mc:Choice xmlns:v="urn:schemas-microsoft-com:vml" Requires="v">
                  <p:oleObj spid="_x0000_s16388" name="Equation" r:id="rId7" imgW="7315200" imgH="4876800" progId="Equation.3">
                    <p:embed/>
                  </p:oleObj>
                </mc:Choice>
                <mc:Fallback>
                  <p:oleObj name="Equation" r:id="rId7" imgW="7315200" imgH="4876800" progId="Equation.3">
                    <p:embed/>
                    <p:pic>
                      <p:nvPicPr>
                        <p:cNvPr id="0" name="图片 16387"/>
                        <p:cNvPicPr>
                          <a:picLocks noChangeAspect="1"/>
                        </p:cNvPicPr>
                        <p:nvPr/>
                      </p:nvPicPr>
                      <p:blipFill>
                        <a:blip r:embed="rId8"/>
                        <a:stretch>
                          <a:fillRect/>
                        </a:stretch>
                      </p:blipFill>
                      <p:spPr>
                        <a:xfrm>
                          <a:off x="2673" y="1433"/>
                          <a:ext cx="273" cy="182"/>
                        </a:xfrm>
                        <a:prstGeom prst="rect">
                          <a:avLst/>
                        </a:prstGeom>
                        <a:noFill/>
                        <a:ln w="9525">
                          <a:noFill/>
                        </a:ln>
                      </p:spPr>
                    </p:pic>
                  </p:oleObj>
                </mc:Fallback>
              </mc:AlternateContent>
            </a:graphicData>
          </a:graphic>
        </p:graphicFrame>
        <p:graphicFrame>
          <p:nvGraphicFramePr>
            <p:cNvPr id="15" name="Object 14"/>
            <p:cNvGraphicFramePr>
              <a:graphicFrameLocks noChangeAspect="1"/>
            </p:cNvGraphicFramePr>
            <p:nvPr/>
          </p:nvGraphicFramePr>
          <p:xfrm>
            <a:off x="2670" y="2147"/>
            <a:ext cx="118" cy="213"/>
          </p:xfrm>
          <a:graphic>
            <a:graphicData uri="http://schemas.openxmlformats.org/presentationml/2006/ole">
              <mc:AlternateContent xmlns:mc="http://schemas.openxmlformats.org/markup-compatibility/2006">
                <mc:Choice xmlns:v="urn:schemas-microsoft-com:vml" Requires="v">
                  <p:oleObj spid="_x0000_s16389" name="Equation" r:id="rId9" imgW="3048000" imgH="5486400" progId="Equation.3">
                    <p:embed/>
                  </p:oleObj>
                </mc:Choice>
                <mc:Fallback>
                  <p:oleObj name="Equation" r:id="rId9" imgW="3048000" imgH="5486400" progId="Equation.3">
                    <p:embed/>
                    <p:pic>
                      <p:nvPicPr>
                        <p:cNvPr id="0" name="图片 16388"/>
                        <p:cNvPicPr>
                          <a:picLocks noChangeAspect="1"/>
                        </p:cNvPicPr>
                        <p:nvPr/>
                      </p:nvPicPr>
                      <p:blipFill>
                        <a:blip r:embed="rId10"/>
                        <a:stretch>
                          <a:fillRect/>
                        </a:stretch>
                      </p:blipFill>
                      <p:spPr>
                        <a:xfrm>
                          <a:off x="2670" y="2147"/>
                          <a:ext cx="118" cy="213"/>
                        </a:xfrm>
                        <a:prstGeom prst="rect">
                          <a:avLst/>
                        </a:prstGeom>
                        <a:noFill/>
                        <a:ln w="9525">
                          <a:noFill/>
                        </a:ln>
                      </p:spPr>
                    </p:pic>
                  </p:oleObj>
                </mc:Fallback>
              </mc:AlternateContent>
            </a:graphicData>
          </a:graphic>
        </p:graphicFrame>
        <p:graphicFrame>
          <p:nvGraphicFramePr>
            <p:cNvPr id="16" name="Object 15"/>
            <p:cNvGraphicFramePr>
              <a:graphicFrameLocks noChangeAspect="1"/>
            </p:cNvGraphicFramePr>
            <p:nvPr/>
          </p:nvGraphicFramePr>
          <p:xfrm>
            <a:off x="4771" y="2110"/>
            <a:ext cx="137" cy="150"/>
          </p:xfrm>
          <a:graphic>
            <a:graphicData uri="http://schemas.openxmlformats.org/presentationml/2006/ole">
              <mc:AlternateContent xmlns:mc="http://schemas.openxmlformats.org/markup-compatibility/2006">
                <mc:Choice xmlns:v="urn:schemas-microsoft-com:vml" Requires="v">
                  <p:oleObj spid="_x0000_s16390" name="Equation" r:id="rId11" imgW="2133600" imgH="3657600" progId="Equation.3">
                    <p:embed/>
                  </p:oleObj>
                </mc:Choice>
                <mc:Fallback>
                  <p:oleObj name="Equation" r:id="rId11" imgW="2133600" imgH="3657600" progId="Equation.3">
                    <p:embed/>
                    <p:pic>
                      <p:nvPicPr>
                        <p:cNvPr id="0" name="图片 16389"/>
                        <p:cNvPicPr>
                          <a:picLocks noChangeAspect="1"/>
                        </p:cNvPicPr>
                        <p:nvPr/>
                      </p:nvPicPr>
                      <p:blipFill>
                        <a:blip r:embed="rId12"/>
                        <a:stretch>
                          <a:fillRect/>
                        </a:stretch>
                      </p:blipFill>
                      <p:spPr>
                        <a:xfrm>
                          <a:off x="4771" y="2110"/>
                          <a:ext cx="137" cy="150"/>
                        </a:xfrm>
                        <a:prstGeom prst="rect">
                          <a:avLst/>
                        </a:prstGeom>
                        <a:noFill/>
                        <a:ln w="9525">
                          <a:noFill/>
                        </a:ln>
                      </p:spPr>
                    </p:pic>
                  </p:oleObj>
                </mc:Fallback>
              </mc:AlternateContent>
            </a:graphicData>
          </a:graphic>
        </p:graphicFrame>
        <p:sp>
          <p:nvSpPr>
            <p:cNvPr id="17" name="Rectangle 16"/>
            <p:cNvSpPr>
              <a:spLocks noChangeArrowheads="1"/>
            </p:cNvSpPr>
            <p:nvPr/>
          </p:nvSpPr>
          <p:spPr bwMode="auto">
            <a:xfrm>
              <a:off x="2575" y="1832"/>
              <a:ext cx="97" cy="333"/>
            </a:xfrm>
            <a:prstGeom prst="rect">
              <a:avLst/>
            </a:prstGeom>
            <a:noFill/>
            <a:ln w="12700">
              <a:solidFill>
                <a:srgbClr val="00FF00"/>
              </a:solidFill>
              <a:miter lim="800000"/>
              <a:tailEnd type="none" w="sm" len="med"/>
            </a:ln>
          </p:spPr>
          <p:txBody>
            <a:bodyPr/>
            <a:lstStyle/>
            <a:p>
              <a:endParaRPr lang="zh-CN" altLang="en-US"/>
            </a:p>
          </p:txBody>
        </p:sp>
        <p:graphicFrame>
          <p:nvGraphicFramePr>
            <p:cNvPr id="18" name="Object 17"/>
            <p:cNvGraphicFramePr>
              <a:graphicFrameLocks noChangeAspect="1"/>
            </p:cNvGraphicFramePr>
            <p:nvPr/>
          </p:nvGraphicFramePr>
          <p:xfrm>
            <a:off x="2379" y="2165"/>
            <a:ext cx="197" cy="204"/>
          </p:xfrm>
          <a:graphic>
            <a:graphicData uri="http://schemas.openxmlformats.org/presentationml/2006/ole">
              <mc:AlternateContent xmlns:mc="http://schemas.openxmlformats.org/markup-compatibility/2006">
                <mc:Choice xmlns:v="urn:schemas-microsoft-com:vml" Requires="v">
                  <p:oleObj spid="_x0000_s16391" name="Equation" r:id="rId13" imgW="5486400" imgH="5486400" progId="Equation.3">
                    <p:embed/>
                  </p:oleObj>
                </mc:Choice>
                <mc:Fallback>
                  <p:oleObj name="Equation" r:id="rId13" imgW="5486400" imgH="5486400" progId="Equation.3">
                    <p:embed/>
                    <p:pic>
                      <p:nvPicPr>
                        <p:cNvPr id="0" name="图片 16390"/>
                        <p:cNvPicPr>
                          <a:picLocks noChangeAspect="1"/>
                        </p:cNvPicPr>
                        <p:nvPr/>
                      </p:nvPicPr>
                      <p:blipFill>
                        <a:blip r:embed="rId14"/>
                        <a:stretch>
                          <a:fillRect/>
                        </a:stretch>
                      </p:blipFill>
                      <p:spPr>
                        <a:xfrm>
                          <a:off x="2379" y="2165"/>
                          <a:ext cx="197" cy="204"/>
                        </a:xfrm>
                        <a:prstGeom prst="rect">
                          <a:avLst/>
                        </a:prstGeom>
                        <a:noFill/>
                        <a:ln w="9525">
                          <a:noFill/>
                        </a:ln>
                      </p:spPr>
                    </p:pic>
                  </p:oleObj>
                </mc:Fallback>
              </mc:AlternateContent>
            </a:graphicData>
          </a:graphic>
        </p:graphicFrame>
        <p:graphicFrame>
          <p:nvGraphicFramePr>
            <p:cNvPr id="19" name="Object 18"/>
            <p:cNvGraphicFramePr>
              <a:graphicFrameLocks noChangeAspect="1"/>
            </p:cNvGraphicFramePr>
            <p:nvPr/>
          </p:nvGraphicFramePr>
          <p:xfrm>
            <a:off x="2586" y="2183"/>
            <a:ext cx="92" cy="130"/>
          </p:xfrm>
          <a:graphic>
            <a:graphicData uri="http://schemas.openxmlformats.org/presentationml/2006/ole">
              <mc:AlternateContent xmlns:mc="http://schemas.openxmlformats.org/markup-compatibility/2006">
                <mc:Choice xmlns:v="urn:schemas-microsoft-com:vml" Requires="v">
                  <p:oleObj spid="_x0000_s16392" name="Equation" r:id="rId15" imgW="3048000" imgH="4267200" progId="Equation.3">
                    <p:embed/>
                  </p:oleObj>
                </mc:Choice>
                <mc:Fallback>
                  <p:oleObj name="Equation" r:id="rId15" imgW="3048000" imgH="4267200" progId="Equation.3">
                    <p:embed/>
                    <p:pic>
                      <p:nvPicPr>
                        <p:cNvPr id="0" name="图片 16391"/>
                        <p:cNvPicPr>
                          <a:picLocks noChangeAspect="1"/>
                        </p:cNvPicPr>
                        <p:nvPr/>
                      </p:nvPicPr>
                      <p:blipFill>
                        <a:blip r:embed="rId16"/>
                        <a:stretch>
                          <a:fillRect/>
                        </a:stretch>
                      </p:blipFill>
                      <p:spPr>
                        <a:xfrm>
                          <a:off x="2586" y="2183"/>
                          <a:ext cx="92" cy="130"/>
                        </a:xfrm>
                        <a:prstGeom prst="rect">
                          <a:avLst/>
                        </a:prstGeom>
                        <a:noFill/>
                        <a:ln w="9525">
                          <a:noFill/>
                        </a:ln>
                      </p:spPr>
                    </p:pic>
                  </p:oleObj>
                </mc:Fallback>
              </mc:AlternateContent>
            </a:graphicData>
          </a:graphic>
        </p:graphicFrame>
        <p:sp>
          <p:nvSpPr>
            <p:cNvPr id="20" name="Rectangle 19"/>
            <p:cNvSpPr>
              <a:spLocks noChangeArrowheads="1"/>
            </p:cNvSpPr>
            <p:nvPr/>
          </p:nvSpPr>
          <p:spPr bwMode="auto">
            <a:xfrm>
              <a:off x="4178" y="1832"/>
              <a:ext cx="95" cy="333"/>
            </a:xfrm>
            <a:prstGeom prst="rect">
              <a:avLst/>
            </a:prstGeom>
            <a:noFill/>
            <a:ln w="12700">
              <a:solidFill>
                <a:srgbClr val="00FF00"/>
              </a:solidFill>
              <a:miter lim="800000"/>
              <a:tailEnd type="none" w="sm" len="med"/>
            </a:ln>
          </p:spPr>
          <p:txBody>
            <a:bodyPr/>
            <a:lstStyle/>
            <a:p>
              <a:endParaRPr lang="zh-CN" altLang="en-US"/>
            </a:p>
          </p:txBody>
        </p:sp>
        <p:graphicFrame>
          <p:nvGraphicFramePr>
            <p:cNvPr id="21" name="Object 20"/>
            <p:cNvGraphicFramePr>
              <a:graphicFrameLocks noChangeAspect="1"/>
            </p:cNvGraphicFramePr>
            <p:nvPr/>
          </p:nvGraphicFramePr>
          <p:xfrm>
            <a:off x="508" y="1943"/>
            <a:ext cx="340" cy="130"/>
          </p:xfrm>
          <a:graphic>
            <a:graphicData uri="http://schemas.openxmlformats.org/presentationml/2006/ole">
              <mc:AlternateContent xmlns:mc="http://schemas.openxmlformats.org/markup-compatibility/2006">
                <mc:Choice xmlns:v="urn:schemas-microsoft-com:vml" Requires="v">
                  <p:oleObj spid="_x0000_s16393" name="Equation" r:id="rId17" imgW="9144000" imgH="3352800" progId="Equation.3">
                    <p:embed/>
                  </p:oleObj>
                </mc:Choice>
                <mc:Fallback>
                  <p:oleObj name="Equation" r:id="rId17" imgW="9144000" imgH="3352800" progId="Equation.3">
                    <p:embed/>
                    <p:pic>
                      <p:nvPicPr>
                        <p:cNvPr id="0" name="图片 16392"/>
                        <p:cNvPicPr>
                          <a:picLocks noChangeAspect="1"/>
                        </p:cNvPicPr>
                        <p:nvPr/>
                      </p:nvPicPr>
                      <p:blipFill>
                        <a:blip r:embed="rId18"/>
                        <a:stretch>
                          <a:fillRect/>
                        </a:stretch>
                      </p:blipFill>
                      <p:spPr>
                        <a:xfrm>
                          <a:off x="508" y="1943"/>
                          <a:ext cx="340" cy="130"/>
                        </a:xfrm>
                        <a:prstGeom prst="rect">
                          <a:avLst/>
                        </a:prstGeom>
                        <a:noFill/>
                        <a:ln w="9525">
                          <a:noFill/>
                        </a:ln>
                      </p:spPr>
                    </p:pic>
                  </p:oleObj>
                </mc:Fallback>
              </mc:AlternateContent>
            </a:graphicData>
          </a:graphic>
        </p:graphicFrame>
        <p:graphicFrame>
          <p:nvGraphicFramePr>
            <p:cNvPr id="22" name="Object 21"/>
            <p:cNvGraphicFramePr>
              <a:graphicFrameLocks noChangeAspect="1"/>
            </p:cNvGraphicFramePr>
            <p:nvPr/>
          </p:nvGraphicFramePr>
          <p:xfrm>
            <a:off x="4412" y="1946"/>
            <a:ext cx="342" cy="130"/>
          </p:xfrm>
          <a:graphic>
            <a:graphicData uri="http://schemas.openxmlformats.org/presentationml/2006/ole">
              <mc:AlternateContent xmlns:mc="http://schemas.openxmlformats.org/markup-compatibility/2006">
                <mc:Choice xmlns:v="urn:schemas-microsoft-com:vml" Requires="v">
                  <p:oleObj spid="_x0000_s16394" name="Equation" r:id="rId19" imgW="9144000" imgH="3352800" progId="Equation.3">
                    <p:embed/>
                  </p:oleObj>
                </mc:Choice>
                <mc:Fallback>
                  <p:oleObj name="Equation" r:id="rId19" imgW="9144000" imgH="3352800" progId="Equation.3">
                    <p:embed/>
                    <p:pic>
                      <p:nvPicPr>
                        <p:cNvPr id="0" name="图片 16393"/>
                        <p:cNvPicPr>
                          <a:picLocks noChangeAspect="1"/>
                        </p:cNvPicPr>
                        <p:nvPr/>
                      </p:nvPicPr>
                      <p:blipFill>
                        <a:blip r:embed="rId18"/>
                        <a:stretch>
                          <a:fillRect/>
                        </a:stretch>
                      </p:blipFill>
                      <p:spPr>
                        <a:xfrm>
                          <a:off x="4412" y="1946"/>
                          <a:ext cx="342" cy="130"/>
                        </a:xfrm>
                        <a:prstGeom prst="rect">
                          <a:avLst/>
                        </a:prstGeom>
                        <a:noFill/>
                        <a:ln w="9525">
                          <a:noFill/>
                        </a:ln>
                      </p:spPr>
                    </p:pic>
                  </p:oleObj>
                </mc:Fallback>
              </mc:AlternateContent>
            </a:graphicData>
          </a:graphic>
        </p:graphicFrame>
        <p:graphicFrame>
          <p:nvGraphicFramePr>
            <p:cNvPr id="23" name="Object 22"/>
            <p:cNvGraphicFramePr>
              <a:graphicFrameLocks noChangeAspect="1"/>
            </p:cNvGraphicFramePr>
            <p:nvPr/>
          </p:nvGraphicFramePr>
          <p:xfrm>
            <a:off x="2543" y="1711"/>
            <a:ext cx="100" cy="121"/>
          </p:xfrm>
          <a:graphic>
            <a:graphicData uri="http://schemas.openxmlformats.org/presentationml/2006/ole">
              <mc:AlternateContent xmlns:mc="http://schemas.openxmlformats.org/markup-compatibility/2006">
                <mc:Choice xmlns:v="urn:schemas-microsoft-com:vml" Requires="v">
                  <p:oleObj spid="_x0000_s16395" name="Equation" r:id="rId20" imgW="2133600" imgH="3962400" progId="Equation.3">
                    <p:embed/>
                  </p:oleObj>
                </mc:Choice>
                <mc:Fallback>
                  <p:oleObj name="Equation" r:id="rId20" imgW="2133600" imgH="3962400" progId="Equation.3">
                    <p:embed/>
                    <p:pic>
                      <p:nvPicPr>
                        <p:cNvPr id="0" name="图片 16394"/>
                        <p:cNvPicPr>
                          <a:picLocks noChangeAspect="1"/>
                        </p:cNvPicPr>
                        <p:nvPr/>
                      </p:nvPicPr>
                      <p:blipFill>
                        <a:blip r:embed="rId21"/>
                        <a:stretch>
                          <a:fillRect/>
                        </a:stretch>
                      </p:blipFill>
                      <p:spPr>
                        <a:xfrm>
                          <a:off x="2543" y="1711"/>
                          <a:ext cx="100" cy="121"/>
                        </a:xfrm>
                        <a:prstGeom prst="rect">
                          <a:avLst/>
                        </a:prstGeom>
                        <a:noFill/>
                        <a:ln w="9525">
                          <a:noFill/>
                        </a:ln>
                      </p:spPr>
                    </p:pic>
                  </p:oleObj>
                </mc:Fallback>
              </mc:AlternateContent>
            </a:graphicData>
          </a:graphic>
        </p:graphicFrame>
        <p:sp useBgFill="1">
          <p:nvSpPr>
            <p:cNvPr id="24" name="Line 23"/>
            <p:cNvSpPr>
              <a:spLocks noChangeShapeType="1"/>
            </p:cNvSpPr>
            <p:nvPr/>
          </p:nvSpPr>
          <p:spPr bwMode="auto">
            <a:xfrm>
              <a:off x="645" y="2168"/>
              <a:ext cx="4073" cy="3"/>
            </a:xfrm>
            <a:prstGeom prst="line">
              <a:avLst/>
            </a:prstGeom>
            <a:ln w="12700">
              <a:solidFill>
                <a:schemeClr val="tx1"/>
              </a:solidFill>
              <a:round/>
              <a:tailEnd type="stealth" w="sm" len="med"/>
            </a:ln>
          </p:spPr>
          <p:txBody>
            <a:bodyPr/>
            <a:lstStyle/>
            <a:p>
              <a:endParaRPr lang="zh-CN" altLang="en-US"/>
            </a:p>
          </p:txBody>
        </p:sp>
      </p:grpSp>
      <p:sp>
        <p:nvSpPr>
          <p:cNvPr id="25" name="AutoShape 65"/>
          <p:cNvSpPr>
            <a:spLocks noChangeArrowheads="1"/>
          </p:cNvSpPr>
          <p:nvPr/>
        </p:nvSpPr>
        <p:spPr bwMode="auto">
          <a:xfrm>
            <a:off x="152400" y="2038350"/>
            <a:ext cx="2819400" cy="533400"/>
          </a:xfrm>
          <a:prstGeom prst="wedgeEllipseCallout">
            <a:avLst>
              <a:gd name="adj1" fmla="val 75958"/>
              <a:gd name="adj2" fmla="val 105060"/>
            </a:avLst>
          </a:prstGeom>
          <a:noFill/>
          <a:ln w="12700" cap="sq">
            <a:solidFill>
              <a:schemeClr val="tx2"/>
            </a:solidFill>
            <a:miter lim="800000"/>
            <a:headEnd type="none" w="sm" len="sm"/>
            <a:tailEnd type="none" w="sm" len="lg"/>
          </a:ln>
          <a:effectLst/>
        </p:spPr>
        <p:txBody>
          <a:bodyPr wrap="none" anchor="ctr"/>
          <a:lstStyle/>
          <a:p>
            <a:pPr eaLnBrk="1" hangingPunct="1"/>
            <a:r>
              <a:rPr lang="zh-CN" altLang="en-US" sz="2000"/>
              <a:t>周期</a:t>
            </a:r>
            <a:r>
              <a:rPr lang="en-US" altLang="zh-CN" sz="2000"/>
              <a:t>T</a:t>
            </a:r>
            <a:r>
              <a:rPr lang="zh-CN" altLang="en-US" sz="2000"/>
              <a:t>再扩展一倍</a:t>
            </a:r>
            <a:endParaRPr lang="zh-CN" altLang="en-US" sz="2000"/>
          </a:p>
        </p:txBody>
      </p:sp>
      <p:grpSp>
        <p:nvGrpSpPr>
          <p:cNvPr id="26" name="Group 82"/>
          <p:cNvGrpSpPr/>
          <p:nvPr/>
        </p:nvGrpSpPr>
        <p:grpSpPr bwMode="auto">
          <a:xfrm>
            <a:off x="1238250" y="3848100"/>
            <a:ext cx="6324600" cy="1828800"/>
            <a:chOff x="-3096" y="2532"/>
            <a:chExt cx="3984" cy="1152"/>
          </a:xfrm>
        </p:grpSpPr>
        <p:sp useBgFill="1">
          <p:nvSpPr>
            <p:cNvPr id="27" name="Rectangle 83"/>
            <p:cNvSpPr>
              <a:spLocks noChangeArrowheads="1"/>
            </p:cNvSpPr>
            <p:nvPr/>
          </p:nvSpPr>
          <p:spPr bwMode="auto">
            <a:xfrm>
              <a:off x="-3096" y="2532"/>
              <a:ext cx="3984" cy="1152"/>
            </a:xfrm>
            <a:prstGeom prst="rect">
              <a:avLst/>
            </a:prstGeom>
            <a:ln w="12700" cap="sq">
              <a:noFill/>
              <a:miter lim="800000"/>
              <a:headEnd type="none" w="sm" len="sm"/>
              <a:tailEnd type="none" w="sm" len="lg"/>
            </a:ln>
            <a:effectLst/>
          </p:spPr>
          <p:txBody>
            <a:bodyPr wrap="none" anchor="ctr"/>
            <a:lstStyle/>
            <a:p>
              <a:endParaRPr lang="zh-CN" altLang="en-US"/>
            </a:p>
          </p:txBody>
        </p:sp>
        <p:grpSp>
          <p:nvGrpSpPr>
            <p:cNvPr id="28" name="Group 84"/>
            <p:cNvGrpSpPr/>
            <p:nvPr/>
          </p:nvGrpSpPr>
          <p:grpSpPr bwMode="auto">
            <a:xfrm>
              <a:off x="-2969" y="2768"/>
              <a:ext cx="3718" cy="843"/>
              <a:chOff x="-2969" y="2768"/>
              <a:chExt cx="3718" cy="843"/>
            </a:xfrm>
          </p:grpSpPr>
          <p:sp>
            <p:nvSpPr>
              <p:cNvPr id="29" name="Line 85"/>
              <p:cNvSpPr>
                <a:spLocks noChangeShapeType="1"/>
              </p:cNvSpPr>
              <p:nvPr/>
            </p:nvSpPr>
            <p:spPr bwMode="auto">
              <a:xfrm>
                <a:off x="-2969" y="3359"/>
                <a:ext cx="3695" cy="1"/>
              </a:xfrm>
              <a:prstGeom prst="line">
                <a:avLst/>
              </a:prstGeom>
              <a:noFill/>
              <a:ln w="6350">
                <a:solidFill>
                  <a:schemeClr val="tx1"/>
                </a:solidFill>
                <a:round/>
                <a:tailEnd type="stealth" w="sm" len="med"/>
              </a:ln>
            </p:spPr>
            <p:txBody>
              <a:bodyPr/>
              <a:lstStyle/>
              <a:p>
                <a:endParaRPr lang="zh-CN" altLang="en-US"/>
              </a:p>
            </p:txBody>
          </p:sp>
          <p:sp>
            <p:nvSpPr>
              <p:cNvPr id="30" name="Line 86"/>
              <p:cNvSpPr>
                <a:spLocks noChangeShapeType="1"/>
              </p:cNvSpPr>
              <p:nvPr/>
            </p:nvSpPr>
            <p:spPr bwMode="auto">
              <a:xfrm flipV="1">
                <a:off x="-1216" y="2835"/>
                <a:ext cx="0" cy="525"/>
              </a:xfrm>
              <a:prstGeom prst="line">
                <a:avLst/>
              </a:prstGeom>
              <a:noFill/>
              <a:ln w="6350">
                <a:solidFill>
                  <a:schemeClr val="tx1"/>
                </a:solidFill>
                <a:round/>
                <a:tailEnd type="stealth" w="sm" len="med"/>
              </a:ln>
            </p:spPr>
            <p:txBody>
              <a:bodyPr/>
              <a:lstStyle/>
              <a:p>
                <a:endParaRPr lang="zh-CN" altLang="en-US"/>
              </a:p>
            </p:txBody>
          </p:sp>
          <p:graphicFrame>
            <p:nvGraphicFramePr>
              <p:cNvPr id="31" name="Object 87"/>
              <p:cNvGraphicFramePr>
                <a:graphicFrameLocks noChangeAspect="1"/>
              </p:cNvGraphicFramePr>
              <p:nvPr/>
            </p:nvGraphicFramePr>
            <p:xfrm>
              <a:off x="-1193" y="2768"/>
              <a:ext cx="221" cy="208"/>
            </p:xfrm>
            <a:graphic>
              <a:graphicData uri="http://schemas.openxmlformats.org/presentationml/2006/ole">
                <mc:AlternateContent xmlns:mc="http://schemas.openxmlformats.org/markup-compatibility/2006">
                  <mc:Choice xmlns:v="urn:schemas-microsoft-com:vml" Requires="v">
                    <p:oleObj spid="_x0000_s16396" name="" r:id="rId22" imgW="4572000" imgH="5791200" progId="Equation.3">
                      <p:embed/>
                    </p:oleObj>
                  </mc:Choice>
                  <mc:Fallback>
                    <p:oleObj name="" r:id="rId22" imgW="4572000" imgH="5791200" progId="Equation.3">
                      <p:embed/>
                      <p:pic>
                        <p:nvPicPr>
                          <p:cNvPr id="0" name="图片 16395"/>
                          <p:cNvPicPr>
                            <a:picLocks noChangeAspect="1"/>
                          </p:cNvPicPr>
                          <p:nvPr/>
                        </p:nvPicPr>
                        <p:blipFill>
                          <a:blip r:embed="rId23"/>
                          <a:stretch>
                            <a:fillRect/>
                          </a:stretch>
                        </p:blipFill>
                        <p:spPr>
                          <a:xfrm>
                            <a:off x="-1193" y="2768"/>
                            <a:ext cx="221" cy="208"/>
                          </a:xfrm>
                          <a:prstGeom prst="rect">
                            <a:avLst/>
                          </a:prstGeom>
                          <a:noFill/>
                          <a:ln w="9525">
                            <a:noFill/>
                          </a:ln>
                        </p:spPr>
                      </p:pic>
                    </p:oleObj>
                  </mc:Fallback>
                </mc:AlternateContent>
              </a:graphicData>
            </a:graphic>
          </p:graphicFrame>
          <p:graphicFrame>
            <p:nvGraphicFramePr>
              <p:cNvPr id="32" name="Object 88"/>
              <p:cNvGraphicFramePr>
                <a:graphicFrameLocks noChangeAspect="1"/>
              </p:cNvGraphicFramePr>
              <p:nvPr/>
            </p:nvGraphicFramePr>
            <p:xfrm>
              <a:off x="598" y="3402"/>
              <a:ext cx="151" cy="126"/>
            </p:xfrm>
            <a:graphic>
              <a:graphicData uri="http://schemas.openxmlformats.org/presentationml/2006/ole">
                <mc:AlternateContent xmlns:mc="http://schemas.openxmlformats.org/markup-compatibility/2006">
                  <mc:Choice xmlns:v="urn:schemas-microsoft-com:vml" Requires="v">
                    <p:oleObj spid="_x0000_s16397" name="" r:id="rId24" imgW="3657600" imgH="3352800" progId="Equation.3">
                      <p:embed/>
                    </p:oleObj>
                  </mc:Choice>
                  <mc:Fallback>
                    <p:oleObj name="" r:id="rId24" imgW="3657600" imgH="3352800" progId="Equation.3">
                      <p:embed/>
                      <p:pic>
                        <p:nvPicPr>
                          <p:cNvPr id="0" name="图片 16396"/>
                          <p:cNvPicPr>
                            <a:picLocks noChangeAspect="1"/>
                          </p:cNvPicPr>
                          <p:nvPr/>
                        </p:nvPicPr>
                        <p:blipFill>
                          <a:blip r:embed="rId25"/>
                          <a:stretch>
                            <a:fillRect/>
                          </a:stretch>
                        </p:blipFill>
                        <p:spPr>
                          <a:xfrm>
                            <a:off x="598" y="3402"/>
                            <a:ext cx="151" cy="126"/>
                          </a:xfrm>
                          <a:prstGeom prst="rect">
                            <a:avLst/>
                          </a:prstGeom>
                          <a:noFill/>
                          <a:ln w="9525">
                            <a:noFill/>
                          </a:ln>
                        </p:spPr>
                      </p:pic>
                    </p:oleObj>
                  </mc:Fallback>
                </mc:AlternateContent>
              </a:graphicData>
            </a:graphic>
          </p:graphicFrame>
          <p:graphicFrame>
            <p:nvGraphicFramePr>
              <p:cNvPr id="33" name="Object 89"/>
              <p:cNvGraphicFramePr>
                <a:graphicFrameLocks noChangeAspect="1"/>
              </p:cNvGraphicFramePr>
              <p:nvPr/>
            </p:nvGraphicFramePr>
            <p:xfrm>
              <a:off x="-1360" y="2924"/>
              <a:ext cx="152" cy="195"/>
            </p:xfrm>
            <a:graphic>
              <a:graphicData uri="http://schemas.openxmlformats.org/presentationml/2006/ole">
                <mc:AlternateContent xmlns:mc="http://schemas.openxmlformats.org/markup-compatibility/2006">
                  <mc:Choice xmlns:v="urn:schemas-microsoft-com:vml" Requires="v">
                    <p:oleObj spid="_x0000_s16398" name="" r:id="rId26" imgW="3657600" imgH="5486400" progId="Equation.3">
                      <p:embed/>
                    </p:oleObj>
                  </mc:Choice>
                  <mc:Fallback>
                    <p:oleObj name="" r:id="rId26" imgW="3657600" imgH="5486400" progId="Equation.3">
                      <p:embed/>
                      <p:pic>
                        <p:nvPicPr>
                          <p:cNvPr id="0" name="图片 16397"/>
                          <p:cNvPicPr>
                            <a:picLocks noChangeAspect="1"/>
                          </p:cNvPicPr>
                          <p:nvPr/>
                        </p:nvPicPr>
                        <p:blipFill>
                          <a:blip r:embed="rId27"/>
                          <a:stretch>
                            <a:fillRect/>
                          </a:stretch>
                        </p:blipFill>
                        <p:spPr>
                          <a:xfrm>
                            <a:off x="-1360" y="2924"/>
                            <a:ext cx="152" cy="195"/>
                          </a:xfrm>
                          <a:prstGeom prst="rect">
                            <a:avLst/>
                          </a:prstGeom>
                          <a:noFill/>
                          <a:ln w="9525">
                            <a:noFill/>
                          </a:ln>
                        </p:spPr>
                      </p:pic>
                    </p:oleObj>
                  </mc:Fallback>
                </mc:AlternateContent>
              </a:graphicData>
            </a:graphic>
          </p:graphicFrame>
          <p:graphicFrame>
            <p:nvGraphicFramePr>
              <p:cNvPr id="34" name="Object 90"/>
              <p:cNvGraphicFramePr>
                <a:graphicFrameLocks noChangeAspect="1"/>
              </p:cNvGraphicFramePr>
              <p:nvPr/>
            </p:nvGraphicFramePr>
            <p:xfrm>
              <a:off x="-573" y="3391"/>
              <a:ext cx="234" cy="220"/>
            </p:xfrm>
            <a:graphic>
              <a:graphicData uri="http://schemas.openxmlformats.org/presentationml/2006/ole">
                <mc:AlternateContent xmlns:mc="http://schemas.openxmlformats.org/markup-compatibility/2006">
                  <mc:Choice xmlns:v="urn:schemas-microsoft-com:vml" Requires="v">
                    <p:oleObj spid="_x0000_s16399" name="" r:id="rId28" imgW="4267200" imgH="5486400" progId="Equation.3">
                      <p:embed/>
                    </p:oleObj>
                  </mc:Choice>
                  <mc:Fallback>
                    <p:oleObj name="" r:id="rId28" imgW="4267200" imgH="5486400" progId="Equation.3">
                      <p:embed/>
                      <p:pic>
                        <p:nvPicPr>
                          <p:cNvPr id="0" name="图片 16398"/>
                          <p:cNvPicPr>
                            <a:picLocks noChangeAspect="1"/>
                          </p:cNvPicPr>
                          <p:nvPr/>
                        </p:nvPicPr>
                        <p:blipFill>
                          <a:blip r:embed="rId29"/>
                          <a:stretch>
                            <a:fillRect/>
                          </a:stretch>
                        </p:blipFill>
                        <p:spPr>
                          <a:xfrm>
                            <a:off x="-573" y="3391"/>
                            <a:ext cx="234" cy="220"/>
                          </a:xfrm>
                          <a:prstGeom prst="rect">
                            <a:avLst/>
                          </a:prstGeom>
                          <a:noFill/>
                          <a:ln w="9525">
                            <a:noFill/>
                          </a:ln>
                        </p:spPr>
                      </p:pic>
                    </p:oleObj>
                  </mc:Fallback>
                </mc:AlternateContent>
              </a:graphicData>
            </a:graphic>
          </p:graphicFrame>
          <p:graphicFrame>
            <p:nvGraphicFramePr>
              <p:cNvPr id="35" name="Object 91"/>
              <p:cNvGraphicFramePr>
                <a:graphicFrameLocks noChangeAspect="1"/>
              </p:cNvGraphicFramePr>
              <p:nvPr/>
            </p:nvGraphicFramePr>
            <p:xfrm>
              <a:off x="-1256" y="3393"/>
              <a:ext cx="112" cy="163"/>
            </p:xfrm>
            <a:graphic>
              <a:graphicData uri="http://schemas.openxmlformats.org/presentationml/2006/ole">
                <mc:AlternateContent xmlns:mc="http://schemas.openxmlformats.org/markup-compatibility/2006">
                  <mc:Choice xmlns:v="urn:schemas-microsoft-com:vml" Requires="v">
                    <p:oleObj spid="_x0000_s16400" name="" r:id="rId30" imgW="3048000" imgH="4267200" progId="Equation.3">
                      <p:embed/>
                    </p:oleObj>
                  </mc:Choice>
                  <mc:Fallback>
                    <p:oleObj name="" r:id="rId30" imgW="3048000" imgH="4267200" progId="Equation.3">
                      <p:embed/>
                      <p:pic>
                        <p:nvPicPr>
                          <p:cNvPr id="0" name="图片 16399"/>
                          <p:cNvPicPr>
                            <a:picLocks noChangeAspect="1"/>
                          </p:cNvPicPr>
                          <p:nvPr/>
                        </p:nvPicPr>
                        <p:blipFill>
                          <a:blip r:embed="rId16"/>
                          <a:stretch>
                            <a:fillRect/>
                          </a:stretch>
                        </p:blipFill>
                        <p:spPr>
                          <a:xfrm>
                            <a:off x="-1256" y="3393"/>
                            <a:ext cx="112" cy="163"/>
                          </a:xfrm>
                          <a:prstGeom prst="rect">
                            <a:avLst/>
                          </a:prstGeom>
                          <a:noFill/>
                          <a:ln w="9525">
                            <a:noFill/>
                          </a:ln>
                        </p:spPr>
                      </p:pic>
                    </p:oleObj>
                  </mc:Fallback>
                </mc:AlternateContent>
              </a:graphicData>
            </a:graphic>
          </p:graphicFrame>
          <p:sp>
            <p:nvSpPr>
              <p:cNvPr id="36" name="Freeform 92"/>
              <p:cNvSpPr/>
              <p:nvPr/>
            </p:nvSpPr>
            <p:spPr bwMode="auto">
              <a:xfrm>
                <a:off x="-1212" y="3132"/>
                <a:ext cx="1538" cy="310"/>
              </a:xfrm>
              <a:custGeom>
                <a:avLst/>
                <a:gdLst/>
                <a:ahLst/>
                <a:cxnLst>
                  <a:cxn ang="0">
                    <a:pos x="0" y="0"/>
                  </a:cxn>
                  <a:cxn ang="0">
                    <a:pos x="150" y="28"/>
                  </a:cxn>
                  <a:cxn ang="0">
                    <a:pos x="285" y="113"/>
                  </a:cxn>
                  <a:cxn ang="0">
                    <a:pos x="389" y="226"/>
                  </a:cxn>
                  <a:cxn ang="0">
                    <a:pos x="495" y="359"/>
                  </a:cxn>
                  <a:cxn ang="0">
                    <a:pos x="634" y="528"/>
                  </a:cxn>
                  <a:cxn ang="0">
                    <a:pos x="718" y="623"/>
                  </a:cxn>
                  <a:cxn ang="0">
                    <a:pos x="838" y="684"/>
                  </a:cxn>
                  <a:cxn ang="0">
                    <a:pos x="988" y="717"/>
                  </a:cxn>
                  <a:cxn ang="0">
                    <a:pos x="1153" y="684"/>
                  </a:cxn>
                  <a:cxn ang="0">
                    <a:pos x="1257" y="604"/>
                  </a:cxn>
                  <a:cxn ang="0">
                    <a:pos x="1333" y="523"/>
                  </a:cxn>
                </a:cxnLst>
                <a:rect l="0" t="0" r="r" b="b"/>
                <a:pathLst>
                  <a:path w="1333" h="717">
                    <a:moveTo>
                      <a:pt x="0" y="0"/>
                    </a:moveTo>
                    <a:cubicBezTo>
                      <a:pt x="24" y="4"/>
                      <a:pt x="102" y="9"/>
                      <a:pt x="150" y="28"/>
                    </a:cubicBezTo>
                    <a:cubicBezTo>
                      <a:pt x="198" y="47"/>
                      <a:pt x="245" y="81"/>
                      <a:pt x="285" y="113"/>
                    </a:cubicBezTo>
                    <a:cubicBezTo>
                      <a:pt x="325" y="146"/>
                      <a:pt x="355" y="186"/>
                      <a:pt x="389" y="226"/>
                    </a:cubicBezTo>
                    <a:cubicBezTo>
                      <a:pt x="423" y="267"/>
                      <a:pt x="453" y="308"/>
                      <a:pt x="495" y="359"/>
                    </a:cubicBezTo>
                    <a:cubicBezTo>
                      <a:pt x="537" y="409"/>
                      <a:pt x="597" y="484"/>
                      <a:pt x="634" y="528"/>
                    </a:cubicBezTo>
                    <a:cubicBezTo>
                      <a:pt x="672" y="572"/>
                      <a:pt x="684" y="597"/>
                      <a:pt x="718" y="623"/>
                    </a:cubicBezTo>
                    <a:cubicBezTo>
                      <a:pt x="752" y="648"/>
                      <a:pt x="794" y="668"/>
                      <a:pt x="838" y="684"/>
                    </a:cubicBezTo>
                    <a:cubicBezTo>
                      <a:pt x="882" y="699"/>
                      <a:pt x="936" y="717"/>
                      <a:pt x="988" y="717"/>
                    </a:cubicBezTo>
                    <a:cubicBezTo>
                      <a:pt x="1039" y="717"/>
                      <a:pt x="1109" y="703"/>
                      <a:pt x="1153" y="684"/>
                    </a:cubicBezTo>
                    <a:cubicBezTo>
                      <a:pt x="1197" y="665"/>
                      <a:pt x="1227" y="630"/>
                      <a:pt x="1257" y="604"/>
                    </a:cubicBezTo>
                    <a:cubicBezTo>
                      <a:pt x="1287" y="577"/>
                      <a:pt x="1320" y="536"/>
                      <a:pt x="1333" y="523"/>
                    </a:cubicBezTo>
                  </a:path>
                </a:pathLst>
              </a:custGeom>
              <a:noFill/>
              <a:ln w="9525" cap="rnd">
                <a:solidFill>
                  <a:srgbClr val="FF0066"/>
                </a:solidFill>
                <a:prstDash val="sysDot"/>
                <a:round/>
                <a:tailEnd type="none" w="sm" len="med"/>
              </a:ln>
            </p:spPr>
            <p:txBody>
              <a:bodyPr/>
              <a:lstStyle/>
              <a:p>
                <a:endParaRPr lang="zh-CN" altLang="en-US"/>
              </a:p>
            </p:txBody>
          </p:sp>
          <p:sp>
            <p:nvSpPr>
              <p:cNvPr id="37" name="Freeform 93"/>
              <p:cNvSpPr/>
              <p:nvPr/>
            </p:nvSpPr>
            <p:spPr bwMode="auto">
              <a:xfrm>
                <a:off x="-2765" y="3134"/>
                <a:ext cx="1538" cy="309"/>
              </a:xfrm>
              <a:custGeom>
                <a:avLst/>
                <a:gdLst/>
                <a:ahLst/>
                <a:cxnLst>
                  <a:cxn ang="0">
                    <a:pos x="1333" y="0"/>
                  </a:cxn>
                  <a:cxn ang="0">
                    <a:pos x="1183" y="28"/>
                  </a:cxn>
                  <a:cxn ang="0">
                    <a:pos x="1048" y="113"/>
                  </a:cxn>
                  <a:cxn ang="0">
                    <a:pos x="944" y="226"/>
                  </a:cxn>
                  <a:cxn ang="0">
                    <a:pos x="838" y="359"/>
                  </a:cxn>
                  <a:cxn ang="0">
                    <a:pos x="699" y="528"/>
                  </a:cxn>
                  <a:cxn ang="0">
                    <a:pos x="615" y="623"/>
                  </a:cxn>
                  <a:cxn ang="0">
                    <a:pos x="495" y="684"/>
                  </a:cxn>
                  <a:cxn ang="0">
                    <a:pos x="345" y="717"/>
                  </a:cxn>
                  <a:cxn ang="0">
                    <a:pos x="180" y="684"/>
                  </a:cxn>
                  <a:cxn ang="0">
                    <a:pos x="76" y="604"/>
                  </a:cxn>
                  <a:cxn ang="0">
                    <a:pos x="0" y="523"/>
                  </a:cxn>
                </a:cxnLst>
                <a:rect l="0" t="0" r="r" b="b"/>
                <a:pathLst>
                  <a:path w="1333" h="717">
                    <a:moveTo>
                      <a:pt x="1333" y="0"/>
                    </a:moveTo>
                    <a:cubicBezTo>
                      <a:pt x="1309" y="4"/>
                      <a:pt x="1231" y="9"/>
                      <a:pt x="1183" y="28"/>
                    </a:cubicBezTo>
                    <a:cubicBezTo>
                      <a:pt x="1135" y="47"/>
                      <a:pt x="1088" y="81"/>
                      <a:pt x="1048" y="113"/>
                    </a:cubicBezTo>
                    <a:cubicBezTo>
                      <a:pt x="1008" y="146"/>
                      <a:pt x="978" y="186"/>
                      <a:pt x="944" y="226"/>
                    </a:cubicBezTo>
                    <a:cubicBezTo>
                      <a:pt x="910" y="267"/>
                      <a:pt x="880" y="308"/>
                      <a:pt x="838" y="359"/>
                    </a:cubicBezTo>
                    <a:cubicBezTo>
                      <a:pt x="796" y="409"/>
                      <a:pt x="736" y="484"/>
                      <a:pt x="699" y="528"/>
                    </a:cubicBezTo>
                    <a:cubicBezTo>
                      <a:pt x="661" y="572"/>
                      <a:pt x="649" y="597"/>
                      <a:pt x="615" y="623"/>
                    </a:cubicBezTo>
                    <a:cubicBezTo>
                      <a:pt x="581" y="648"/>
                      <a:pt x="539" y="668"/>
                      <a:pt x="495" y="684"/>
                    </a:cubicBezTo>
                    <a:cubicBezTo>
                      <a:pt x="451" y="699"/>
                      <a:pt x="397" y="717"/>
                      <a:pt x="345" y="717"/>
                    </a:cubicBezTo>
                    <a:cubicBezTo>
                      <a:pt x="294" y="717"/>
                      <a:pt x="224" y="703"/>
                      <a:pt x="180" y="684"/>
                    </a:cubicBezTo>
                    <a:cubicBezTo>
                      <a:pt x="136" y="665"/>
                      <a:pt x="106" y="630"/>
                      <a:pt x="76" y="604"/>
                    </a:cubicBezTo>
                    <a:cubicBezTo>
                      <a:pt x="46" y="577"/>
                      <a:pt x="13" y="536"/>
                      <a:pt x="0" y="523"/>
                    </a:cubicBezTo>
                  </a:path>
                </a:pathLst>
              </a:custGeom>
              <a:noFill/>
              <a:ln w="9525" cap="rnd">
                <a:solidFill>
                  <a:srgbClr val="FF0066"/>
                </a:solidFill>
                <a:prstDash val="sysDot"/>
                <a:round/>
                <a:tailEnd type="none" w="sm" len="med"/>
              </a:ln>
            </p:spPr>
            <p:txBody>
              <a:bodyPr/>
              <a:lstStyle/>
              <a:p>
                <a:endParaRPr lang="zh-CN" altLang="en-US"/>
              </a:p>
            </p:txBody>
          </p:sp>
          <p:sp>
            <p:nvSpPr>
              <p:cNvPr id="38" name="Line 94"/>
              <p:cNvSpPr>
                <a:spLocks noChangeShapeType="1"/>
              </p:cNvSpPr>
              <p:nvPr/>
            </p:nvSpPr>
            <p:spPr bwMode="auto">
              <a:xfrm flipH="1" flipV="1">
                <a:off x="-1213" y="3134"/>
                <a:ext cx="0" cy="227"/>
              </a:xfrm>
              <a:prstGeom prst="line">
                <a:avLst/>
              </a:prstGeom>
              <a:noFill/>
              <a:ln w="9525">
                <a:solidFill>
                  <a:srgbClr val="00FF00"/>
                </a:solidFill>
                <a:round/>
                <a:tailEnd type="none" w="sm" len="med"/>
              </a:ln>
            </p:spPr>
            <p:txBody>
              <a:bodyPr/>
              <a:lstStyle/>
              <a:p>
                <a:endParaRPr lang="zh-CN" altLang="en-US"/>
              </a:p>
            </p:txBody>
          </p:sp>
          <p:sp>
            <p:nvSpPr>
              <p:cNvPr id="39" name="Line 95"/>
              <p:cNvSpPr>
                <a:spLocks noChangeShapeType="1"/>
              </p:cNvSpPr>
              <p:nvPr/>
            </p:nvSpPr>
            <p:spPr bwMode="auto">
              <a:xfrm flipH="1" flipV="1">
                <a:off x="-672" y="3278"/>
                <a:ext cx="0" cy="83"/>
              </a:xfrm>
              <a:prstGeom prst="line">
                <a:avLst/>
              </a:prstGeom>
              <a:noFill/>
              <a:ln w="9525">
                <a:solidFill>
                  <a:srgbClr val="00FF00"/>
                </a:solidFill>
                <a:round/>
                <a:tailEnd type="none" w="sm" len="med"/>
              </a:ln>
            </p:spPr>
            <p:txBody>
              <a:bodyPr/>
              <a:lstStyle/>
              <a:p>
                <a:endParaRPr lang="zh-CN" altLang="en-US"/>
              </a:p>
            </p:txBody>
          </p:sp>
          <p:sp>
            <p:nvSpPr>
              <p:cNvPr id="40" name="Oval 96"/>
              <p:cNvSpPr>
                <a:spLocks noChangeArrowheads="1"/>
              </p:cNvSpPr>
              <p:nvPr/>
            </p:nvSpPr>
            <p:spPr bwMode="auto">
              <a:xfrm flipV="1">
                <a:off x="-505" y="3356"/>
                <a:ext cx="26" cy="5"/>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1" name="Line 97"/>
              <p:cNvSpPr>
                <a:spLocks noChangeShapeType="1"/>
              </p:cNvSpPr>
              <p:nvPr/>
            </p:nvSpPr>
            <p:spPr bwMode="auto">
              <a:xfrm flipH="1" flipV="1">
                <a:off x="-1405" y="3147"/>
                <a:ext cx="0" cy="214"/>
              </a:xfrm>
              <a:prstGeom prst="line">
                <a:avLst/>
              </a:prstGeom>
              <a:noFill/>
              <a:ln w="9525">
                <a:solidFill>
                  <a:srgbClr val="00FF00"/>
                </a:solidFill>
                <a:round/>
                <a:tailEnd type="none" w="sm" len="med"/>
              </a:ln>
            </p:spPr>
            <p:txBody>
              <a:bodyPr/>
              <a:lstStyle/>
              <a:p>
                <a:endParaRPr lang="zh-CN" altLang="en-US"/>
              </a:p>
            </p:txBody>
          </p:sp>
          <p:sp>
            <p:nvSpPr>
              <p:cNvPr id="42" name="Line 98"/>
              <p:cNvSpPr>
                <a:spLocks noChangeShapeType="1"/>
              </p:cNvSpPr>
              <p:nvPr/>
            </p:nvSpPr>
            <p:spPr bwMode="auto">
              <a:xfrm flipH="1" flipV="1">
                <a:off x="-1588" y="3191"/>
                <a:ext cx="0" cy="170"/>
              </a:xfrm>
              <a:prstGeom prst="line">
                <a:avLst/>
              </a:prstGeom>
              <a:noFill/>
              <a:ln w="9525">
                <a:solidFill>
                  <a:srgbClr val="00FF00"/>
                </a:solidFill>
                <a:round/>
                <a:tailEnd type="none" w="sm" len="med"/>
              </a:ln>
            </p:spPr>
            <p:txBody>
              <a:bodyPr/>
              <a:lstStyle/>
              <a:p>
                <a:endParaRPr lang="zh-CN" altLang="en-US"/>
              </a:p>
            </p:txBody>
          </p:sp>
          <p:sp>
            <p:nvSpPr>
              <p:cNvPr id="43" name="Line 99"/>
              <p:cNvSpPr>
                <a:spLocks noChangeShapeType="1"/>
              </p:cNvSpPr>
              <p:nvPr/>
            </p:nvSpPr>
            <p:spPr bwMode="auto">
              <a:xfrm flipV="1">
                <a:off x="-1765" y="3278"/>
                <a:ext cx="0" cy="83"/>
              </a:xfrm>
              <a:prstGeom prst="line">
                <a:avLst/>
              </a:prstGeom>
              <a:noFill/>
              <a:ln w="9525">
                <a:solidFill>
                  <a:srgbClr val="00FF00"/>
                </a:solidFill>
                <a:round/>
                <a:tailEnd type="none" w="sm" len="med"/>
              </a:ln>
            </p:spPr>
            <p:txBody>
              <a:bodyPr/>
              <a:lstStyle/>
              <a:p>
                <a:endParaRPr lang="zh-CN" altLang="en-US"/>
              </a:p>
            </p:txBody>
          </p:sp>
          <p:sp>
            <p:nvSpPr>
              <p:cNvPr id="44" name="Oval 100"/>
              <p:cNvSpPr>
                <a:spLocks noChangeArrowheads="1"/>
              </p:cNvSpPr>
              <p:nvPr/>
            </p:nvSpPr>
            <p:spPr bwMode="auto">
              <a:xfrm flipH="1" flipV="1">
                <a:off x="-1969" y="3360"/>
                <a:ext cx="26" cy="4"/>
              </a:xfrm>
              <a:prstGeom prst="ellipse">
                <a:avLst/>
              </a:prstGeom>
              <a:solidFill>
                <a:srgbClr val="FFFFFF"/>
              </a:solidFill>
              <a:ln w="9525">
                <a:solidFill>
                  <a:srgbClr val="00FF00"/>
                </a:solidFill>
                <a:round/>
                <a:tailEnd type="none" w="sm" len="med"/>
              </a:ln>
            </p:spPr>
            <p:txBody>
              <a:bodyPr/>
              <a:lstStyle/>
              <a:p>
                <a:endParaRPr lang="zh-CN" altLang="en-US"/>
              </a:p>
            </p:txBody>
          </p:sp>
          <p:sp>
            <p:nvSpPr>
              <p:cNvPr id="45" name="Line 101"/>
              <p:cNvSpPr>
                <a:spLocks noChangeShapeType="1"/>
              </p:cNvSpPr>
              <p:nvPr/>
            </p:nvSpPr>
            <p:spPr bwMode="auto">
              <a:xfrm>
                <a:off x="-75" y="3361"/>
                <a:ext cx="0" cy="82"/>
              </a:xfrm>
              <a:prstGeom prst="line">
                <a:avLst/>
              </a:prstGeom>
              <a:noFill/>
              <a:ln w="9525">
                <a:solidFill>
                  <a:srgbClr val="00FF00"/>
                </a:solidFill>
                <a:round/>
                <a:tailEnd type="none" w="sm" len="med"/>
              </a:ln>
            </p:spPr>
            <p:txBody>
              <a:bodyPr/>
              <a:lstStyle/>
              <a:p>
                <a:endParaRPr lang="zh-CN" altLang="en-US"/>
              </a:p>
            </p:txBody>
          </p:sp>
          <p:sp>
            <p:nvSpPr>
              <p:cNvPr id="46" name="Line 102"/>
              <p:cNvSpPr>
                <a:spLocks noChangeShapeType="1"/>
              </p:cNvSpPr>
              <p:nvPr/>
            </p:nvSpPr>
            <p:spPr bwMode="auto">
              <a:xfrm>
                <a:off x="127" y="3361"/>
                <a:ext cx="0" cy="60"/>
              </a:xfrm>
              <a:prstGeom prst="line">
                <a:avLst/>
              </a:prstGeom>
              <a:noFill/>
              <a:ln w="9525">
                <a:solidFill>
                  <a:srgbClr val="00FF00"/>
                </a:solidFill>
                <a:round/>
                <a:tailEnd type="none" w="sm" len="med"/>
              </a:ln>
            </p:spPr>
            <p:txBody>
              <a:bodyPr/>
              <a:lstStyle/>
              <a:p>
                <a:endParaRPr lang="zh-CN" altLang="en-US"/>
              </a:p>
            </p:txBody>
          </p:sp>
          <p:sp>
            <p:nvSpPr>
              <p:cNvPr id="47" name="Line 103"/>
              <p:cNvSpPr>
                <a:spLocks noChangeShapeType="1"/>
              </p:cNvSpPr>
              <p:nvPr/>
            </p:nvSpPr>
            <p:spPr bwMode="auto">
              <a:xfrm>
                <a:off x="-277" y="3361"/>
                <a:ext cx="0" cy="60"/>
              </a:xfrm>
              <a:prstGeom prst="line">
                <a:avLst/>
              </a:prstGeom>
              <a:noFill/>
              <a:ln w="9525">
                <a:solidFill>
                  <a:srgbClr val="00FF00"/>
                </a:solidFill>
                <a:round/>
                <a:tailEnd type="none" w="sm" len="med"/>
              </a:ln>
            </p:spPr>
            <p:txBody>
              <a:bodyPr/>
              <a:lstStyle/>
              <a:p>
                <a:endParaRPr lang="zh-CN" altLang="en-US"/>
              </a:p>
            </p:txBody>
          </p:sp>
          <p:sp>
            <p:nvSpPr>
              <p:cNvPr id="48" name="Line 104"/>
              <p:cNvSpPr>
                <a:spLocks noChangeShapeType="1"/>
              </p:cNvSpPr>
              <p:nvPr/>
            </p:nvSpPr>
            <p:spPr bwMode="auto">
              <a:xfrm>
                <a:off x="-2353" y="3361"/>
                <a:ext cx="0" cy="82"/>
              </a:xfrm>
              <a:prstGeom prst="line">
                <a:avLst/>
              </a:prstGeom>
              <a:noFill/>
              <a:ln w="9525">
                <a:solidFill>
                  <a:srgbClr val="00FF00"/>
                </a:solidFill>
                <a:round/>
                <a:tailEnd type="none" w="sm" len="med"/>
              </a:ln>
            </p:spPr>
            <p:txBody>
              <a:bodyPr/>
              <a:lstStyle/>
              <a:p>
                <a:endParaRPr lang="zh-CN" altLang="en-US"/>
              </a:p>
            </p:txBody>
          </p:sp>
          <p:sp>
            <p:nvSpPr>
              <p:cNvPr id="49" name="Line 105"/>
              <p:cNvSpPr>
                <a:spLocks noChangeShapeType="1"/>
              </p:cNvSpPr>
              <p:nvPr/>
            </p:nvSpPr>
            <p:spPr bwMode="auto">
              <a:xfrm>
                <a:off x="-2160" y="3361"/>
                <a:ext cx="0" cy="60"/>
              </a:xfrm>
              <a:prstGeom prst="line">
                <a:avLst/>
              </a:prstGeom>
              <a:noFill/>
              <a:ln w="9525">
                <a:solidFill>
                  <a:srgbClr val="00FF00"/>
                </a:solidFill>
                <a:round/>
                <a:tailEnd type="none" w="sm" len="med"/>
              </a:ln>
            </p:spPr>
            <p:txBody>
              <a:bodyPr/>
              <a:lstStyle/>
              <a:p>
                <a:endParaRPr lang="zh-CN" altLang="en-US"/>
              </a:p>
            </p:txBody>
          </p:sp>
          <p:sp>
            <p:nvSpPr>
              <p:cNvPr id="50" name="Line 106"/>
              <p:cNvSpPr>
                <a:spLocks noChangeShapeType="1"/>
              </p:cNvSpPr>
              <p:nvPr/>
            </p:nvSpPr>
            <p:spPr bwMode="auto">
              <a:xfrm>
                <a:off x="-2555" y="3361"/>
                <a:ext cx="2" cy="61"/>
              </a:xfrm>
              <a:prstGeom prst="line">
                <a:avLst/>
              </a:prstGeom>
              <a:noFill/>
              <a:ln w="9525">
                <a:solidFill>
                  <a:srgbClr val="00FF00"/>
                </a:solidFill>
                <a:round/>
                <a:tailEnd type="none" w="sm" len="med"/>
              </a:ln>
            </p:spPr>
            <p:txBody>
              <a:bodyPr/>
              <a:lstStyle/>
              <a:p>
                <a:endParaRPr lang="zh-CN" altLang="en-US"/>
              </a:p>
            </p:txBody>
          </p:sp>
          <p:sp>
            <p:nvSpPr>
              <p:cNvPr id="51" name="Line 107"/>
              <p:cNvSpPr>
                <a:spLocks noChangeShapeType="1"/>
              </p:cNvSpPr>
              <p:nvPr/>
            </p:nvSpPr>
            <p:spPr bwMode="auto">
              <a:xfrm flipV="1">
                <a:off x="-1119" y="3139"/>
                <a:ext cx="0" cy="221"/>
              </a:xfrm>
              <a:prstGeom prst="line">
                <a:avLst/>
              </a:prstGeom>
              <a:noFill/>
              <a:ln w="9525">
                <a:solidFill>
                  <a:srgbClr val="00FF00"/>
                </a:solidFill>
                <a:round/>
                <a:tailEnd type="none" w="sm" len="med"/>
              </a:ln>
            </p:spPr>
            <p:txBody>
              <a:bodyPr/>
              <a:lstStyle/>
              <a:p>
                <a:endParaRPr lang="zh-CN" altLang="en-US"/>
              </a:p>
            </p:txBody>
          </p:sp>
          <p:sp>
            <p:nvSpPr>
              <p:cNvPr id="52" name="Line 108"/>
              <p:cNvSpPr>
                <a:spLocks noChangeShapeType="1"/>
              </p:cNvSpPr>
              <p:nvPr/>
            </p:nvSpPr>
            <p:spPr bwMode="auto">
              <a:xfrm flipV="1">
                <a:off x="-928" y="3174"/>
                <a:ext cx="0" cy="186"/>
              </a:xfrm>
              <a:prstGeom prst="line">
                <a:avLst/>
              </a:prstGeom>
              <a:noFill/>
              <a:ln w="9525">
                <a:solidFill>
                  <a:srgbClr val="00FF00"/>
                </a:solidFill>
                <a:round/>
                <a:tailEnd type="none" w="sm" len="med"/>
              </a:ln>
            </p:spPr>
            <p:txBody>
              <a:bodyPr/>
              <a:lstStyle/>
              <a:p>
                <a:endParaRPr lang="zh-CN" altLang="en-US"/>
              </a:p>
            </p:txBody>
          </p:sp>
          <p:sp>
            <p:nvSpPr>
              <p:cNvPr id="53" name="Line 109"/>
              <p:cNvSpPr>
                <a:spLocks noChangeShapeType="1"/>
              </p:cNvSpPr>
              <p:nvPr/>
            </p:nvSpPr>
            <p:spPr bwMode="auto">
              <a:xfrm flipV="1">
                <a:off x="-751" y="3243"/>
                <a:ext cx="0" cy="117"/>
              </a:xfrm>
              <a:prstGeom prst="line">
                <a:avLst/>
              </a:prstGeom>
              <a:noFill/>
              <a:ln w="9525">
                <a:solidFill>
                  <a:srgbClr val="00FF00"/>
                </a:solidFill>
                <a:round/>
                <a:tailEnd type="none" w="sm" len="med"/>
              </a:ln>
            </p:spPr>
            <p:txBody>
              <a:bodyPr/>
              <a:lstStyle/>
              <a:p>
                <a:endParaRPr lang="zh-CN" altLang="en-US"/>
              </a:p>
            </p:txBody>
          </p:sp>
          <p:sp>
            <p:nvSpPr>
              <p:cNvPr id="54" name="Line 110"/>
              <p:cNvSpPr>
                <a:spLocks noChangeShapeType="1"/>
              </p:cNvSpPr>
              <p:nvPr/>
            </p:nvSpPr>
            <p:spPr bwMode="auto">
              <a:xfrm flipV="1">
                <a:off x="-586" y="3319"/>
                <a:ext cx="0" cy="41"/>
              </a:xfrm>
              <a:prstGeom prst="line">
                <a:avLst/>
              </a:prstGeom>
              <a:noFill/>
              <a:ln w="9525">
                <a:solidFill>
                  <a:srgbClr val="00FF00"/>
                </a:solidFill>
                <a:round/>
                <a:tailEnd type="none" w="sm" len="med"/>
              </a:ln>
            </p:spPr>
            <p:txBody>
              <a:bodyPr/>
              <a:lstStyle/>
              <a:p>
                <a:endParaRPr lang="zh-CN" altLang="en-US"/>
              </a:p>
            </p:txBody>
          </p:sp>
          <p:sp>
            <p:nvSpPr>
              <p:cNvPr id="55" name="Line 111"/>
              <p:cNvSpPr>
                <a:spLocks noChangeShapeType="1"/>
              </p:cNvSpPr>
              <p:nvPr/>
            </p:nvSpPr>
            <p:spPr bwMode="auto">
              <a:xfrm flipV="1">
                <a:off x="-1309" y="3139"/>
                <a:ext cx="0" cy="221"/>
              </a:xfrm>
              <a:prstGeom prst="line">
                <a:avLst/>
              </a:prstGeom>
              <a:noFill/>
              <a:ln w="9525">
                <a:solidFill>
                  <a:srgbClr val="00FF00"/>
                </a:solidFill>
                <a:round/>
                <a:tailEnd type="none" w="sm" len="med"/>
              </a:ln>
            </p:spPr>
            <p:txBody>
              <a:bodyPr/>
              <a:lstStyle/>
              <a:p>
                <a:endParaRPr lang="zh-CN" altLang="en-US"/>
              </a:p>
            </p:txBody>
          </p:sp>
          <p:sp>
            <p:nvSpPr>
              <p:cNvPr id="56" name="Line 112"/>
              <p:cNvSpPr>
                <a:spLocks noChangeShapeType="1"/>
              </p:cNvSpPr>
              <p:nvPr/>
            </p:nvSpPr>
            <p:spPr bwMode="auto">
              <a:xfrm flipV="1">
                <a:off x="-1500" y="3167"/>
                <a:ext cx="0" cy="193"/>
              </a:xfrm>
              <a:prstGeom prst="line">
                <a:avLst/>
              </a:prstGeom>
              <a:noFill/>
              <a:ln w="9525">
                <a:solidFill>
                  <a:srgbClr val="00FF00"/>
                </a:solidFill>
                <a:round/>
                <a:tailEnd type="none" w="sm" len="med"/>
              </a:ln>
            </p:spPr>
            <p:txBody>
              <a:bodyPr/>
              <a:lstStyle/>
              <a:p>
                <a:endParaRPr lang="zh-CN" altLang="en-US"/>
              </a:p>
            </p:txBody>
          </p:sp>
          <p:sp>
            <p:nvSpPr>
              <p:cNvPr id="57" name="Line 113"/>
              <p:cNvSpPr>
                <a:spLocks noChangeShapeType="1"/>
              </p:cNvSpPr>
              <p:nvPr/>
            </p:nvSpPr>
            <p:spPr bwMode="auto">
              <a:xfrm flipV="1">
                <a:off x="-1690" y="3236"/>
                <a:ext cx="0" cy="124"/>
              </a:xfrm>
              <a:prstGeom prst="line">
                <a:avLst/>
              </a:prstGeom>
              <a:noFill/>
              <a:ln w="9525">
                <a:solidFill>
                  <a:srgbClr val="00FF00"/>
                </a:solidFill>
                <a:round/>
                <a:tailEnd type="none" w="sm" len="med"/>
              </a:ln>
            </p:spPr>
            <p:txBody>
              <a:bodyPr/>
              <a:lstStyle/>
              <a:p>
                <a:endParaRPr lang="zh-CN" altLang="en-US"/>
              </a:p>
            </p:txBody>
          </p:sp>
          <p:sp>
            <p:nvSpPr>
              <p:cNvPr id="58" name="Line 114"/>
              <p:cNvSpPr>
                <a:spLocks noChangeShapeType="1"/>
              </p:cNvSpPr>
              <p:nvPr/>
            </p:nvSpPr>
            <p:spPr bwMode="auto">
              <a:xfrm flipV="1">
                <a:off x="-1855" y="3312"/>
                <a:ext cx="0" cy="48"/>
              </a:xfrm>
              <a:prstGeom prst="line">
                <a:avLst/>
              </a:prstGeom>
              <a:noFill/>
              <a:ln w="9525">
                <a:solidFill>
                  <a:srgbClr val="00FF00"/>
                </a:solidFill>
                <a:round/>
                <a:tailEnd type="none" w="sm" len="med"/>
              </a:ln>
            </p:spPr>
            <p:txBody>
              <a:bodyPr/>
              <a:lstStyle/>
              <a:p>
                <a:endParaRPr lang="zh-CN" altLang="en-US"/>
              </a:p>
            </p:txBody>
          </p:sp>
          <p:sp>
            <p:nvSpPr>
              <p:cNvPr id="59" name="Line 115"/>
              <p:cNvSpPr>
                <a:spLocks noChangeShapeType="1"/>
              </p:cNvSpPr>
              <p:nvPr/>
            </p:nvSpPr>
            <p:spPr bwMode="auto">
              <a:xfrm>
                <a:off x="-370" y="3360"/>
                <a:ext cx="0" cy="42"/>
              </a:xfrm>
              <a:prstGeom prst="line">
                <a:avLst/>
              </a:prstGeom>
              <a:noFill/>
              <a:ln w="9525">
                <a:solidFill>
                  <a:srgbClr val="00FF00"/>
                </a:solidFill>
                <a:round/>
                <a:tailEnd type="none" w="sm" len="med"/>
              </a:ln>
            </p:spPr>
            <p:txBody>
              <a:bodyPr/>
              <a:lstStyle/>
              <a:p>
                <a:endParaRPr lang="zh-CN" altLang="en-US"/>
              </a:p>
            </p:txBody>
          </p:sp>
          <p:sp>
            <p:nvSpPr>
              <p:cNvPr id="60" name="Line 116"/>
              <p:cNvSpPr>
                <a:spLocks noChangeShapeType="1"/>
              </p:cNvSpPr>
              <p:nvPr/>
            </p:nvSpPr>
            <p:spPr bwMode="auto">
              <a:xfrm>
                <a:off x="-180" y="3360"/>
                <a:ext cx="0" cy="76"/>
              </a:xfrm>
              <a:prstGeom prst="line">
                <a:avLst/>
              </a:prstGeom>
              <a:noFill/>
              <a:ln w="9525">
                <a:solidFill>
                  <a:srgbClr val="00FF00"/>
                </a:solidFill>
                <a:round/>
                <a:tailEnd type="none" w="sm" len="med"/>
              </a:ln>
            </p:spPr>
            <p:txBody>
              <a:bodyPr/>
              <a:lstStyle/>
              <a:p>
                <a:endParaRPr lang="zh-CN" altLang="en-US"/>
              </a:p>
            </p:txBody>
          </p:sp>
          <p:sp>
            <p:nvSpPr>
              <p:cNvPr id="61" name="Line 117"/>
              <p:cNvSpPr>
                <a:spLocks noChangeShapeType="1"/>
              </p:cNvSpPr>
              <p:nvPr/>
            </p:nvSpPr>
            <p:spPr bwMode="auto">
              <a:xfrm>
                <a:off x="24" y="3360"/>
                <a:ext cx="0" cy="83"/>
              </a:xfrm>
              <a:prstGeom prst="line">
                <a:avLst/>
              </a:prstGeom>
              <a:noFill/>
              <a:ln w="9525">
                <a:solidFill>
                  <a:srgbClr val="00FF00"/>
                </a:solidFill>
                <a:round/>
                <a:tailEnd type="none" w="sm" len="med"/>
              </a:ln>
            </p:spPr>
            <p:txBody>
              <a:bodyPr/>
              <a:lstStyle/>
              <a:p>
                <a:endParaRPr lang="zh-CN" altLang="en-US"/>
              </a:p>
            </p:txBody>
          </p:sp>
          <p:sp>
            <p:nvSpPr>
              <p:cNvPr id="62" name="Line 118"/>
              <p:cNvSpPr>
                <a:spLocks noChangeShapeType="1"/>
              </p:cNvSpPr>
              <p:nvPr/>
            </p:nvSpPr>
            <p:spPr bwMode="auto">
              <a:xfrm>
                <a:off x="214" y="3360"/>
                <a:ext cx="0" cy="35"/>
              </a:xfrm>
              <a:prstGeom prst="line">
                <a:avLst/>
              </a:prstGeom>
              <a:noFill/>
              <a:ln w="9525">
                <a:solidFill>
                  <a:srgbClr val="00FF00"/>
                </a:solidFill>
                <a:round/>
                <a:tailEnd type="none" w="sm" len="med"/>
              </a:ln>
            </p:spPr>
            <p:txBody>
              <a:bodyPr/>
              <a:lstStyle/>
              <a:p>
                <a:endParaRPr lang="zh-CN" altLang="en-US"/>
              </a:p>
            </p:txBody>
          </p:sp>
          <p:sp>
            <p:nvSpPr>
              <p:cNvPr id="63" name="Line 119"/>
              <p:cNvSpPr>
                <a:spLocks noChangeShapeType="1"/>
              </p:cNvSpPr>
              <p:nvPr/>
            </p:nvSpPr>
            <p:spPr bwMode="auto">
              <a:xfrm flipH="1">
                <a:off x="-2251" y="3360"/>
                <a:ext cx="0" cy="76"/>
              </a:xfrm>
              <a:prstGeom prst="line">
                <a:avLst/>
              </a:prstGeom>
              <a:noFill/>
              <a:ln w="9525">
                <a:solidFill>
                  <a:srgbClr val="00FF00"/>
                </a:solidFill>
                <a:round/>
                <a:tailEnd type="none" w="sm" len="med"/>
              </a:ln>
            </p:spPr>
            <p:txBody>
              <a:bodyPr/>
              <a:lstStyle/>
              <a:p>
                <a:endParaRPr lang="zh-CN" altLang="en-US"/>
              </a:p>
            </p:txBody>
          </p:sp>
          <p:sp>
            <p:nvSpPr>
              <p:cNvPr id="64" name="Line 120"/>
              <p:cNvSpPr>
                <a:spLocks noChangeShapeType="1"/>
              </p:cNvSpPr>
              <p:nvPr/>
            </p:nvSpPr>
            <p:spPr bwMode="auto">
              <a:xfrm>
                <a:off x="-2070" y="3360"/>
                <a:ext cx="0" cy="42"/>
              </a:xfrm>
              <a:prstGeom prst="line">
                <a:avLst/>
              </a:prstGeom>
              <a:noFill/>
              <a:ln w="9525">
                <a:solidFill>
                  <a:srgbClr val="00FF00"/>
                </a:solidFill>
                <a:round/>
                <a:tailEnd type="none" w="sm" len="med"/>
              </a:ln>
            </p:spPr>
            <p:txBody>
              <a:bodyPr/>
              <a:lstStyle/>
              <a:p>
                <a:endParaRPr lang="zh-CN" altLang="en-US"/>
              </a:p>
            </p:txBody>
          </p:sp>
          <p:sp>
            <p:nvSpPr>
              <p:cNvPr id="65" name="Line 121"/>
              <p:cNvSpPr>
                <a:spLocks noChangeShapeType="1"/>
              </p:cNvSpPr>
              <p:nvPr/>
            </p:nvSpPr>
            <p:spPr bwMode="auto">
              <a:xfrm>
                <a:off x="-2451" y="3360"/>
                <a:ext cx="0" cy="83"/>
              </a:xfrm>
              <a:prstGeom prst="line">
                <a:avLst/>
              </a:prstGeom>
              <a:noFill/>
              <a:ln w="9525">
                <a:solidFill>
                  <a:srgbClr val="00FF00"/>
                </a:solidFill>
                <a:round/>
                <a:tailEnd type="none" w="sm" len="med"/>
              </a:ln>
            </p:spPr>
            <p:txBody>
              <a:bodyPr/>
              <a:lstStyle/>
              <a:p>
                <a:endParaRPr lang="zh-CN" altLang="en-US"/>
              </a:p>
            </p:txBody>
          </p:sp>
          <p:sp>
            <p:nvSpPr>
              <p:cNvPr id="66" name="Line 122"/>
              <p:cNvSpPr>
                <a:spLocks noChangeShapeType="1"/>
              </p:cNvSpPr>
              <p:nvPr/>
            </p:nvSpPr>
            <p:spPr bwMode="auto">
              <a:xfrm>
                <a:off x="-2641" y="3360"/>
                <a:ext cx="0" cy="42"/>
              </a:xfrm>
              <a:prstGeom prst="line">
                <a:avLst/>
              </a:prstGeom>
              <a:noFill/>
              <a:ln w="9525">
                <a:solidFill>
                  <a:srgbClr val="00FF00"/>
                </a:solidFill>
                <a:round/>
                <a:tailEnd type="none" w="sm" len="med"/>
              </a:ln>
            </p:spPr>
            <p:txBody>
              <a:bodyPr/>
              <a:lstStyle/>
              <a:p>
                <a:endParaRPr lang="zh-CN" altLang="en-US"/>
              </a:p>
            </p:txBody>
          </p:sp>
          <p:sp>
            <p:nvSpPr>
              <p:cNvPr id="67" name="Line 123"/>
              <p:cNvSpPr>
                <a:spLocks noChangeShapeType="1"/>
              </p:cNvSpPr>
              <p:nvPr/>
            </p:nvSpPr>
            <p:spPr bwMode="auto">
              <a:xfrm flipV="1">
                <a:off x="-838" y="3201"/>
                <a:ext cx="0" cy="159"/>
              </a:xfrm>
              <a:prstGeom prst="line">
                <a:avLst/>
              </a:prstGeom>
              <a:noFill/>
              <a:ln w="9525">
                <a:solidFill>
                  <a:srgbClr val="00FF00"/>
                </a:solidFill>
                <a:round/>
                <a:tailEnd type="none" w="sm" len="med"/>
              </a:ln>
            </p:spPr>
            <p:txBody>
              <a:bodyPr/>
              <a:lstStyle/>
              <a:p>
                <a:endParaRPr lang="zh-CN" altLang="en-US"/>
              </a:p>
            </p:txBody>
          </p:sp>
          <p:sp>
            <p:nvSpPr>
              <p:cNvPr id="68" name="Line 124"/>
              <p:cNvSpPr>
                <a:spLocks noChangeShapeType="1"/>
              </p:cNvSpPr>
              <p:nvPr/>
            </p:nvSpPr>
            <p:spPr bwMode="auto">
              <a:xfrm flipV="1">
                <a:off x="-1261" y="3130"/>
                <a:ext cx="0" cy="229"/>
              </a:xfrm>
              <a:prstGeom prst="line">
                <a:avLst/>
              </a:prstGeom>
              <a:noFill/>
              <a:ln w="9525">
                <a:solidFill>
                  <a:srgbClr val="00FF00"/>
                </a:solidFill>
                <a:round/>
                <a:tailEnd type="none" w="sm" len="med"/>
              </a:ln>
            </p:spPr>
            <p:txBody>
              <a:bodyPr/>
              <a:lstStyle/>
              <a:p>
                <a:endParaRPr lang="zh-CN" altLang="en-US"/>
              </a:p>
            </p:txBody>
          </p:sp>
          <p:sp>
            <p:nvSpPr>
              <p:cNvPr id="69" name="Line 125"/>
              <p:cNvSpPr>
                <a:spLocks noChangeShapeType="1"/>
              </p:cNvSpPr>
              <p:nvPr/>
            </p:nvSpPr>
            <p:spPr bwMode="auto">
              <a:xfrm flipV="1">
                <a:off x="-1163" y="3130"/>
                <a:ext cx="0" cy="229"/>
              </a:xfrm>
              <a:prstGeom prst="line">
                <a:avLst/>
              </a:prstGeom>
              <a:noFill/>
              <a:ln w="9525">
                <a:solidFill>
                  <a:srgbClr val="00FF00"/>
                </a:solidFill>
                <a:round/>
                <a:tailEnd type="none" w="sm" len="med"/>
              </a:ln>
            </p:spPr>
            <p:txBody>
              <a:bodyPr/>
              <a:lstStyle/>
              <a:p>
                <a:endParaRPr lang="zh-CN" altLang="en-US"/>
              </a:p>
            </p:txBody>
          </p:sp>
          <p:sp>
            <p:nvSpPr>
              <p:cNvPr id="70" name="Line 126"/>
              <p:cNvSpPr>
                <a:spLocks noChangeShapeType="1"/>
              </p:cNvSpPr>
              <p:nvPr/>
            </p:nvSpPr>
            <p:spPr bwMode="auto">
              <a:xfrm flipV="1">
                <a:off x="-1072" y="3141"/>
                <a:ext cx="0" cy="218"/>
              </a:xfrm>
              <a:prstGeom prst="line">
                <a:avLst/>
              </a:prstGeom>
              <a:noFill/>
              <a:ln w="9525">
                <a:solidFill>
                  <a:srgbClr val="00FF00"/>
                </a:solidFill>
                <a:round/>
                <a:tailEnd type="none" w="sm" len="med"/>
              </a:ln>
            </p:spPr>
            <p:txBody>
              <a:bodyPr/>
              <a:lstStyle/>
              <a:p>
                <a:endParaRPr lang="zh-CN" altLang="en-US"/>
              </a:p>
            </p:txBody>
          </p:sp>
          <p:sp>
            <p:nvSpPr>
              <p:cNvPr id="71" name="Line 127"/>
              <p:cNvSpPr>
                <a:spLocks noChangeShapeType="1"/>
              </p:cNvSpPr>
              <p:nvPr/>
            </p:nvSpPr>
            <p:spPr bwMode="auto">
              <a:xfrm flipV="1">
                <a:off x="-974" y="3163"/>
                <a:ext cx="0" cy="196"/>
              </a:xfrm>
              <a:prstGeom prst="line">
                <a:avLst/>
              </a:prstGeom>
              <a:noFill/>
              <a:ln w="9525">
                <a:solidFill>
                  <a:srgbClr val="00FF00"/>
                </a:solidFill>
                <a:round/>
                <a:tailEnd type="none" w="sm" len="med"/>
              </a:ln>
            </p:spPr>
            <p:txBody>
              <a:bodyPr/>
              <a:lstStyle/>
              <a:p>
                <a:endParaRPr lang="zh-CN" altLang="en-US"/>
              </a:p>
            </p:txBody>
          </p:sp>
          <p:sp>
            <p:nvSpPr>
              <p:cNvPr id="72" name="Line 128"/>
              <p:cNvSpPr>
                <a:spLocks noChangeShapeType="1"/>
              </p:cNvSpPr>
              <p:nvPr/>
            </p:nvSpPr>
            <p:spPr bwMode="auto">
              <a:xfrm>
                <a:off x="-2697" y="3359"/>
                <a:ext cx="0" cy="22"/>
              </a:xfrm>
              <a:prstGeom prst="line">
                <a:avLst/>
              </a:prstGeom>
              <a:noFill/>
              <a:ln w="9525">
                <a:solidFill>
                  <a:srgbClr val="00FF00"/>
                </a:solidFill>
                <a:round/>
                <a:tailEnd type="none" w="sm" len="med"/>
              </a:ln>
            </p:spPr>
            <p:txBody>
              <a:bodyPr/>
              <a:lstStyle/>
              <a:p>
                <a:endParaRPr lang="zh-CN" altLang="en-US"/>
              </a:p>
            </p:txBody>
          </p:sp>
          <p:sp>
            <p:nvSpPr>
              <p:cNvPr id="73" name="Line 129"/>
              <p:cNvSpPr>
                <a:spLocks noChangeShapeType="1"/>
              </p:cNvSpPr>
              <p:nvPr/>
            </p:nvSpPr>
            <p:spPr bwMode="auto">
              <a:xfrm>
                <a:off x="-2599" y="3359"/>
                <a:ext cx="0" cy="65"/>
              </a:xfrm>
              <a:prstGeom prst="line">
                <a:avLst/>
              </a:prstGeom>
              <a:noFill/>
              <a:ln w="9525">
                <a:solidFill>
                  <a:srgbClr val="00FF00"/>
                </a:solidFill>
                <a:round/>
                <a:tailEnd type="none" w="sm" len="med"/>
              </a:ln>
            </p:spPr>
            <p:txBody>
              <a:bodyPr/>
              <a:lstStyle/>
              <a:p>
                <a:endParaRPr lang="zh-CN" altLang="en-US"/>
              </a:p>
            </p:txBody>
          </p:sp>
          <p:sp>
            <p:nvSpPr>
              <p:cNvPr id="74" name="Line 130"/>
              <p:cNvSpPr>
                <a:spLocks noChangeShapeType="1"/>
              </p:cNvSpPr>
              <p:nvPr/>
            </p:nvSpPr>
            <p:spPr bwMode="auto">
              <a:xfrm>
                <a:off x="-2508" y="3359"/>
                <a:ext cx="0" cy="76"/>
              </a:xfrm>
              <a:prstGeom prst="line">
                <a:avLst/>
              </a:prstGeom>
              <a:noFill/>
              <a:ln w="9525">
                <a:solidFill>
                  <a:srgbClr val="00FF00"/>
                </a:solidFill>
                <a:round/>
                <a:tailEnd type="none" w="sm" len="med"/>
              </a:ln>
            </p:spPr>
            <p:txBody>
              <a:bodyPr/>
              <a:lstStyle/>
              <a:p>
                <a:endParaRPr lang="zh-CN" altLang="en-US"/>
              </a:p>
            </p:txBody>
          </p:sp>
          <p:sp>
            <p:nvSpPr>
              <p:cNvPr id="75" name="Line 131"/>
              <p:cNvSpPr>
                <a:spLocks noChangeShapeType="1"/>
              </p:cNvSpPr>
              <p:nvPr/>
            </p:nvSpPr>
            <p:spPr bwMode="auto">
              <a:xfrm>
                <a:off x="-2402" y="3359"/>
                <a:ext cx="0" cy="87"/>
              </a:xfrm>
              <a:prstGeom prst="line">
                <a:avLst/>
              </a:prstGeom>
              <a:noFill/>
              <a:ln w="9525">
                <a:solidFill>
                  <a:srgbClr val="00FF00"/>
                </a:solidFill>
                <a:round/>
                <a:tailEnd type="none" w="sm" len="med"/>
              </a:ln>
            </p:spPr>
            <p:txBody>
              <a:bodyPr/>
              <a:lstStyle/>
              <a:p>
                <a:endParaRPr lang="zh-CN" altLang="en-US"/>
              </a:p>
            </p:txBody>
          </p:sp>
          <p:sp>
            <p:nvSpPr>
              <p:cNvPr id="76" name="Line 132"/>
              <p:cNvSpPr>
                <a:spLocks noChangeShapeType="1"/>
              </p:cNvSpPr>
              <p:nvPr/>
            </p:nvSpPr>
            <p:spPr bwMode="auto">
              <a:xfrm>
                <a:off x="-2304" y="3359"/>
                <a:ext cx="0" cy="76"/>
              </a:xfrm>
              <a:prstGeom prst="line">
                <a:avLst/>
              </a:prstGeom>
              <a:noFill/>
              <a:ln w="9525">
                <a:solidFill>
                  <a:srgbClr val="00FF00"/>
                </a:solidFill>
                <a:round/>
                <a:tailEnd type="none" w="sm" len="med"/>
              </a:ln>
            </p:spPr>
            <p:txBody>
              <a:bodyPr/>
              <a:lstStyle/>
              <a:p>
                <a:endParaRPr lang="zh-CN" altLang="en-US"/>
              </a:p>
            </p:txBody>
          </p:sp>
          <p:sp>
            <p:nvSpPr>
              <p:cNvPr id="77" name="Line 133"/>
              <p:cNvSpPr>
                <a:spLocks noChangeShapeType="1"/>
              </p:cNvSpPr>
              <p:nvPr/>
            </p:nvSpPr>
            <p:spPr bwMode="auto">
              <a:xfrm>
                <a:off x="-2206" y="3359"/>
                <a:ext cx="0" cy="65"/>
              </a:xfrm>
              <a:prstGeom prst="line">
                <a:avLst/>
              </a:prstGeom>
              <a:noFill/>
              <a:ln w="9525">
                <a:solidFill>
                  <a:srgbClr val="00FF00"/>
                </a:solidFill>
                <a:round/>
                <a:tailEnd type="none" w="sm" len="med"/>
              </a:ln>
            </p:spPr>
            <p:txBody>
              <a:bodyPr/>
              <a:lstStyle/>
              <a:p>
                <a:endParaRPr lang="zh-CN" altLang="en-US"/>
              </a:p>
            </p:txBody>
          </p:sp>
          <p:sp>
            <p:nvSpPr>
              <p:cNvPr id="78" name="Line 134"/>
              <p:cNvSpPr>
                <a:spLocks noChangeShapeType="1"/>
              </p:cNvSpPr>
              <p:nvPr/>
            </p:nvSpPr>
            <p:spPr bwMode="auto">
              <a:xfrm>
                <a:off x="-2115" y="3359"/>
                <a:ext cx="0" cy="54"/>
              </a:xfrm>
              <a:prstGeom prst="line">
                <a:avLst/>
              </a:prstGeom>
              <a:noFill/>
              <a:ln w="9525">
                <a:solidFill>
                  <a:srgbClr val="00FF00"/>
                </a:solidFill>
                <a:round/>
                <a:tailEnd type="none" w="sm" len="med"/>
              </a:ln>
            </p:spPr>
            <p:txBody>
              <a:bodyPr/>
              <a:lstStyle/>
              <a:p>
                <a:endParaRPr lang="zh-CN" altLang="en-US"/>
              </a:p>
            </p:txBody>
          </p:sp>
          <p:sp>
            <p:nvSpPr>
              <p:cNvPr id="79" name="Line 135"/>
              <p:cNvSpPr>
                <a:spLocks noChangeShapeType="1"/>
              </p:cNvSpPr>
              <p:nvPr/>
            </p:nvSpPr>
            <p:spPr bwMode="auto">
              <a:xfrm>
                <a:off x="-2024" y="3359"/>
                <a:ext cx="0" cy="32"/>
              </a:xfrm>
              <a:prstGeom prst="line">
                <a:avLst/>
              </a:prstGeom>
              <a:noFill/>
              <a:ln w="9525">
                <a:solidFill>
                  <a:srgbClr val="00FF00"/>
                </a:solidFill>
                <a:round/>
                <a:tailEnd type="none" w="sm" len="med"/>
              </a:ln>
            </p:spPr>
            <p:txBody>
              <a:bodyPr/>
              <a:lstStyle/>
              <a:p>
                <a:endParaRPr lang="zh-CN" altLang="en-US"/>
              </a:p>
            </p:txBody>
          </p:sp>
          <p:sp>
            <p:nvSpPr>
              <p:cNvPr id="80" name="Line 136"/>
              <p:cNvSpPr>
                <a:spLocks noChangeShapeType="1"/>
              </p:cNvSpPr>
              <p:nvPr/>
            </p:nvSpPr>
            <p:spPr bwMode="auto">
              <a:xfrm flipV="1">
                <a:off x="-1896" y="3337"/>
                <a:ext cx="0" cy="22"/>
              </a:xfrm>
              <a:prstGeom prst="line">
                <a:avLst/>
              </a:prstGeom>
              <a:noFill/>
              <a:ln w="9525">
                <a:solidFill>
                  <a:srgbClr val="00FF00"/>
                </a:solidFill>
                <a:round/>
                <a:tailEnd type="none" w="sm" len="med"/>
              </a:ln>
            </p:spPr>
            <p:txBody>
              <a:bodyPr/>
              <a:lstStyle/>
              <a:p>
                <a:endParaRPr lang="zh-CN" altLang="en-US"/>
              </a:p>
            </p:txBody>
          </p:sp>
          <p:sp>
            <p:nvSpPr>
              <p:cNvPr id="81" name="Line 137"/>
              <p:cNvSpPr>
                <a:spLocks noChangeShapeType="1"/>
              </p:cNvSpPr>
              <p:nvPr/>
            </p:nvSpPr>
            <p:spPr bwMode="auto">
              <a:xfrm flipH="1" flipV="1">
                <a:off x="-1813" y="3294"/>
                <a:ext cx="0" cy="65"/>
              </a:xfrm>
              <a:prstGeom prst="line">
                <a:avLst/>
              </a:prstGeom>
              <a:noFill/>
              <a:ln w="9525">
                <a:solidFill>
                  <a:srgbClr val="00FF00"/>
                </a:solidFill>
                <a:round/>
                <a:tailEnd type="none" w="sm" len="med"/>
              </a:ln>
            </p:spPr>
            <p:txBody>
              <a:bodyPr/>
              <a:lstStyle/>
              <a:p>
                <a:endParaRPr lang="zh-CN" altLang="en-US"/>
              </a:p>
            </p:txBody>
          </p:sp>
          <p:sp>
            <p:nvSpPr>
              <p:cNvPr id="82" name="Line 138"/>
              <p:cNvSpPr>
                <a:spLocks noChangeShapeType="1"/>
              </p:cNvSpPr>
              <p:nvPr/>
            </p:nvSpPr>
            <p:spPr bwMode="auto">
              <a:xfrm flipV="1">
                <a:off x="-1730" y="3261"/>
                <a:ext cx="0" cy="98"/>
              </a:xfrm>
              <a:prstGeom prst="line">
                <a:avLst/>
              </a:prstGeom>
              <a:noFill/>
              <a:ln w="9525">
                <a:solidFill>
                  <a:srgbClr val="00FF00"/>
                </a:solidFill>
                <a:round/>
                <a:tailEnd type="none" w="sm" len="med"/>
              </a:ln>
            </p:spPr>
            <p:txBody>
              <a:bodyPr/>
              <a:lstStyle/>
              <a:p>
                <a:endParaRPr lang="zh-CN" altLang="en-US"/>
              </a:p>
            </p:txBody>
          </p:sp>
          <p:sp>
            <p:nvSpPr>
              <p:cNvPr id="83" name="Line 139"/>
              <p:cNvSpPr>
                <a:spLocks noChangeShapeType="1"/>
              </p:cNvSpPr>
              <p:nvPr/>
            </p:nvSpPr>
            <p:spPr bwMode="auto">
              <a:xfrm flipV="1">
                <a:off x="-1639" y="3206"/>
                <a:ext cx="0" cy="153"/>
              </a:xfrm>
              <a:prstGeom prst="line">
                <a:avLst/>
              </a:prstGeom>
              <a:noFill/>
              <a:ln w="9525">
                <a:solidFill>
                  <a:srgbClr val="00FF00"/>
                </a:solidFill>
                <a:round/>
                <a:tailEnd type="none" w="sm" len="med"/>
              </a:ln>
            </p:spPr>
            <p:txBody>
              <a:bodyPr/>
              <a:lstStyle/>
              <a:p>
                <a:endParaRPr lang="zh-CN" altLang="en-US"/>
              </a:p>
            </p:txBody>
          </p:sp>
          <p:sp>
            <p:nvSpPr>
              <p:cNvPr id="84" name="Line 140"/>
              <p:cNvSpPr>
                <a:spLocks noChangeShapeType="1"/>
              </p:cNvSpPr>
              <p:nvPr/>
            </p:nvSpPr>
            <p:spPr bwMode="auto">
              <a:xfrm flipV="1">
                <a:off x="-1541" y="3174"/>
                <a:ext cx="0" cy="185"/>
              </a:xfrm>
              <a:prstGeom prst="line">
                <a:avLst/>
              </a:prstGeom>
              <a:noFill/>
              <a:ln w="9525">
                <a:solidFill>
                  <a:srgbClr val="00FF00"/>
                </a:solidFill>
                <a:round/>
                <a:tailEnd type="none" w="sm" len="med"/>
              </a:ln>
            </p:spPr>
            <p:txBody>
              <a:bodyPr/>
              <a:lstStyle/>
              <a:p>
                <a:endParaRPr lang="zh-CN" altLang="en-US"/>
              </a:p>
            </p:txBody>
          </p:sp>
          <p:sp>
            <p:nvSpPr>
              <p:cNvPr id="85" name="Line 141"/>
              <p:cNvSpPr>
                <a:spLocks noChangeShapeType="1"/>
              </p:cNvSpPr>
              <p:nvPr/>
            </p:nvSpPr>
            <p:spPr bwMode="auto">
              <a:xfrm flipV="1">
                <a:off x="-1458" y="3152"/>
                <a:ext cx="0" cy="207"/>
              </a:xfrm>
              <a:prstGeom prst="line">
                <a:avLst/>
              </a:prstGeom>
              <a:noFill/>
              <a:ln w="9525">
                <a:solidFill>
                  <a:srgbClr val="00FF00"/>
                </a:solidFill>
                <a:round/>
                <a:tailEnd type="none" w="sm" len="med"/>
              </a:ln>
            </p:spPr>
            <p:txBody>
              <a:bodyPr/>
              <a:lstStyle/>
              <a:p>
                <a:endParaRPr lang="zh-CN" altLang="en-US"/>
              </a:p>
            </p:txBody>
          </p:sp>
          <p:sp>
            <p:nvSpPr>
              <p:cNvPr id="86" name="Line 142"/>
              <p:cNvSpPr>
                <a:spLocks noChangeShapeType="1"/>
              </p:cNvSpPr>
              <p:nvPr/>
            </p:nvSpPr>
            <p:spPr bwMode="auto">
              <a:xfrm flipV="1">
                <a:off x="-1359" y="3141"/>
                <a:ext cx="0" cy="218"/>
              </a:xfrm>
              <a:prstGeom prst="line">
                <a:avLst/>
              </a:prstGeom>
              <a:noFill/>
              <a:ln w="9525">
                <a:solidFill>
                  <a:srgbClr val="00FF00"/>
                </a:solidFill>
                <a:round/>
                <a:tailEnd type="none" w="sm" len="med"/>
              </a:ln>
            </p:spPr>
            <p:txBody>
              <a:bodyPr/>
              <a:lstStyle/>
              <a:p>
                <a:endParaRPr lang="zh-CN" altLang="en-US"/>
              </a:p>
            </p:txBody>
          </p:sp>
          <p:sp>
            <p:nvSpPr>
              <p:cNvPr id="87" name="Line 143"/>
              <p:cNvSpPr>
                <a:spLocks noChangeShapeType="1"/>
              </p:cNvSpPr>
              <p:nvPr/>
            </p:nvSpPr>
            <p:spPr bwMode="auto">
              <a:xfrm flipV="1">
                <a:off x="-1027" y="3152"/>
                <a:ext cx="0" cy="207"/>
              </a:xfrm>
              <a:prstGeom prst="line">
                <a:avLst/>
              </a:prstGeom>
              <a:noFill/>
              <a:ln w="9525">
                <a:solidFill>
                  <a:srgbClr val="00FF00"/>
                </a:solidFill>
                <a:round/>
                <a:tailEnd type="none" w="sm" len="med"/>
              </a:ln>
            </p:spPr>
            <p:txBody>
              <a:bodyPr/>
              <a:lstStyle/>
              <a:p>
                <a:endParaRPr lang="zh-CN" altLang="en-US"/>
              </a:p>
            </p:txBody>
          </p:sp>
          <p:sp>
            <p:nvSpPr>
              <p:cNvPr id="88" name="Line 144"/>
              <p:cNvSpPr>
                <a:spLocks noChangeShapeType="1"/>
              </p:cNvSpPr>
              <p:nvPr/>
            </p:nvSpPr>
            <p:spPr bwMode="auto">
              <a:xfrm flipV="1">
                <a:off x="-883" y="3185"/>
                <a:ext cx="0" cy="174"/>
              </a:xfrm>
              <a:prstGeom prst="line">
                <a:avLst/>
              </a:prstGeom>
              <a:noFill/>
              <a:ln w="9525">
                <a:solidFill>
                  <a:srgbClr val="00FF00"/>
                </a:solidFill>
                <a:round/>
                <a:tailEnd type="none" w="sm" len="med"/>
              </a:ln>
            </p:spPr>
            <p:txBody>
              <a:bodyPr/>
              <a:lstStyle/>
              <a:p>
                <a:endParaRPr lang="zh-CN" altLang="en-US"/>
              </a:p>
            </p:txBody>
          </p:sp>
          <p:sp>
            <p:nvSpPr>
              <p:cNvPr id="89" name="Line 145"/>
              <p:cNvSpPr>
                <a:spLocks noChangeShapeType="1"/>
              </p:cNvSpPr>
              <p:nvPr/>
            </p:nvSpPr>
            <p:spPr bwMode="auto">
              <a:xfrm flipV="1">
                <a:off x="-800" y="3217"/>
                <a:ext cx="0" cy="142"/>
              </a:xfrm>
              <a:prstGeom prst="line">
                <a:avLst/>
              </a:prstGeom>
              <a:noFill/>
              <a:ln w="9525">
                <a:solidFill>
                  <a:srgbClr val="00FF00"/>
                </a:solidFill>
                <a:round/>
                <a:tailEnd type="none" w="sm" len="med"/>
              </a:ln>
            </p:spPr>
            <p:txBody>
              <a:bodyPr/>
              <a:lstStyle/>
              <a:p>
                <a:endParaRPr lang="zh-CN" altLang="en-US"/>
              </a:p>
            </p:txBody>
          </p:sp>
          <p:sp>
            <p:nvSpPr>
              <p:cNvPr id="90" name="Line 146"/>
              <p:cNvSpPr>
                <a:spLocks noChangeShapeType="1"/>
              </p:cNvSpPr>
              <p:nvPr/>
            </p:nvSpPr>
            <p:spPr bwMode="auto">
              <a:xfrm flipV="1">
                <a:off x="-709" y="3261"/>
                <a:ext cx="0" cy="98"/>
              </a:xfrm>
              <a:prstGeom prst="line">
                <a:avLst/>
              </a:prstGeom>
              <a:noFill/>
              <a:ln w="9525">
                <a:solidFill>
                  <a:srgbClr val="00FF00"/>
                </a:solidFill>
                <a:round/>
                <a:tailEnd type="none" w="sm" len="med"/>
              </a:ln>
            </p:spPr>
            <p:txBody>
              <a:bodyPr/>
              <a:lstStyle/>
              <a:p>
                <a:endParaRPr lang="zh-CN" altLang="en-US"/>
              </a:p>
            </p:txBody>
          </p:sp>
          <p:sp>
            <p:nvSpPr>
              <p:cNvPr id="91" name="Line 147"/>
              <p:cNvSpPr>
                <a:spLocks noChangeShapeType="1"/>
              </p:cNvSpPr>
              <p:nvPr/>
            </p:nvSpPr>
            <p:spPr bwMode="auto">
              <a:xfrm flipV="1">
                <a:off x="-626" y="3294"/>
                <a:ext cx="0" cy="65"/>
              </a:xfrm>
              <a:prstGeom prst="line">
                <a:avLst/>
              </a:prstGeom>
              <a:noFill/>
              <a:ln w="9525">
                <a:solidFill>
                  <a:srgbClr val="00FF00"/>
                </a:solidFill>
                <a:round/>
                <a:tailEnd type="none" w="sm" len="med"/>
              </a:ln>
            </p:spPr>
            <p:txBody>
              <a:bodyPr/>
              <a:lstStyle/>
              <a:p>
                <a:endParaRPr lang="zh-CN" altLang="en-US"/>
              </a:p>
            </p:txBody>
          </p:sp>
          <p:sp>
            <p:nvSpPr>
              <p:cNvPr id="92" name="Line 148"/>
              <p:cNvSpPr>
                <a:spLocks noChangeShapeType="1"/>
              </p:cNvSpPr>
              <p:nvPr/>
            </p:nvSpPr>
            <p:spPr bwMode="auto">
              <a:xfrm flipH="1" flipV="1">
                <a:off x="-543" y="3326"/>
                <a:ext cx="0" cy="33"/>
              </a:xfrm>
              <a:prstGeom prst="line">
                <a:avLst/>
              </a:prstGeom>
              <a:noFill/>
              <a:ln w="9525">
                <a:solidFill>
                  <a:srgbClr val="00FF00"/>
                </a:solidFill>
                <a:round/>
                <a:tailEnd type="none" w="sm" len="med"/>
              </a:ln>
            </p:spPr>
            <p:txBody>
              <a:bodyPr/>
              <a:lstStyle/>
              <a:p>
                <a:endParaRPr lang="zh-CN" altLang="en-US"/>
              </a:p>
            </p:txBody>
          </p:sp>
          <p:sp>
            <p:nvSpPr>
              <p:cNvPr id="93" name="Line 149"/>
              <p:cNvSpPr>
                <a:spLocks noChangeShapeType="1"/>
              </p:cNvSpPr>
              <p:nvPr/>
            </p:nvSpPr>
            <p:spPr bwMode="auto">
              <a:xfrm>
                <a:off x="-415" y="3359"/>
                <a:ext cx="0" cy="22"/>
              </a:xfrm>
              <a:prstGeom prst="line">
                <a:avLst/>
              </a:prstGeom>
              <a:noFill/>
              <a:ln w="9525">
                <a:solidFill>
                  <a:srgbClr val="00FF00"/>
                </a:solidFill>
                <a:round/>
                <a:tailEnd type="none" w="sm" len="med"/>
              </a:ln>
            </p:spPr>
            <p:txBody>
              <a:bodyPr/>
              <a:lstStyle/>
              <a:p>
                <a:endParaRPr lang="zh-CN" altLang="en-US"/>
              </a:p>
            </p:txBody>
          </p:sp>
          <p:sp>
            <p:nvSpPr>
              <p:cNvPr id="94" name="Line 150"/>
              <p:cNvSpPr>
                <a:spLocks noChangeShapeType="1"/>
              </p:cNvSpPr>
              <p:nvPr/>
            </p:nvSpPr>
            <p:spPr bwMode="auto">
              <a:xfrm>
                <a:off x="-324" y="3359"/>
                <a:ext cx="0" cy="54"/>
              </a:xfrm>
              <a:prstGeom prst="line">
                <a:avLst/>
              </a:prstGeom>
              <a:noFill/>
              <a:ln w="9525">
                <a:solidFill>
                  <a:srgbClr val="00FF00"/>
                </a:solidFill>
                <a:round/>
                <a:tailEnd type="none" w="sm" len="med"/>
              </a:ln>
            </p:spPr>
            <p:txBody>
              <a:bodyPr/>
              <a:lstStyle/>
              <a:p>
                <a:endParaRPr lang="zh-CN" altLang="en-US"/>
              </a:p>
            </p:txBody>
          </p:sp>
          <p:sp>
            <p:nvSpPr>
              <p:cNvPr id="95" name="Line 151"/>
              <p:cNvSpPr>
                <a:spLocks noChangeShapeType="1"/>
              </p:cNvSpPr>
              <p:nvPr/>
            </p:nvSpPr>
            <p:spPr bwMode="auto">
              <a:xfrm>
                <a:off x="-233" y="3359"/>
                <a:ext cx="0" cy="65"/>
              </a:xfrm>
              <a:prstGeom prst="line">
                <a:avLst/>
              </a:prstGeom>
              <a:noFill/>
              <a:ln w="9525">
                <a:solidFill>
                  <a:srgbClr val="00FF00"/>
                </a:solidFill>
                <a:round/>
                <a:tailEnd type="none" w="sm" len="med"/>
              </a:ln>
            </p:spPr>
            <p:txBody>
              <a:bodyPr/>
              <a:lstStyle/>
              <a:p>
                <a:endParaRPr lang="zh-CN" altLang="en-US"/>
              </a:p>
            </p:txBody>
          </p:sp>
          <p:sp>
            <p:nvSpPr>
              <p:cNvPr id="96" name="Line 152"/>
              <p:cNvSpPr>
                <a:spLocks noChangeShapeType="1"/>
              </p:cNvSpPr>
              <p:nvPr/>
            </p:nvSpPr>
            <p:spPr bwMode="auto">
              <a:xfrm>
                <a:off x="-135" y="3359"/>
                <a:ext cx="0" cy="76"/>
              </a:xfrm>
              <a:prstGeom prst="line">
                <a:avLst/>
              </a:prstGeom>
              <a:noFill/>
              <a:ln w="9525">
                <a:solidFill>
                  <a:srgbClr val="00FF00"/>
                </a:solidFill>
                <a:round/>
                <a:tailEnd type="none" w="sm" len="med"/>
              </a:ln>
            </p:spPr>
            <p:txBody>
              <a:bodyPr/>
              <a:lstStyle/>
              <a:p>
                <a:endParaRPr lang="zh-CN" altLang="en-US"/>
              </a:p>
            </p:txBody>
          </p:sp>
          <p:sp>
            <p:nvSpPr>
              <p:cNvPr id="97" name="Line 153"/>
              <p:cNvSpPr>
                <a:spLocks noChangeShapeType="1"/>
              </p:cNvSpPr>
              <p:nvPr/>
            </p:nvSpPr>
            <p:spPr bwMode="auto">
              <a:xfrm>
                <a:off x="-22" y="3359"/>
                <a:ext cx="0" cy="76"/>
              </a:xfrm>
              <a:prstGeom prst="line">
                <a:avLst/>
              </a:prstGeom>
              <a:noFill/>
              <a:ln w="9525">
                <a:solidFill>
                  <a:srgbClr val="00FF00"/>
                </a:solidFill>
                <a:round/>
                <a:tailEnd type="none" w="sm" len="med"/>
              </a:ln>
            </p:spPr>
            <p:txBody>
              <a:bodyPr/>
              <a:lstStyle/>
              <a:p>
                <a:endParaRPr lang="zh-CN" altLang="en-US"/>
              </a:p>
            </p:txBody>
          </p:sp>
          <p:sp>
            <p:nvSpPr>
              <p:cNvPr id="98" name="Line 154"/>
              <p:cNvSpPr>
                <a:spLocks noChangeShapeType="1"/>
              </p:cNvSpPr>
              <p:nvPr/>
            </p:nvSpPr>
            <p:spPr bwMode="auto">
              <a:xfrm>
                <a:off x="76" y="3359"/>
                <a:ext cx="0" cy="65"/>
              </a:xfrm>
              <a:prstGeom prst="line">
                <a:avLst/>
              </a:prstGeom>
              <a:noFill/>
              <a:ln w="9525">
                <a:solidFill>
                  <a:srgbClr val="00FF00"/>
                </a:solidFill>
                <a:round/>
                <a:tailEnd type="none" w="sm" len="med"/>
              </a:ln>
            </p:spPr>
            <p:txBody>
              <a:bodyPr/>
              <a:lstStyle/>
              <a:p>
                <a:endParaRPr lang="zh-CN" altLang="en-US"/>
              </a:p>
            </p:txBody>
          </p:sp>
          <p:sp>
            <p:nvSpPr>
              <p:cNvPr id="99" name="Line 155"/>
              <p:cNvSpPr>
                <a:spLocks noChangeShapeType="1"/>
              </p:cNvSpPr>
              <p:nvPr/>
            </p:nvSpPr>
            <p:spPr bwMode="auto">
              <a:xfrm>
                <a:off x="167" y="3359"/>
                <a:ext cx="0" cy="54"/>
              </a:xfrm>
              <a:prstGeom prst="line">
                <a:avLst/>
              </a:prstGeom>
              <a:noFill/>
              <a:ln w="9525">
                <a:solidFill>
                  <a:srgbClr val="00FF00"/>
                </a:solidFill>
                <a:round/>
                <a:tailEnd type="none" w="sm" len="med"/>
              </a:ln>
            </p:spPr>
            <p:txBody>
              <a:bodyPr/>
              <a:lstStyle/>
              <a:p>
                <a:endParaRPr lang="zh-CN" altLang="en-US"/>
              </a:p>
            </p:txBody>
          </p:sp>
          <p:sp>
            <p:nvSpPr>
              <p:cNvPr id="100" name="Line 156"/>
              <p:cNvSpPr>
                <a:spLocks noChangeShapeType="1"/>
              </p:cNvSpPr>
              <p:nvPr/>
            </p:nvSpPr>
            <p:spPr bwMode="auto">
              <a:xfrm>
                <a:off x="258" y="3359"/>
                <a:ext cx="0" cy="22"/>
              </a:xfrm>
              <a:prstGeom prst="line">
                <a:avLst/>
              </a:prstGeom>
              <a:noFill/>
              <a:ln w="9525">
                <a:solidFill>
                  <a:srgbClr val="00FF00"/>
                </a:solidFill>
                <a:round/>
                <a:tailEnd type="none" w="sm" len="med"/>
              </a:ln>
            </p:spPr>
            <p:txBody>
              <a:bodyPr/>
              <a:lstStyle/>
              <a:p>
                <a:endParaRPr lang="zh-CN" altLang="en-US"/>
              </a:p>
            </p:txBody>
          </p:sp>
        </p:grpSp>
      </p:grpSp>
      <p:sp>
        <p:nvSpPr>
          <p:cNvPr id="101" name="AutoShape 157"/>
          <p:cNvSpPr>
            <a:spLocks noChangeArrowheads="1"/>
          </p:cNvSpPr>
          <p:nvPr/>
        </p:nvSpPr>
        <p:spPr bwMode="auto">
          <a:xfrm>
            <a:off x="152400" y="3943350"/>
            <a:ext cx="2533650" cy="762000"/>
          </a:xfrm>
          <a:prstGeom prst="wedgeRoundRectCallout">
            <a:avLst>
              <a:gd name="adj1" fmla="val 81329"/>
              <a:gd name="adj2" fmla="val 51458"/>
              <a:gd name="adj3" fmla="val 16667"/>
            </a:avLst>
          </a:prstGeom>
          <a:noFill/>
          <a:ln w="12700" cap="sq">
            <a:solidFill>
              <a:schemeClr val="accent1"/>
            </a:solidFill>
            <a:miter lim="800000"/>
            <a:headEnd type="none" w="sm" len="sm"/>
            <a:tailEnd type="none" w="sm" len="lg"/>
          </a:ln>
          <a:effectLst/>
        </p:spPr>
        <p:txBody>
          <a:bodyPr wrap="none" anchor="ctr"/>
          <a:lstStyle/>
          <a:p>
            <a:pPr algn="l" eaLnBrk="1" hangingPunct="1"/>
            <a:r>
              <a:rPr lang="zh-CN" altLang="en-US" sz="2000"/>
              <a:t>谱线间隔再减小一倍</a:t>
            </a:r>
            <a:endParaRPr lang="zh-CN" altLang="en-US"/>
          </a:p>
        </p:txBody>
      </p:sp>
      <p:sp>
        <p:nvSpPr>
          <p:cNvPr id="102" name="AutoShape 158"/>
          <p:cNvSpPr>
            <a:spLocks noChangeArrowheads="1"/>
          </p:cNvSpPr>
          <p:nvPr/>
        </p:nvSpPr>
        <p:spPr bwMode="auto">
          <a:xfrm>
            <a:off x="6400800" y="4038600"/>
            <a:ext cx="2209800" cy="723900"/>
          </a:xfrm>
          <a:prstGeom prst="wedgeRoundRectCallout">
            <a:avLst>
              <a:gd name="adj1" fmla="val -132185"/>
              <a:gd name="adj2" fmla="val 37282"/>
              <a:gd name="adj3" fmla="val 16667"/>
            </a:avLst>
          </a:prstGeom>
          <a:noFill/>
          <a:ln w="12700" cap="sq">
            <a:solidFill>
              <a:srgbClr val="FF66CC"/>
            </a:solidFill>
            <a:miter lim="800000"/>
            <a:headEnd type="none" w="sm" len="sm"/>
            <a:tailEnd type="none" w="sm" len="lg"/>
          </a:ln>
          <a:effectLst/>
        </p:spPr>
        <p:txBody>
          <a:bodyPr wrap="none" anchor="ctr"/>
          <a:lstStyle/>
          <a:p>
            <a:pPr eaLnBrk="1" hangingPunct="1"/>
            <a:r>
              <a:rPr lang="zh-CN" altLang="en-US" sz="2000"/>
              <a:t>幅值再减小一倍 </a:t>
            </a:r>
            <a:endParaRPr lang="zh-CN" altLang="en-US" sz="2000"/>
          </a:p>
        </p:txBody>
      </p:sp>
      <p:sp>
        <p:nvSpPr>
          <p:cNvPr id="103" name="AutoShape 159"/>
          <p:cNvSpPr>
            <a:spLocks noChangeArrowheads="1"/>
          </p:cNvSpPr>
          <p:nvPr/>
        </p:nvSpPr>
        <p:spPr bwMode="auto">
          <a:xfrm>
            <a:off x="2495550" y="5657850"/>
            <a:ext cx="2324100" cy="533400"/>
          </a:xfrm>
          <a:prstGeom prst="wedgeRoundRectCallout">
            <a:avLst>
              <a:gd name="adj1" fmla="val 66667"/>
              <a:gd name="adj2" fmla="val -91963"/>
              <a:gd name="adj3" fmla="val 16667"/>
            </a:avLst>
          </a:prstGeom>
          <a:noFill/>
          <a:ln w="12700" cap="sq">
            <a:solidFill>
              <a:schemeClr val="accent1"/>
            </a:solidFill>
            <a:miter lim="800000"/>
            <a:headEnd type="none" w="sm" len="sm"/>
            <a:tailEnd type="none" w="sm" len="lg"/>
          </a:ln>
          <a:effectLst/>
        </p:spPr>
        <p:txBody>
          <a:bodyPr wrap="none" anchor="ctr"/>
          <a:lstStyle/>
          <a:p>
            <a:pPr eaLnBrk="1" hangingPunct="1"/>
            <a:r>
              <a:rPr lang="zh-CN" altLang="en-US" sz="2000"/>
              <a:t>第一个过零点不变</a:t>
            </a:r>
            <a:endParaRPr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27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strVal val="2/3*#ppt_w"/>
                                          </p:val>
                                        </p:tav>
                                        <p:tav tm="100000">
                                          <p:val>
                                            <p:strVal val="#ppt_w"/>
                                          </p:val>
                                        </p:tav>
                                      </p:tavLst>
                                    </p:anim>
                                    <p:anim calcmode="lin" valueType="num">
                                      <p:cBhvr>
                                        <p:cTn id="8" dur="500" fill="hold"/>
                                        <p:tgtEl>
                                          <p:spTgt spid="11"/>
                                        </p:tgtEl>
                                        <p:attrNameLst>
                                          <p:attrName>ppt_h</p:attrName>
                                        </p:attrNameLst>
                                      </p:cBhvr>
                                      <p:tavLst>
                                        <p:tav tm="0">
                                          <p:val>
                                            <p:strVal val="2/3*#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23" presetClass="entr" presetSubtype="16"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childTnLst>
                                </p:cTn>
                              </p:par>
                            </p:childTnLst>
                          </p:cTn>
                        </p:par>
                      </p:childTnLst>
                    </p:cTn>
                  </p:par>
                  <p:par>
                    <p:cTn id="15" fill="hold">
                      <p:stCondLst>
                        <p:cond delay="indefinite"/>
                      </p:stCondLst>
                      <p:childTnLst>
                        <p:par>
                          <p:cTn id="16" fill="hold">
                            <p:stCondLst>
                              <p:cond delay="0"/>
                            </p:stCondLst>
                            <p:childTnLst>
                              <p:par>
                                <p:cTn id="17" presetID="12" presetClass="entr" presetSubtype="4"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slide(fromBottom)">
                                      <p:cBhvr>
                                        <p:cTn id="19" dur="500"/>
                                        <p:tgtEl>
                                          <p:spTgt spid="2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101"/>
                                        </p:tgtEl>
                                        <p:attrNameLst>
                                          <p:attrName>style.visibility</p:attrName>
                                        </p:attrNameLst>
                                      </p:cBhvr>
                                      <p:to>
                                        <p:strVal val="visible"/>
                                      </p:to>
                                    </p:set>
                                    <p:animEffect transition="in" filter="slide(fromBottom)">
                                      <p:cBhvr>
                                        <p:cTn id="24" dur="500"/>
                                        <p:tgtEl>
                                          <p:spTgt spid="101"/>
                                        </p:tgtEl>
                                      </p:cBhvr>
                                    </p:animEffect>
                                  </p:childTnLst>
                                </p:cTn>
                              </p:par>
                            </p:childTnLst>
                          </p:cTn>
                        </p:par>
                      </p:childTnLst>
                    </p:cTn>
                  </p:par>
                  <p:par>
                    <p:cTn id="25" fill="hold">
                      <p:stCondLst>
                        <p:cond delay="indefinite"/>
                      </p:stCondLst>
                      <p:childTnLst>
                        <p:par>
                          <p:cTn id="26" fill="hold">
                            <p:stCondLst>
                              <p:cond delay="0"/>
                            </p:stCondLst>
                            <p:childTnLst>
                              <p:par>
                                <p:cTn id="27" presetID="23" presetClass="entr" presetSubtype="16" fill="hold" grpId="0" nodeType="clickEffect">
                                  <p:stCondLst>
                                    <p:cond delay="0"/>
                                  </p:stCondLst>
                                  <p:childTnLst>
                                    <p:set>
                                      <p:cBhvr>
                                        <p:cTn id="28" dur="1" fill="hold">
                                          <p:stCondLst>
                                            <p:cond delay="0"/>
                                          </p:stCondLst>
                                        </p:cTn>
                                        <p:tgtEl>
                                          <p:spTgt spid="103"/>
                                        </p:tgtEl>
                                        <p:attrNameLst>
                                          <p:attrName>style.visibility</p:attrName>
                                        </p:attrNameLst>
                                      </p:cBhvr>
                                      <p:to>
                                        <p:strVal val="visible"/>
                                      </p:to>
                                    </p:set>
                                    <p:anim calcmode="lin" valueType="num">
                                      <p:cBhvr>
                                        <p:cTn id="29" dur="500" fill="hold"/>
                                        <p:tgtEl>
                                          <p:spTgt spid="103"/>
                                        </p:tgtEl>
                                        <p:attrNameLst>
                                          <p:attrName>ppt_w</p:attrName>
                                        </p:attrNameLst>
                                      </p:cBhvr>
                                      <p:tavLst>
                                        <p:tav tm="0">
                                          <p:val>
                                            <p:fltVal val="0"/>
                                          </p:val>
                                        </p:tav>
                                        <p:tav tm="100000">
                                          <p:val>
                                            <p:strVal val="#ppt_w"/>
                                          </p:val>
                                        </p:tav>
                                      </p:tavLst>
                                    </p:anim>
                                    <p:anim calcmode="lin" valueType="num">
                                      <p:cBhvr>
                                        <p:cTn id="30" dur="500" fill="hold"/>
                                        <p:tgtEl>
                                          <p:spTgt spid="103"/>
                                        </p:tgtEl>
                                        <p:attrNameLst>
                                          <p:attrName>ppt_h</p:attrName>
                                        </p:attrNameLst>
                                      </p:cBhvr>
                                      <p:tavLst>
                                        <p:tav tm="0">
                                          <p:val>
                                            <p:fltVal val="0"/>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23" presetClass="entr" presetSubtype="16" fill="hold" grpId="0" nodeType="clickEffect">
                                  <p:stCondLst>
                                    <p:cond delay="0"/>
                                  </p:stCondLst>
                                  <p:childTnLst>
                                    <p:set>
                                      <p:cBhvr>
                                        <p:cTn id="34" dur="1" fill="hold">
                                          <p:stCondLst>
                                            <p:cond delay="0"/>
                                          </p:stCondLst>
                                        </p:cTn>
                                        <p:tgtEl>
                                          <p:spTgt spid="102"/>
                                        </p:tgtEl>
                                        <p:attrNameLst>
                                          <p:attrName>style.visibility</p:attrName>
                                        </p:attrNameLst>
                                      </p:cBhvr>
                                      <p:to>
                                        <p:strVal val="visible"/>
                                      </p:to>
                                    </p:set>
                                    <p:anim calcmode="lin" valueType="num">
                                      <p:cBhvr>
                                        <p:cTn id="35" dur="500" fill="hold"/>
                                        <p:tgtEl>
                                          <p:spTgt spid="102"/>
                                        </p:tgtEl>
                                        <p:attrNameLst>
                                          <p:attrName>ppt_w</p:attrName>
                                        </p:attrNameLst>
                                      </p:cBhvr>
                                      <p:tavLst>
                                        <p:tav tm="0">
                                          <p:val>
                                            <p:fltVal val="0"/>
                                          </p:val>
                                        </p:tav>
                                        <p:tav tm="100000">
                                          <p:val>
                                            <p:strVal val="#ppt_w"/>
                                          </p:val>
                                        </p:tav>
                                      </p:tavLst>
                                    </p:anim>
                                    <p:anim calcmode="lin" valueType="num">
                                      <p:cBhvr>
                                        <p:cTn id="36" dur="500" fill="hold"/>
                                        <p:tgtEl>
                                          <p:spTgt spid="10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autoUpdateAnimBg="0"/>
      <p:bldP spid="101" grpId="0" animBg="1" autoUpdateAnimBg="0"/>
      <p:bldP spid="102" grpId="0" animBg="1" autoUpdateAnimBg="0"/>
      <p:bldP spid="103" grpId="0" animBg="1" autoUpdateAnimBg="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295400" y="285750"/>
            <a:ext cx="7086600" cy="563563"/>
          </a:xfrm>
        </p:spPr>
        <p:txBody>
          <a:bodyPr/>
          <a:lstStyle/>
          <a:p>
            <a:r>
              <a:rPr lang="zh-CN" altLang="en-US" dirty="0" smtClean="0">
                <a:ea typeface="楷体_GB2312" pitchFamily="49" charset="-122"/>
              </a:rPr>
              <a:t>脉冲宽度</a:t>
            </a:r>
            <a:r>
              <a:rPr lang="zh-CN" altLang="en-US" dirty="0" smtClean="0">
                <a:ea typeface="楷体_GB2312" pitchFamily="49" charset="-122"/>
                <a:sym typeface="Symbol" panose="05050102010706020507" pitchFamily="18" charset="2"/>
              </a:rPr>
              <a:t>不变， </a:t>
            </a:r>
            <a:r>
              <a:rPr lang="zh-CN" altLang="en-US" dirty="0" smtClean="0">
                <a:ea typeface="楷体_GB2312" pitchFamily="49" charset="-122"/>
              </a:rPr>
              <a:t>周期</a:t>
            </a:r>
            <a:r>
              <a:rPr lang="en-US" altLang="zh-CN" i="1" dirty="0" smtClean="0">
                <a:latin typeface="Times New Roman" panose="02020603050405020304" pitchFamily="18" charset="0"/>
                <a:ea typeface="楷体_GB2312" pitchFamily="49" charset="-122"/>
              </a:rPr>
              <a:t>T</a:t>
            </a:r>
            <a:r>
              <a:rPr lang="zh-CN" altLang="en-US" dirty="0" smtClean="0">
                <a:ea typeface="楷体_GB2312" pitchFamily="49" charset="-122"/>
              </a:rPr>
              <a:t>变化</a:t>
            </a:r>
            <a:r>
              <a:rPr lang="zh-CN" altLang="en-US" dirty="0" smtClean="0">
                <a:ea typeface="楷体_GB2312" pitchFamily="49" charset="-122"/>
                <a:sym typeface="Symbol" panose="05050102010706020507" pitchFamily="18" charset="2"/>
              </a:rPr>
              <a:t>小结</a:t>
            </a:r>
            <a:endParaRPr lang="zh-CN" altLang="en-US" dirty="0" smtClean="0">
              <a:ea typeface="宋体" panose="02010600030101010101" pitchFamily="2" charset="-122"/>
            </a:endParaRPr>
          </a:p>
        </p:txBody>
      </p:sp>
      <p:sp>
        <p:nvSpPr>
          <p:cNvPr id="19459" name="内容占位符 2"/>
          <p:cNvSpPr>
            <a:spLocks noGrp="1"/>
          </p:cNvSpPr>
          <p:nvPr>
            <p:ph idx="1"/>
          </p:nvPr>
        </p:nvSpPr>
        <p:spPr>
          <a:xfrm>
            <a:off x="1066800" y="950366"/>
            <a:ext cx="7620000" cy="4782890"/>
          </a:xfrm>
        </p:spPr>
        <p:txBody>
          <a:bodyPr/>
          <a:lstStyle/>
          <a:p>
            <a:r>
              <a:rPr lang="zh-CN" altLang="en-US" sz="2800" dirty="0" smtClean="0">
                <a:sym typeface="Symbol" panose="05050102010706020507" pitchFamily="18" charset="2"/>
              </a:rPr>
              <a:t> 不</a:t>
            </a:r>
            <a:r>
              <a:rPr lang="zh-CN" altLang="en-US" sz="2800" dirty="0" smtClean="0"/>
              <a:t>变，</a:t>
            </a:r>
            <a:r>
              <a:rPr lang="en-US" altLang="zh-CN" sz="2800" i="1" dirty="0" smtClean="0">
                <a:latin typeface="Times New Roman" panose="02020603050405020304" pitchFamily="18" charset="0"/>
              </a:rPr>
              <a:t>F</a:t>
            </a:r>
            <a:r>
              <a:rPr lang="en-US" altLang="zh-CN" sz="2400" dirty="0" smtClean="0">
                <a:latin typeface="Times New Roman" panose="02020603050405020304" pitchFamily="18" charset="0"/>
              </a:rPr>
              <a:t>n</a:t>
            </a:r>
            <a:r>
              <a:rPr lang="en-US" altLang="zh-CN" sz="2800" dirty="0" smtClean="0"/>
              <a:t> </a:t>
            </a:r>
            <a:r>
              <a:rPr lang="zh-CN" altLang="en-US" sz="2800" dirty="0" smtClean="0"/>
              <a:t>的第一个过零点频率不变</a:t>
            </a:r>
            <a:endParaRPr lang="en-US" altLang="zh-CN" sz="2800" dirty="0" smtClean="0"/>
          </a:p>
          <a:p>
            <a:pPr>
              <a:lnSpc>
                <a:spcPct val="200000"/>
              </a:lnSpc>
              <a:buNone/>
            </a:pPr>
            <a:r>
              <a:rPr lang="zh-CN" altLang="en-US" sz="2800" dirty="0" smtClean="0">
                <a:latin typeface="Arial" panose="020B0604020202020204" pitchFamily="34" charset="0"/>
                <a:ea typeface="宋体" panose="02010600030101010101" pitchFamily="2" charset="-122"/>
              </a:rPr>
              <a:t>即                           ，</a:t>
            </a:r>
            <a:r>
              <a:rPr lang="zh-CN" altLang="en-US" sz="2800" dirty="0" smtClean="0"/>
              <a:t>信号的带宽不变</a:t>
            </a:r>
            <a:endParaRPr lang="en-US" altLang="zh-CN" sz="2800" dirty="0" smtClean="0">
              <a:latin typeface="Arial" panose="020B0604020202020204" pitchFamily="34" charset="0"/>
              <a:ea typeface="宋体" panose="02010600030101010101" pitchFamily="2" charset="-122"/>
            </a:endParaRPr>
          </a:p>
          <a:p>
            <a:endParaRPr lang="en-US" altLang="zh-CN" sz="2800" i="1" dirty="0" smtClean="0">
              <a:latin typeface="Times New Roman" panose="02020603050405020304" pitchFamily="18" charset="0"/>
              <a:sym typeface="Symbol" panose="05050102010706020507" pitchFamily="18" charset="2"/>
            </a:endParaRPr>
          </a:p>
          <a:p>
            <a:r>
              <a:rPr lang="en-US" altLang="zh-CN" sz="2800" i="1" dirty="0" smtClean="0">
                <a:latin typeface="Times New Roman" panose="02020603050405020304" pitchFamily="18" charset="0"/>
                <a:sym typeface="Symbol" panose="05050102010706020507" pitchFamily="18" charset="2"/>
              </a:rPr>
              <a:t>T</a:t>
            </a:r>
            <a:r>
              <a:rPr lang="en-US" altLang="zh-CN" sz="2800" dirty="0" smtClean="0">
                <a:sym typeface="Symbol" panose="05050102010706020507" pitchFamily="18" charset="2"/>
              </a:rPr>
              <a:t> </a:t>
            </a:r>
            <a:r>
              <a:rPr lang="zh-CN" altLang="en-US" sz="2800" dirty="0" smtClean="0"/>
              <a:t>由小变大，谐波频率成分丰富，并且频谱的幅度变小</a:t>
            </a:r>
            <a:endParaRPr lang="en-US" altLang="zh-CN" sz="2800" dirty="0" smtClean="0"/>
          </a:p>
          <a:p>
            <a:endParaRPr lang="en-US" altLang="zh-CN" sz="2800" i="1" dirty="0" smtClean="0">
              <a:latin typeface="Times New Roman" panose="02020603050405020304" pitchFamily="18" charset="0"/>
            </a:endParaRPr>
          </a:p>
          <a:p>
            <a:r>
              <a:rPr lang="en-US" altLang="zh-CN" sz="2800" i="1" dirty="0" smtClean="0">
                <a:latin typeface="Times New Roman" panose="02020603050405020304" pitchFamily="18" charset="0"/>
              </a:rPr>
              <a:t>T</a:t>
            </a:r>
            <a:r>
              <a:rPr lang="en-US" altLang="zh-CN" sz="2800" dirty="0" smtClean="0"/>
              <a:t> </a:t>
            </a:r>
            <a:r>
              <a:rPr lang="en-US" altLang="zh-CN" sz="2800" dirty="0" smtClean="0">
                <a:sym typeface="Symbol" panose="05050102010706020507" pitchFamily="18" charset="2"/>
              </a:rPr>
              <a:t></a:t>
            </a:r>
            <a:r>
              <a:rPr lang="zh-CN" altLang="en-US" sz="2800" dirty="0" smtClean="0">
                <a:sym typeface="Symbol" panose="05050102010706020507" pitchFamily="18" charset="2"/>
              </a:rPr>
              <a:t>  时</a:t>
            </a:r>
            <a:r>
              <a:rPr lang="zh-CN" altLang="en-US" sz="2800" dirty="0" smtClean="0"/>
              <a:t>，谱线间隔 </a:t>
            </a:r>
            <a:r>
              <a:rPr lang="zh-CN" altLang="zh-CN" sz="2800" dirty="0" smtClean="0">
                <a:sym typeface="Symbol" panose="05050102010706020507" pitchFamily="18" charset="2"/>
              </a:rPr>
              <a:t></a:t>
            </a:r>
            <a:r>
              <a:rPr lang="zh-CN" altLang="en-US" sz="2800" dirty="0" smtClean="0">
                <a:sym typeface="Symbol" panose="05050102010706020507" pitchFamily="18" charset="2"/>
              </a:rPr>
              <a:t> 0 </a:t>
            </a:r>
            <a:r>
              <a:rPr lang="zh-CN" altLang="en-US" sz="2800" dirty="0" smtClean="0"/>
              <a:t>，这时</a:t>
            </a:r>
            <a:endParaRPr lang="en-US" altLang="zh-CN" sz="2800" dirty="0" smtClean="0"/>
          </a:p>
          <a:p>
            <a:pPr>
              <a:buNone/>
            </a:pPr>
            <a:r>
              <a:rPr lang="zh-CN" altLang="en-US" sz="2400" dirty="0" smtClean="0">
                <a:solidFill>
                  <a:srgbClr val="FF0000"/>
                </a:solidFill>
                <a:latin typeface="楷体_GB2312" pitchFamily="49" charset="-122"/>
                <a:ea typeface="楷体_GB2312" pitchFamily="49" charset="-122"/>
              </a:rPr>
              <a:t>周期信号 </a:t>
            </a:r>
            <a:r>
              <a:rPr lang="zh-CN" altLang="zh-CN" sz="2400" dirty="0" smtClean="0">
                <a:solidFill>
                  <a:srgbClr val="FF0000"/>
                </a:solidFill>
                <a:latin typeface="楷体_GB2312" pitchFamily="49" charset="-122"/>
                <a:ea typeface="楷体_GB2312" pitchFamily="49" charset="-122"/>
                <a:sym typeface="Symbol" panose="05050102010706020507" pitchFamily="18" charset="2"/>
              </a:rPr>
              <a:t></a:t>
            </a:r>
            <a:r>
              <a:rPr lang="zh-CN" altLang="en-US" sz="2400" dirty="0" smtClean="0">
                <a:solidFill>
                  <a:srgbClr val="FF0000"/>
                </a:solidFill>
                <a:latin typeface="楷体_GB2312" pitchFamily="49" charset="-122"/>
                <a:ea typeface="楷体_GB2312" pitchFamily="49" charset="-122"/>
              </a:rPr>
              <a:t> 非周期信号；离散频谱 </a:t>
            </a:r>
            <a:r>
              <a:rPr lang="zh-CN" altLang="zh-CN" sz="2400" dirty="0" smtClean="0">
                <a:solidFill>
                  <a:srgbClr val="FF0000"/>
                </a:solidFill>
                <a:latin typeface="楷体_GB2312" pitchFamily="49" charset="-122"/>
                <a:ea typeface="楷体_GB2312" pitchFamily="49" charset="-122"/>
                <a:sym typeface="Symbol" panose="05050102010706020507" pitchFamily="18" charset="2"/>
              </a:rPr>
              <a:t></a:t>
            </a:r>
            <a:r>
              <a:rPr lang="zh-CN" altLang="en-US" sz="2400" dirty="0" smtClean="0">
                <a:solidFill>
                  <a:srgbClr val="FF0000"/>
                </a:solidFill>
                <a:latin typeface="楷体_GB2312" pitchFamily="49" charset="-122"/>
                <a:ea typeface="楷体_GB2312" pitchFamily="49" charset="-122"/>
              </a:rPr>
              <a:t> 连续频谱</a:t>
            </a:r>
            <a:endParaRPr lang="en-US" altLang="zh-CN" sz="2400" dirty="0" smtClean="0">
              <a:solidFill>
                <a:srgbClr val="FF0000"/>
              </a:solidFill>
            </a:endParaRPr>
          </a:p>
          <a:p>
            <a:pPr>
              <a:lnSpc>
                <a:spcPct val="150000"/>
              </a:lnSpc>
            </a:pPr>
            <a:endParaRPr lang="en-US" altLang="zh-CN" sz="2800" dirty="0" smtClean="0">
              <a:latin typeface="Arial" panose="020B0604020202020204" pitchFamily="34" charset="0"/>
              <a:ea typeface="宋体" panose="02010600030101010101" pitchFamily="2" charset="-122"/>
            </a:endParaRPr>
          </a:p>
          <a:p>
            <a:pPr lvl="1"/>
            <a:endParaRPr lang="zh-CN" altLang="en-US" dirty="0" smtClean="0">
              <a:latin typeface="Arial" panose="020B0604020202020204" pitchFamily="34" charset="0"/>
              <a:ea typeface="宋体" panose="02010600030101010101"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96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661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6614"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1142786" name="Object 2"/>
          <p:cNvGraphicFramePr>
            <a:graphicFrameLocks noChangeAspect="1"/>
          </p:cNvGraphicFramePr>
          <p:nvPr/>
        </p:nvGraphicFramePr>
        <p:xfrm>
          <a:off x="2699792" y="1687947"/>
          <a:ext cx="1344612" cy="698500"/>
        </p:xfrm>
        <a:graphic>
          <a:graphicData uri="http://schemas.openxmlformats.org/presentationml/2006/ole">
            <mc:AlternateContent xmlns:mc="http://schemas.openxmlformats.org/markup-compatibility/2006">
              <mc:Choice xmlns:v="urn:schemas-microsoft-com:vml" Requires="v">
                <p:oleObj spid="_x0000_s17409" name="" r:id="rId1" imgW="16764000" imgH="9448800" progId="Equation.3">
                  <p:embed/>
                </p:oleObj>
              </mc:Choice>
              <mc:Fallback>
                <p:oleObj name="" r:id="rId1" imgW="16764000" imgH="9448800" progId="Equation.3">
                  <p:embed/>
                  <p:pic>
                    <p:nvPicPr>
                      <p:cNvPr id="0" name="图片 17408"/>
                      <p:cNvPicPr>
                        <a:picLocks noChangeAspect="1"/>
                      </p:cNvPicPr>
                      <p:nvPr/>
                    </p:nvPicPr>
                    <p:blipFill>
                      <a:blip r:embed="rId2"/>
                      <a:stretch>
                        <a:fillRect/>
                      </a:stretch>
                    </p:blipFill>
                    <p:spPr>
                      <a:xfrm>
                        <a:off x="2699792" y="1687947"/>
                        <a:ext cx="1344612" cy="698500"/>
                      </a:xfrm>
                      <a:prstGeom prst="rect">
                        <a:avLst/>
                      </a:prstGeom>
                      <a:noFill/>
                      <a:ln w="9525">
                        <a:noFill/>
                      </a:ln>
                    </p:spPr>
                  </p:pic>
                </p:oleObj>
              </mc:Fallback>
            </mc:AlternateContent>
          </a:graphicData>
        </a:graphic>
      </p:graphicFrame>
      <p:graphicFrame>
        <p:nvGraphicFramePr>
          <p:cNvPr id="1142787" name="Object 3"/>
          <p:cNvGraphicFramePr>
            <a:graphicFrameLocks noChangeAspect="1"/>
          </p:cNvGraphicFramePr>
          <p:nvPr/>
        </p:nvGraphicFramePr>
        <p:xfrm>
          <a:off x="1573560" y="1687947"/>
          <a:ext cx="982216" cy="732941"/>
        </p:xfrm>
        <a:graphic>
          <a:graphicData uri="http://schemas.openxmlformats.org/presentationml/2006/ole">
            <mc:AlternateContent xmlns:mc="http://schemas.openxmlformats.org/markup-compatibility/2006">
              <mc:Choice xmlns:v="urn:schemas-microsoft-com:vml" Requires="v">
                <p:oleObj spid="_x0000_s17410" name="" r:id="rId3" imgW="12496800" imgH="9448800" progId="Equation.3">
                  <p:embed/>
                </p:oleObj>
              </mc:Choice>
              <mc:Fallback>
                <p:oleObj name="" r:id="rId3" imgW="12496800" imgH="9448800" progId="Equation.3">
                  <p:embed/>
                  <p:pic>
                    <p:nvPicPr>
                      <p:cNvPr id="0" name="图片 17409"/>
                      <p:cNvPicPr>
                        <a:picLocks noChangeAspect="1"/>
                      </p:cNvPicPr>
                      <p:nvPr/>
                    </p:nvPicPr>
                    <p:blipFill>
                      <a:blip r:embed="rId4"/>
                      <a:stretch>
                        <a:fillRect/>
                      </a:stretch>
                    </p:blipFill>
                    <p:spPr>
                      <a:xfrm>
                        <a:off x="1573560" y="1687947"/>
                        <a:ext cx="982216" cy="732941"/>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499"/>
                                          </p:stCondLst>
                                        </p:cTn>
                                        <p:tgtEl>
                                          <p:spTgt spid="1142787"/>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0"/>
                                  </p:stCondLst>
                                  <p:childTnLst>
                                    <p:set>
                                      <p:cBhvr>
                                        <p:cTn id="9" dur="1" fill="hold">
                                          <p:stCondLst>
                                            <p:cond delay="499"/>
                                          </p:stCondLst>
                                        </p:cTn>
                                        <p:tgtEl>
                                          <p:spTgt spid="11427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1</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396290" name="Picture 2"/>
          <p:cNvPicPr>
            <a:picLocks noChangeAspect="1" noChangeArrowheads="1"/>
          </p:cNvPicPr>
          <p:nvPr/>
        </p:nvPicPr>
        <p:blipFill>
          <a:blip r:embed="rId1" cstate="print"/>
          <a:srcRect/>
          <a:stretch>
            <a:fillRect/>
          </a:stretch>
        </p:blipFill>
        <p:spPr bwMode="auto">
          <a:xfrm>
            <a:off x="655832" y="1628800"/>
            <a:ext cx="3628136" cy="2736304"/>
          </a:xfrm>
          <a:prstGeom prst="rect">
            <a:avLst/>
          </a:prstGeom>
          <a:noFill/>
          <a:ln w="9525">
            <a:noFill/>
            <a:miter lim="800000"/>
            <a:headEnd/>
            <a:tailEnd/>
          </a:ln>
        </p:spPr>
      </p:pic>
      <p:pic>
        <p:nvPicPr>
          <p:cNvPr id="396291" name="Picture 3"/>
          <p:cNvPicPr>
            <a:picLocks noChangeAspect="1" noChangeArrowheads="1"/>
          </p:cNvPicPr>
          <p:nvPr/>
        </p:nvPicPr>
        <p:blipFill>
          <a:blip r:embed="rId2" cstate="print"/>
          <a:srcRect/>
          <a:stretch>
            <a:fillRect/>
          </a:stretch>
        </p:blipFill>
        <p:spPr bwMode="auto">
          <a:xfrm>
            <a:off x="4788024" y="1660533"/>
            <a:ext cx="3545994" cy="2704571"/>
          </a:xfrm>
          <a:prstGeom prst="rect">
            <a:avLst/>
          </a:prstGeom>
          <a:noFill/>
          <a:ln w="9525">
            <a:noFill/>
            <a:miter lim="800000"/>
            <a:headEnd/>
            <a:tailEnd/>
          </a:ln>
        </p:spPr>
      </p:pic>
      <p:sp>
        <p:nvSpPr>
          <p:cNvPr id="9" name="TextBox 8"/>
          <p:cNvSpPr txBox="1"/>
          <p:nvPr/>
        </p:nvSpPr>
        <p:spPr>
          <a:xfrm>
            <a:off x="2267811" y="4797152"/>
            <a:ext cx="4320413" cy="830997"/>
          </a:xfrm>
          <a:prstGeom prst="rect">
            <a:avLst/>
          </a:prstGeom>
          <a:noFill/>
        </p:spPr>
        <p:txBody>
          <a:bodyPr wrap="none" rtlCol="0">
            <a:spAutoFit/>
          </a:bodyPr>
          <a:lstStyle/>
          <a:p>
            <a:r>
              <a:rPr lang="zh-CN" altLang="en-US" dirty="0" smtClean="0"/>
              <a:t>时域的连续    ～频域的非周期</a:t>
            </a:r>
            <a:endParaRPr lang="en-US" altLang="zh-CN" dirty="0" smtClean="0"/>
          </a:p>
          <a:p>
            <a:r>
              <a:rPr lang="zh-CN" altLang="en-US" dirty="0" smtClean="0"/>
              <a:t>时域的非周期 ～频域的连续</a:t>
            </a:r>
            <a:endParaRPr lang="zh-CN" altLang="en-US"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2</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4" name="Picture 4"/>
          <p:cNvPicPr>
            <a:picLocks noChangeAspect="1" noChangeArrowheads="1"/>
          </p:cNvPicPr>
          <p:nvPr/>
        </p:nvPicPr>
        <p:blipFill>
          <a:blip r:embed="rId1" cstate="print"/>
          <a:srcRect/>
          <a:stretch>
            <a:fillRect/>
          </a:stretch>
        </p:blipFill>
        <p:spPr bwMode="auto">
          <a:xfrm>
            <a:off x="827584" y="1484784"/>
            <a:ext cx="3528392" cy="2818658"/>
          </a:xfrm>
          <a:prstGeom prst="rect">
            <a:avLst/>
          </a:prstGeom>
          <a:noFill/>
          <a:ln w="9525">
            <a:noFill/>
            <a:miter lim="800000"/>
            <a:headEnd/>
            <a:tailEnd/>
          </a:ln>
        </p:spPr>
      </p:pic>
      <p:pic>
        <p:nvPicPr>
          <p:cNvPr id="5" name="Picture 5"/>
          <p:cNvPicPr>
            <a:picLocks noChangeAspect="1" noChangeArrowheads="1"/>
          </p:cNvPicPr>
          <p:nvPr/>
        </p:nvPicPr>
        <p:blipFill>
          <a:blip r:embed="rId2" cstate="print"/>
          <a:srcRect/>
          <a:stretch>
            <a:fillRect/>
          </a:stretch>
        </p:blipFill>
        <p:spPr bwMode="auto">
          <a:xfrm>
            <a:off x="4788023" y="1495544"/>
            <a:ext cx="3600401" cy="2780309"/>
          </a:xfrm>
          <a:prstGeom prst="rect">
            <a:avLst/>
          </a:prstGeom>
          <a:noFill/>
          <a:ln w="9525">
            <a:noFill/>
            <a:miter lim="800000"/>
            <a:headEnd/>
            <a:tailEnd/>
          </a:ln>
        </p:spPr>
      </p:pic>
      <p:sp>
        <p:nvSpPr>
          <p:cNvPr id="7" name="TextBox 6"/>
          <p:cNvSpPr txBox="1"/>
          <p:nvPr/>
        </p:nvSpPr>
        <p:spPr>
          <a:xfrm>
            <a:off x="2627784" y="4725144"/>
            <a:ext cx="4108817" cy="830997"/>
          </a:xfrm>
          <a:prstGeom prst="rect">
            <a:avLst/>
          </a:prstGeom>
          <a:noFill/>
        </p:spPr>
        <p:txBody>
          <a:bodyPr wrap="none" rtlCol="0">
            <a:spAutoFit/>
          </a:bodyPr>
          <a:lstStyle/>
          <a:p>
            <a:r>
              <a:rPr lang="zh-CN" altLang="en-US" dirty="0" smtClean="0"/>
              <a:t>时域的连续 ～频域的非周期</a:t>
            </a:r>
            <a:endParaRPr lang="en-US" altLang="zh-CN" dirty="0" smtClean="0"/>
          </a:p>
          <a:p>
            <a:r>
              <a:rPr lang="zh-CN" altLang="en-US" dirty="0" smtClean="0"/>
              <a:t>时域的周期 ～频域的离散</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3</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397314" name="Picture 2"/>
          <p:cNvPicPr>
            <a:picLocks noChangeAspect="1" noChangeArrowheads="1"/>
          </p:cNvPicPr>
          <p:nvPr/>
        </p:nvPicPr>
        <p:blipFill>
          <a:blip r:embed="rId1" cstate="print"/>
          <a:srcRect/>
          <a:stretch>
            <a:fillRect/>
          </a:stretch>
        </p:blipFill>
        <p:spPr bwMode="auto">
          <a:xfrm>
            <a:off x="899592" y="1484783"/>
            <a:ext cx="3600400" cy="2852003"/>
          </a:xfrm>
          <a:prstGeom prst="rect">
            <a:avLst/>
          </a:prstGeom>
          <a:noFill/>
          <a:ln w="9525">
            <a:noFill/>
            <a:miter lim="800000"/>
            <a:headEnd/>
            <a:tailEnd/>
          </a:ln>
        </p:spPr>
      </p:pic>
      <p:pic>
        <p:nvPicPr>
          <p:cNvPr id="397315" name="Picture 3"/>
          <p:cNvPicPr>
            <a:picLocks noChangeAspect="1" noChangeArrowheads="1"/>
          </p:cNvPicPr>
          <p:nvPr/>
        </p:nvPicPr>
        <p:blipFill>
          <a:blip r:embed="rId2" cstate="print"/>
          <a:srcRect/>
          <a:stretch>
            <a:fillRect/>
          </a:stretch>
        </p:blipFill>
        <p:spPr bwMode="auto">
          <a:xfrm>
            <a:off x="4932040" y="1484784"/>
            <a:ext cx="3647024" cy="2880320"/>
          </a:xfrm>
          <a:prstGeom prst="rect">
            <a:avLst/>
          </a:prstGeom>
          <a:noFill/>
          <a:ln w="9525">
            <a:noFill/>
            <a:miter lim="800000"/>
            <a:headEnd/>
            <a:tailEnd/>
          </a:ln>
        </p:spPr>
      </p:pic>
      <p:sp>
        <p:nvSpPr>
          <p:cNvPr id="9" name="TextBox 8"/>
          <p:cNvSpPr txBox="1"/>
          <p:nvPr/>
        </p:nvSpPr>
        <p:spPr>
          <a:xfrm>
            <a:off x="2483835" y="4830251"/>
            <a:ext cx="4011034" cy="830997"/>
          </a:xfrm>
          <a:prstGeom prst="rect">
            <a:avLst/>
          </a:prstGeom>
          <a:noFill/>
        </p:spPr>
        <p:txBody>
          <a:bodyPr wrap="none" rtlCol="0">
            <a:spAutoFit/>
          </a:bodyPr>
          <a:lstStyle/>
          <a:p>
            <a:r>
              <a:rPr lang="zh-CN" altLang="en-US" dirty="0" smtClean="0"/>
              <a:t>时域的离散    ～频域的周期</a:t>
            </a:r>
            <a:endParaRPr lang="en-US" altLang="zh-CN" dirty="0" smtClean="0"/>
          </a:p>
          <a:p>
            <a:r>
              <a:rPr lang="zh-CN" altLang="en-US" dirty="0" smtClean="0"/>
              <a:t>时域的非周期 ～频域的连续</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4</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4" name="Picture 5"/>
          <p:cNvPicPr>
            <a:picLocks noChangeAspect="1" noChangeArrowheads="1"/>
          </p:cNvPicPr>
          <p:nvPr/>
        </p:nvPicPr>
        <p:blipFill>
          <a:blip r:embed="rId1" cstate="print"/>
          <a:srcRect/>
          <a:stretch>
            <a:fillRect/>
          </a:stretch>
        </p:blipFill>
        <p:spPr bwMode="auto">
          <a:xfrm>
            <a:off x="4788024" y="1412776"/>
            <a:ext cx="4023447" cy="1944216"/>
          </a:xfrm>
          <a:prstGeom prst="rect">
            <a:avLst/>
          </a:prstGeom>
          <a:noFill/>
          <a:ln w="9525">
            <a:noFill/>
            <a:miter lim="800000"/>
            <a:headEnd/>
            <a:tailEnd/>
          </a:ln>
        </p:spPr>
      </p:pic>
      <p:pic>
        <p:nvPicPr>
          <p:cNvPr id="5" name="Picture 6"/>
          <p:cNvPicPr>
            <a:picLocks noChangeAspect="1" noChangeArrowheads="1"/>
          </p:cNvPicPr>
          <p:nvPr/>
        </p:nvPicPr>
        <p:blipFill>
          <a:blip r:embed="rId2" cstate="print"/>
          <a:srcRect/>
          <a:stretch>
            <a:fillRect/>
          </a:stretch>
        </p:blipFill>
        <p:spPr bwMode="auto">
          <a:xfrm>
            <a:off x="395536" y="1412776"/>
            <a:ext cx="3816424" cy="1944216"/>
          </a:xfrm>
          <a:prstGeom prst="rect">
            <a:avLst/>
          </a:prstGeom>
          <a:noFill/>
          <a:ln w="9525">
            <a:noFill/>
            <a:miter lim="800000"/>
            <a:headEnd/>
            <a:tailEnd/>
          </a:ln>
        </p:spPr>
      </p:pic>
      <p:sp>
        <p:nvSpPr>
          <p:cNvPr id="6" name="TextBox 5"/>
          <p:cNvSpPr txBox="1"/>
          <p:nvPr/>
        </p:nvSpPr>
        <p:spPr>
          <a:xfrm>
            <a:off x="2534544" y="3573016"/>
            <a:ext cx="3693640" cy="830997"/>
          </a:xfrm>
          <a:prstGeom prst="rect">
            <a:avLst/>
          </a:prstGeom>
          <a:noFill/>
        </p:spPr>
        <p:txBody>
          <a:bodyPr wrap="none" rtlCol="0">
            <a:spAutoFit/>
          </a:bodyPr>
          <a:lstStyle/>
          <a:p>
            <a:r>
              <a:rPr lang="zh-CN" altLang="en-US" dirty="0" smtClean="0"/>
              <a:t>时域的离散 ～频域的周期</a:t>
            </a:r>
            <a:endParaRPr lang="en-US" altLang="zh-CN" dirty="0" smtClean="0"/>
          </a:p>
          <a:p>
            <a:r>
              <a:rPr lang="zh-CN" altLang="en-US" dirty="0" smtClean="0"/>
              <a:t>时域的周期 ～频域的离散</a:t>
            </a:r>
            <a:endParaRPr lang="zh-CN" altLang="en-US" dirty="0"/>
          </a:p>
        </p:txBody>
      </p:sp>
      <p:sp>
        <p:nvSpPr>
          <p:cNvPr id="7" name="TextBox 6"/>
          <p:cNvSpPr txBox="1"/>
          <p:nvPr/>
        </p:nvSpPr>
        <p:spPr>
          <a:xfrm>
            <a:off x="611560" y="4437112"/>
            <a:ext cx="7992888" cy="1938992"/>
          </a:xfrm>
          <a:prstGeom prst="rect">
            <a:avLst/>
          </a:prstGeom>
          <a:noFill/>
        </p:spPr>
        <p:txBody>
          <a:bodyPr wrap="square" rtlCol="0">
            <a:spAutoFit/>
          </a:bodyPr>
          <a:lstStyle/>
          <a:p>
            <a:r>
              <a:rPr lang="zh-CN" altLang="en-US" dirty="0" smtClean="0"/>
              <a:t>总结：假若一个函数在一个域内（时间或频率）是周期性的，则相应的在另一个域中的变换式必是取样的形式，即离散变量的函数。反之，如果在一个域中的函数是取样的，则在另一个域中必是周期性函数。在一个域中函数的周期必是另一域中两取样点间增量的倒数</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傅立叶级数的举例</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5"/>
          <p:cNvGrpSpPr/>
          <p:nvPr/>
        </p:nvGrpSpPr>
        <p:grpSpPr bwMode="auto">
          <a:xfrm>
            <a:off x="430906" y="1124744"/>
            <a:ext cx="4745554" cy="2232248"/>
            <a:chOff x="2401" y="1139"/>
            <a:chExt cx="2776" cy="1010"/>
          </a:xfrm>
        </p:grpSpPr>
        <p:sp>
          <p:nvSpPr>
            <p:cNvPr id="8" name="Line 13"/>
            <p:cNvSpPr>
              <a:spLocks noChangeShapeType="1"/>
            </p:cNvSpPr>
            <p:nvPr/>
          </p:nvSpPr>
          <p:spPr bwMode="auto">
            <a:xfrm flipV="1">
              <a:off x="3503" y="1200"/>
              <a:ext cx="0" cy="949"/>
            </a:xfrm>
            <a:prstGeom prst="line">
              <a:avLst/>
            </a:prstGeom>
            <a:noFill/>
            <a:ln w="9525">
              <a:solidFill>
                <a:schemeClr val="tx1"/>
              </a:solidFill>
              <a:round/>
              <a:tailEnd type="stealth" w="sm" len="med"/>
            </a:ln>
            <a:effectLst/>
          </p:spPr>
          <p:txBody>
            <a:bodyPr/>
            <a:lstStyle/>
            <a:p>
              <a:endParaRPr lang="zh-CN" altLang="en-US"/>
            </a:p>
          </p:txBody>
        </p:sp>
        <p:sp>
          <p:nvSpPr>
            <p:cNvPr id="9" name="Rectangle 14"/>
            <p:cNvSpPr>
              <a:spLocks noChangeArrowheads="1"/>
            </p:cNvSpPr>
            <p:nvPr/>
          </p:nvSpPr>
          <p:spPr bwMode="auto">
            <a:xfrm>
              <a:off x="3503" y="1468"/>
              <a:ext cx="377" cy="256"/>
            </a:xfrm>
            <a:prstGeom prst="rect">
              <a:avLst/>
            </a:prstGeom>
            <a:noFill/>
            <a:ln w="9525">
              <a:solidFill>
                <a:schemeClr val="tx1"/>
              </a:solidFill>
              <a:miter lim="800000"/>
              <a:tailEnd type="none" w="sm" len="med"/>
            </a:ln>
            <a:effectLst/>
          </p:spPr>
          <p:txBody>
            <a:bodyPr/>
            <a:lstStyle/>
            <a:p>
              <a:endParaRPr lang="zh-CN" altLang="en-US"/>
            </a:p>
          </p:txBody>
        </p:sp>
        <p:graphicFrame>
          <p:nvGraphicFramePr>
            <p:cNvPr id="12" name="Object 17"/>
            <p:cNvGraphicFramePr>
              <a:graphicFrameLocks noChangeAspect="1"/>
            </p:cNvGraphicFramePr>
            <p:nvPr/>
          </p:nvGraphicFramePr>
          <p:xfrm>
            <a:off x="3523" y="1139"/>
            <a:ext cx="301" cy="163"/>
          </p:xfrm>
          <a:graphic>
            <a:graphicData uri="http://schemas.openxmlformats.org/presentationml/2006/ole">
              <mc:AlternateContent xmlns:mc="http://schemas.openxmlformats.org/markup-compatibility/2006">
                <mc:Choice xmlns:v="urn:schemas-microsoft-com:vml" Requires="v">
                  <p:oleObj spid="_x0000_s18433" name="公式" r:id="rId1" imgW="7620000" imgH="4876800" progId="Equation.3">
                    <p:embed/>
                  </p:oleObj>
                </mc:Choice>
                <mc:Fallback>
                  <p:oleObj name="公式" r:id="rId1" imgW="7620000" imgH="4876800" progId="Equation.3">
                    <p:embed/>
                    <p:pic>
                      <p:nvPicPr>
                        <p:cNvPr id="0" name="图片 18432"/>
                        <p:cNvPicPr>
                          <a:picLocks noChangeAspect="1"/>
                        </p:cNvPicPr>
                        <p:nvPr/>
                      </p:nvPicPr>
                      <p:blipFill>
                        <a:blip r:embed="rId2"/>
                        <a:stretch>
                          <a:fillRect/>
                        </a:stretch>
                      </p:blipFill>
                      <p:spPr>
                        <a:xfrm>
                          <a:off x="3523" y="1139"/>
                          <a:ext cx="301" cy="163"/>
                        </a:xfrm>
                        <a:prstGeom prst="rect">
                          <a:avLst/>
                        </a:prstGeom>
                        <a:noFill/>
                        <a:ln w="9525">
                          <a:noFill/>
                        </a:ln>
                      </p:spPr>
                    </p:pic>
                  </p:oleObj>
                </mc:Fallback>
              </mc:AlternateContent>
            </a:graphicData>
          </a:graphic>
        </p:graphicFrame>
        <p:graphicFrame>
          <p:nvGraphicFramePr>
            <p:cNvPr id="13" name="Object 18"/>
            <p:cNvGraphicFramePr>
              <a:graphicFrameLocks noChangeAspect="1"/>
            </p:cNvGraphicFramePr>
            <p:nvPr/>
          </p:nvGraphicFramePr>
          <p:xfrm>
            <a:off x="3378" y="1405"/>
            <a:ext cx="60" cy="159"/>
          </p:xfrm>
          <a:graphic>
            <a:graphicData uri="http://schemas.openxmlformats.org/presentationml/2006/ole">
              <mc:AlternateContent xmlns:mc="http://schemas.openxmlformats.org/markup-compatibility/2006">
                <mc:Choice xmlns:v="urn:schemas-microsoft-com:vml" Requires="v">
                  <p:oleObj spid="_x0000_s18434" name="公式" r:id="rId3" imgW="2133600" imgH="3962400" progId="Equation.3">
                    <p:embed/>
                  </p:oleObj>
                </mc:Choice>
                <mc:Fallback>
                  <p:oleObj name="公式" r:id="rId3" imgW="2133600" imgH="3962400" progId="Equation.3">
                    <p:embed/>
                    <p:pic>
                      <p:nvPicPr>
                        <p:cNvPr id="0" name="图片 18433"/>
                        <p:cNvPicPr>
                          <a:picLocks noChangeAspect="1"/>
                        </p:cNvPicPr>
                        <p:nvPr/>
                      </p:nvPicPr>
                      <p:blipFill>
                        <a:blip r:embed="rId4"/>
                        <a:stretch>
                          <a:fillRect/>
                        </a:stretch>
                      </p:blipFill>
                      <p:spPr>
                        <a:xfrm>
                          <a:off x="3378" y="1405"/>
                          <a:ext cx="60" cy="159"/>
                        </a:xfrm>
                        <a:prstGeom prst="rect">
                          <a:avLst/>
                        </a:prstGeom>
                        <a:noFill/>
                        <a:ln w="9525">
                          <a:noFill/>
                        </a:ln>
                      </p:spPr>
                    </p:pic>
                  </p:oleObj>
                </mc:Fallback>
              </mc:AlternateContent>
            </a:graphicData>
          </a:graphic>
        </p:graphicFrame>
        <p:graphicFrame>
          <p:nvGraphicFramePr>
            <p:cNvPr id="14" name="Object 19"/>
            <p:cNvGraphicFramePr>
              <a:graphicFrameLocks noChangeAspect="1"/>
            </p:cNvGraphicFramePr>
            <p:nvPr/>
          </p:nvGraphicFramePr>
          <p:xfrm>
            <a:off x="3503" y="1724"/>
            <a:ext cx="129" cy="160"/>
          </p:xfrm>
          <a:graphic>
            <a:graphicData uri="http://schemas.openxmlformats.org/presentationml/2006/ole">
              <mc:AlternateContent xmlns:mc="http://schemas.openxmlformats.org/markup-compatibility/2006">
                <mc:Choice xmlns:v="urn:schemas-microsoft-com:vml" Requires="v">
                  <p:oleObj spid="_x0000_s18435" name="公式" r:id="rId5" imgW="3352800" imgH="4876800" progId="Equation.3">
                    <p:embed/>
                  </p:oleObj>
                </mc:Choice>
                <mc:Fallback>
                  <p:oleObj name="公式" r:id="rId5" imgW="3352800" imgH="4876800" progId="Equation.3">
                    <p:embed/>
                    <p:pic>
                      <p:nvPicPr>
                        <p:cNvPr id="0" name="图片 18434"/>
                        <p:cNvPicPr>
                          <a:picLocks noChangeAspect="1"/>
                        </p:cNvPicPr>
                        <p:nvPr/>
                      </p:nvPicPr>
                      <p:blipFill>
                        <a:blip r:embed="rId6"/>
                        <a:stretch>
                          <a:fillRect/>
                        </a:stretch>
                      </p:blipFill>
                      <p:spPr>
                        <a:xfrm>
                          <a:off x="3503" y="1724"/>
                          <a:ext cx="129" cy="160"/>
                        </a:xfrm>
                        <a:prstGeom prst="rect">
                          <a:avLst/>
                        </a:prstGeom>
                        <a:noFill/>
                        <a:ln w="9525">
                          <a:noFill/>
                        </a:ln>
                      </p:spPr>
                    </p:pic>
                  </p:oleObj>
                </mc:Fallback>
              </mc:AlternateContent>
            </a:graphicData>
          </a:graphic>
        </p:graphicFrame>
        <p:graphicFrame>
          <p:nvGraphicFramePr>
            <p:cNvPr id="15" name="Object 20"/>
            <p:cNvGraphicFramePr>
              <a:graphicFrameLocks noChangeAspect="1"/>
            </p:cNvGraphicFramePr>
            <p:nvPr/>
          </p:nvGraphicFramePr>
          <p:xfrm>
            <a:off x="5084" y="1680"/>
            <a:ext cx="93" cy="139"/>
          </p:xfrm>
          <a:graphic>
            <a:graphicData uri="http://schemas.openxmlformats.org/presentationml/2006/ole">
              <mc:AlternateContent xmlns:mc="http://schemas.openxmlformats.org/markup-compatibility/2006">
                <mc:Choice xmlns:v="urn:schemas-microsoft-com:vml" Requires="v">
                  <p:oleObj spid="_x0000_s18436" name="公式" r:id="rId7" imgW="2438400" imgH="4267200" progId="Equation.3">
                    <p:embed/>
                  </p:oleObj>
                </mc:Choice>
                <mc:Fallback>
                  <p:oleObj name="公式" r:id="rId7" imgW="2438400" imgH="4267200" progId="Equation.3">
                    <p:embed/>
                    <p:pic>
                      <p:nvPicPr>
                        <p:cNvPr id="0" name="图片 18435"/>
                        <p:cNvPicPr>
                          <a:picLocks noChangeAspect="1"/>
                        </p:cNvPicPr>
                        <p:nvPr/>
                      </p:nvPicPr>
                      <p:blipFill>
                        <a:blip r:embed="rId8"/>
                        <a:stretch>
                          <a:fillRect/>
                        </a:stretch>
                      </p:blipFill>
                      <p:spPr>
                        <a:xfrm>
                          <a:off x="5084" y="1680"/>
                          <a:ext cx="93" cy="139"/>
                        </a:xfrm>
                        <a:prstGeom prst="rect">
                          <a:avLst/>
                        </a:prstGeom>
                        <a:noFill/>
                        <a:ln w="9525">
                          <a:noFill/>
                        </a:ln>
                      </p:spPr>
                    </p:pic>
                  </p:oleObj>
                </mc:Fallback>
              </mc:AlternateContent>
            </a:graphicData>
          </a:graphic>
        </p:graphicFrame>
        <p:graphicFrame>
          <p:nvGraphicFramePr>
            <p:cNvPr id="16" name="Object 21"/>
            <p:cNvGraphicFramePr>
              <a:graphicFrameLocks noChangeAspect="1"/>
            </p:cNvGraphicFramePr>
            <p:nvPr/>
          </p:nvGraphicFramePr>
          <p:xfrm>
            <a:off x="4308" y="1742"/>
            <a:ext cx="118" cy="134"/>
          </p:xfrm>
          <a:graphic>
            <a:graphicData uri="http://schemas.openxmlformats.org/presentationml/2006/ole">
              <mc:AlternateContent xmlns:mc="http://schemas.openxmlformats.org/markup-compatibility/2006">
                <mc:Choice xmlns:v="urn:schemas-microsoft-com:vml" Requires="v">
                  <p:oleObj spid="_x0000_s18437" name="公式" r:id="rId9" imgW="3657600" imgH="4876800" progId="Equation.3">
                    <p:embed/>
                  </p:oleObj>
                </mc:Choice>
                <mc:Fallback>
                  <p:oleObj name="公式" r:id="rId9" imgW="3657600" imgH="4876800" progId="Equation.3">
                    <p:embed/>
                    <p:pic>
                      <p:nvPicPr>
                        <p:cNvPr id="0" name="图片 18436"/>
                        <p:cNvPicPr>
                          <a:picLocks noChangeAspect="1"/>
                        </p:cNvPicPr>
                        <p:nvPr/>
                      </p:nvPicPr>
                      <p:blipFill>
                        <a:blip r:embed="rId10"/>
                        <a:stretch>
                          <a:fillRect/>
                        </a:stretch>
                      </p:blipFill>
                      <p:spPr>
                        <a:xfrm>
                          <a:off x="4308" y="1742"/>
                          <a:ext cx="118" cy="134"/>
                        </a:xfrm>
                        <a:prstGeom prst="rect">
                          <a:avLst/>
                        </a:prstGeom>
                        <a:noFill/>
                        <a:ln w="9525">
                          <a:noFill/>
                        </a:ln>
                      </p:spPr>
                    </p:pic>
                  </p:oleObj>
                </mc:Fallback>
              </mc:AlternateContent>
            </a:graphicData>
          </a:graphic>
        </p:graphicFrame>
        <p:sp>
          <p:nvSpPr>
            <p:cNvPr id="17" name="Line 22"/>
            <p:cNvSpPr>
              <a:spLocks noChangeShapeType="1"/>
            </p:cNvSpPr>
            <p:nvPr/>
          </p:nvSpPr>
          <p:spPr bwMode="auto">
            <a:xfrm>
              <a:off x="2401" y="1724"/>
              <a:ext cx="2660" cy="0"/>
            </a:xfrm>
            <a:prstGeom prst="line">
              <a:avLst/>
            </a:prstGeom>
            <a:noFill/>
            <a:ln w="9525">
              <a:solidFill>
                <a:schemeClr val="tx1"/>
              </a:solidFill>
              <a:round/>
              <a:tailEnd type="stealth" w="sm" len="med"/>
            </a:ln>
            <a:effectLst/>
          </p:spPr>
          <p:txBody>
            <a:bodyPr/>
            <a:lstStyle/>
            <a:p>
              <a:endParaRPr lang="zh-CN" altLang="en-US"/>
            </a:p>
          </p:txBody>
        </p:sp>
        <p:sp>
          <p:nvSpPr>
            <p:cNvPr id="18" name="Rectangle 23"/>
            <p:cNvSpPr>
              <a:spLocks noChangeArrowheads="1"/>
            </p:cNvSpPr>
            <p:nvPr/>
          </p:nvSpPr>
          <p:spPr bwMode="auto">
            <a:xfrm>
              <a:off x="3097" y="1724"/>
              <a:ext cx="406" cy="256"/>
            </a:xfrm>
            <a:prstGeom prst="rect">
              <a:avLst/>
            </a:prstGeom>
            <a:noFill/>
            <a:ln w="9525">
              <a:solidFill>
                <a:schemeClr val="tx1"/>
              </a:solidFill>
              <a:miter lim="800000"/>
              <a:tailEnd type="none" w="sm" len="med"/>
            </a:ln>
            <a:effectLst/>
          </p:spPr>
          <p:txBody>
            <a:bodyPr/>
            <a:lstStyle/>
            <a:p>
              <a:endParaRPr lang="zh-CN" altLang="en-US"/>
            </a:p>
          </p:txBody>
        </p:sp>
        <p:sp>
          <p:nvSpPr>
            <p:cNvPr id="19" name="Rectangle 24"/>
            <p:cNvSpPr>
              <a:spLocks noChangeArrowheads="1"/>
            </p:cNvSpPr>
            <p:nvPr/>
          </p:nvSpPr>
          <p:spPr bwMode="auto">
            <a:xfrm>
              <a:off x="2720" y="1468"/>
              <a:ext cx="377" cy="256"/>
            </a:xfrm>
            <a:prstGeom prst="rect">
              <a:avLst/>
            </a:prstGeom>
            <a:noFill/>
            <a:ln w="9525">
              <a:solidFill>
                <a:schemeClr val="tx1"/>
              </a:solidFill>
              <a:miter lim="800000"/>
              <a:tailEnd type="none" w="sm" len="med"/>
            </a:ln>
            <a:effectLst/>
          </p:spPr>
          <p:txBody>
            <a:bodyPr/>
            <a:lstStyle/>
            <a:p>
              <a:endParaRPr lang="zh-CN" altLang="en-US"/>
            </a:p>
          </p:txBody>
        </p:sp>
        <p:sp>
          <p:nvSpPr>
            <p:cNvPr id="20" name="Rectangle 25"/>
            <p:cNvSpPr>
              <a:spLocks noChangeArrowheads="1"/>
            </p:cNvSpPr>
            <p:nvPr/>
          </p:nvSpPr>
          <p:spPr bwMode="auto">
            <a:xfrm>
              <a:off x="4286" y="1468"/>
              <a:ext cx="377" cy="256"/>
            </a:xfrm>
            <a:prstGeom prst="rect">
              <a:avLst/>
            </a:prstGeom>
            <a:noFill/>
            <a:ln w="9525">
              <a:solidFill>
                <a:schemeClr val="tx1"/>
              </a:solidFill>
              <a:miter lim="800000"/>
              <a:tailEnd type="none" w="sm" len="med"/>
            </a:ln>
            <a:effectLst/>
          </p:spPr>
          <p:txBody>
            <a:bodyPr/>
            <a:lstStyle/>
            <a:p>
              <a:endParaRPr lang="zh-CN" altLang="en-US"/>
            </a:p>
          </p:txBody>
        </p:sp>
        <p:graphicFrame>
          <p:nvGraphicFramePr>
            <p:cNvPr id="21" name="Object 26"/>
            <p:cNvGraphicFramePr>
              <a:graphicFrameLocks noChangeAspect="1"/>
            </p:cNvGraphicFramePr>
            <p:nvPr/>
          </p:nvGraphicFramePr>
          <p:xfrm>
            <a:off x="3548" y="1919"/>
            <a:ext cx="153" cy="129"/>
          </p:xfrm>
          <a:graphic>
            <a:graphicData uri="http://schemas.openxmlformats.org/presentationml/2006/ole">
              <mc:AlternateContent xmlns:mc="http://schemas.openxmlformats.org/markup-compatibility/2006">
                <mc:Choice xmlns:v="urn:schemas-microsoft-com:vml" Requires="v">
                  <p:oleObj spid="_x0000_s18438" name="公式" r:id="rId11" imgW="4876800" imgH="3962400" progId="Equation.3">
                    <p:embed/>
                  </p:oleObj>
                </mc:Choice>
                <mc:Fallback>
                  <p:oleObj name="公式" r:id="rId11" imgW="4876800" imgH="3962400" progId="Equation.3">
                    <p:embed/>
                    <p:pic>
                      <p:nvPicPr>
                        <p:cNvPr id="0" name="图片 18437"/>
                        <p:cNvPicPr>
                          <a:picLocks noChangeAspect="1"/>
                        </p:cNvPicPr>
                        <p:nvPr/>
                      </p:nvPicPr>
                      <p:blipFill>
                        <a:blip r:embed="rId12"/>
                        <a:stretch>
                          <a:fillRect/>
                        </a:stretch>
                      </p:blipFill>
                      <p:spPr>
                        <a:xfrm>
                          <a:off x="3548" y="1919"/>
                          <a:ext cx="153" cy="129"/>
                        </a:xfrm>
                        <a:prstGeom prst="rect">
                          <a:avLst/>
                        </a:prstGeom>
                        <a:noFill/>
                        <a:ln w="9525">
                          <a:noFill/>
                        </a:ln>
                      </p:spPr>
                    </p:pic>
                  </p:oleObj>
                </mc:Fallback>
              </mc:AlternateContent>
            </a:graphicData>
          </a:graphic>
        </p:graphicFrame>
        <p:sp>
          <p:nvSpPr>
            <p:cNvPr id="22" name="Rectangle 27"/>
            <p:cNvSpPr>
              <a:spLocks noChangeArrowheads="1"/>
            </p:cNvSpPr>
            <p:nvPr/>
          </p:nvSpPr>
          <p:spPr bwMode="auto">
            <a:xfrm>
              <a:off x="3880" y="1724"/>
              <a:ext cx="406" cy="256"/>
            </a:xfrm>
            <a:prstGeom prst="rect">
              <a:avLst/>
            </a:prstGeom>
            <a:noFill/>
            <a:ln w="9525">
              <a:solidFill>
                <a:schemeClr val="tx1"/>
              </a:solidFill>
              <a:miter lim="800000"/>
              <a:tailEnd type="none" w="sm" len="med"/>
            </a:ln>
            <a:effectLst/>
          </p:spPr>
          <p:txBody>
            <a:bodyPr/>
            <a:lstStyle/>
            <a:p>
              <a:endParaRPr lang="zh-CN" altLang="en-US"/>
            </a:p>
          </p:txBody>
        </p:sp>
        <p:graphicFrame>
          <p:nvGraphicFramePr>
            <p:cNvPr id="23" name="Object 28"/>
            <p:cNvGraphicFramePr>
              <a:graphicFrameLocks noChangeAspect="1"/>
            </p:cNvGraphicFramePr>
            <p:nvPr/>
          </p:nvGraphicFramePr>
          <p:xfrm>
            <a:off x="3749" y="1729"/>
            <a:ext cx="131" cy="179"/>
          </p:xfrm>
          <a:graphic>
            <a:graphicData uri="http://schemas.openxmlformats.org/presentationml/2006/ole">
              <mc:AlternateContent xmlns:mc="http://schemas.openxmlformats.org/markup-compatibility/2006">
                <mc:Choice xmlns:v="urn:schemas-microsoft-com:vml" Requires="v">
                  <p:oleObj spid="_x0000_s18439" name="公式" r:id="rId13" imgW="3352800" imgH="5486400" progId="Equation.3">
                    <p:embed/>
                  </p:oleObj>
                </mc:Choice>
                <mc:Fallback>
                  <p:oleObj name="公式" r:id="rId13" imgW="3352800" imgH="5486400" progId="Equation.3">
                    <p:embed/>
                    <p:pic>
                      <p:nvPicPr>
                        <p:cNvPr id="0" name="图片 18438"/>
                        <p:cNvPicPr>
                          <a:picLocks noChangeAspect="1"/>
                        </p:cNvPicPr>
                        <p:nvPr/>
                      </p:nvPicPr>
                      <p:blipFill>
                        <a:blip r:embed="rId14"/>
                        <a:stretch>
                          <a:fillRect/>
                        </a:stretch>
                      </p:blipFill>
                      <p:spPr>
                        <a:xfrm>
                          <a:off x="3749" y="1729"/>
                          <a:ext cx="131" cy="179"/>
                        </a:xfrm>
                        <a:prstGeom prst="rect">
                          <a:avLst/>
                        </a:prstGeom>
                        <a:noFill/>
                        <a:ln w="9525">
                          <a:noFill/>
                        </a:ln>
                      </p:spPr>
                    </p:pic>
                  </p:oleObj>
                </mc:Fallback>
              </mc:AlternateContent>
            </a:graphicData>
          </a:graphic>
        </p:graphicFrame>
      </p:grpSp>
      <p:graphicFrame>
        <p:nvGraphicFramePr>
          <p:cNvPr id="26" name="Object 60"/>
          <p:cNvGraphicFramePr>
            <a:graphicFrameLocks noChangeAspect="1"/>
          </p:cNvGraphicFramePr>
          <p:nvPr/>
        </p:nvGraphicFramePr>
        <p:xfrm>
          <a:off x="827584" y="5229225"/>
          <a:ext cx="5355629" cy="695325"/>
        </p:xfrm>
        <a:graphic>
          <a:graphicData uri="http://schemas.openxmlformats.org/presentationml/2006/ole">
            <mc:AlternateContent xmlns:mc="http://schemas.openxmlformats.org/markup-compatibility/2006">
              <mc:Choice xmlns:v="urn:schemas-microsoft-com:vml" Requires="v">
                <p:oleObj spid="_x0000_s18440" name="公式" r:id="rId15" imgW="63703200" imgH="9448800" progId="Equation.3">
                  <p:embed/>
                </p:oleObj>
              </mc:Choice>
              <mc:Fallback>
                <p:oleObj name="公式" r:id="rId15" imgW="63703200" imgH="9448800" progId="Equation.3">
                  <p:embed/>
                  <p:pic>
                    <p:nvPicPr>
                      <p:cNvPr id="0" name="图片 18439"/>
                      <p:cNvPicPr>
                        <a:picLocks noChangeAspect="1"/>
                      </p:cNvPicPr>
                      <p:nvPr/>
                    </p:nvPicPr>
                    <p:blipFill>
                      <a:blip r:embed="rId16"/>
                      <a:stretch>
                        <a:fillRect/>
                      </a:stretch>
                    </p:blipFill>
                    <p:spPr>
                      <a:xfrm>
                        <a:off x="827584" y="5229225"/>
                        <a:ext cx="5355629" cy="695325"/>
                      </a:xfrm>
                      <a:prstGeom prst="rect">
                        <a:avLst/>
                      </a:prstGeom>
                      <a:noFill/>
                      <a:ln w="9525">
                        <a:noFill/>
                      </a:ln>
                    </p:spPr>
                  </p:pic>
                </p:oleObj>
              </mc:Fallback>
            </mc:AlternateContent>
          </a:graphicData>
        </a:graphic>
      </p:graphicFrame>
      <p:graphicFrame>
        <p:nvGraphicFramePr>
          <p:cNvPr id="28" name="Object 39"/>
          <p:cNvGraphicFramePr>
            <a:graphicFrameLocks noChangeAspect="1"/>
          </p:cNvGraphicFramePr>
          <p:nvPr/>
        </p:nvGraphicFramePr>
        <p:xfrm>
          <a:off x="5148064" y="1800051"/>
          <a:ext cx="757237" cy="404813"/>
        </p:xfrm>
        <a:graphic>
          <a:graphicData uri="http://schemas.openxmlformats.org/presentationml/2006/ole">
            <mc:AlternateContent xmlns:mc="http://schemas.openxmlformats.org/markup-compatibility/2006">
              <mc:Choice xmlns:v="urn:schemas-microsoft-com:vml" Requires="v">
                <p:oleObj spid="_x0000_s18441" name="公式" r:id="rId17" imgW="10363200" imgH="5486400" progId="Equation.3">
                  <p:embed/>
                </p:oleObj>
              </mc:Choice>
              <mc:Fallback>
                <p:oleObj name="公式" r:id="rId17" imgW="10363200" imgH="5486400" progId="Equation.3">
                  <p:embed/>
                  <p:pic>
                    <p:nvPicPr>
                      <p:cNvPr id="0" name="图片 18440"/>
                      <p:cNvPicPr>
                        <a:picLocks noChangeAspect="1"/>
                      </p:cNvPicPr>
                      <p:nvPr/>
                    </p:nvPicPr>
                    <p:blipFill>
                      <a:blip r:embed="rId18"/>
                      <a:stretch>
                        <a:fillRect/>
                      </a:stretch>
                    </p:blipFill>
                    <p:spPr>
                      <a:xfrm>
                        <a:off x="5148064" y="1800051"/>
                        <a:ext cx="757237" cy="404813"/>
                      </a:xfrm>
                      <a:prstGeom prst="rect">
                        <a:avLst/>
                      </a:prstGeom>
                      <a:noFill/>
                      <a:ln w="9525">
                        <a:noFill/>
                      </a:ln>
                    </p:spPr>
                  </p:pic>
                </p:oleObj>
              </mc:Fallback>
            </mc:AlternateContent>
          </a:graphicData>
        </a:graphic>
      </p:graphicFrame>
      <p:graphicFrame>
        <p:nvGraphicFramePr>
          <p:cNvPr id="29" name="Object 42"/>
          <p:cNvGraphicFramePr>
            <a:graphicFrameLocks noChangeAspect="1"/>
          </p:cNvGraphicFramePr>
          <p:nvPr/>
        </p:nvGraphicFramePr>
        <p:xfrm>
          <a:off x="3995936" y="2690813"/>
          <a:ext cx="4878189" cy="666750"/>
        </p:xfrm>
        <a:graphic>
          <a:graphicData uri="http://schemas.openxmlformats.org/presentationml/2006/ole">
            <mc:AlternateContent xmlns:mc="http://schemas.openxmlformats.org/markup-compatibility/2006">
              <mc:Choice xmlns:v="urn:schemas-microsoft-com:vml" Requires="v">
                <p:oleObj spid="_x0000_s18442" name="公式" r:id="rId19" imgW="59131200" imgH="9448800" progId="Equation.3">
                  <p:embed/>
                </p:oleObj>
              </mc:Choice>
              <mc:Fallback>
                <p:oleObj name="公式" r:id="rId19" imgW="59131200" imgH="9448800" progId="Equation.3">
                  <p:embed/>
                  <p:pic>
                    <p:nvPicPr>
                      <p:cNvPr id="0" name="图片 18441"/>
                      <p:cNvPicPr>
                        <a:picLocks noChangeAspect="1"/>
                      </p:cNvPicPr>
                      <p:nvPr/>
                    </p:nvPicPr>
                    <p:blipFill>
                      <a:blip r:embed="rId20"/>
                      <a:stretch>
                        <a:fillRect/>
                      </a:stretch>
                    </p:blipFill>
                    <p:spPr>
                      <a:xfrm>
                        <a:off x="3995936" y="2690813"/>
                        <a:ext cx="4878189" cy="666750"/>
                      </a:xfrm>
                      <a:prstGeom prst="rect">
                        <a:avLst/>
                      </a:prstGeom>
                      <a:noFill/>
                      <a:ln w="9525">
                        <a:noFill/>
                      </a:ln>
                    </p:spPr>
                  </p:pic>
                </p:oleObj>
              </mc:Fallback>
            </mc:AlternateContent>
          </a:graphicData>
        </a:graphic>
      </p:graphicFrame>
      <p:graphicFrame>
        <p:nvGraphicFramePr>
          <p:cNvPr id="30" name="Object 44"/>
          <p:cNvGraphicFramePr>
            <a:graphicFrameLocks noChangeAspect="1"/>
          </p:cNvGraphicFramePr>
          <p:nvPr/>
        </p:nvGraphicFramePr>
        <p:xfrm>
          <a:off x="793750" y="3644900"/>
          <a:ext cx="7464425" cy="784225"/>
        </p:xfrm>
        <a:graphic>
          <a:graphicData uri="http://schemas.openxmlformats.org/presentationml/2006/ole">
            <mc:AlternateContent xmlns:mc="http://schemas.openxmlformats.org/markup-compatibility/2006">
              <mc:Choice xmlns:v="urn:schemas-microsoft-com:vml" Requires="v">
                <p:oleObj spid="_x0000_s18443" name="公式" r:id="rId21" imgW="98755200" imgH="12192000" progId="Equation.3">
                  <p:embed/>
                </p:oleObj>
              </mc:Choice>
              <mc:Fallback>
                <p:oleObj name="公式" r:id="rId21" imgW="98755200" imgH="12192000" progId="Equation.3">
                  <p:embed/>
                  <p:pic>
                    <p:nvPicPr>
                      <p:cNvPr id="0" name="图片 18442"/>
                      <p:cNvPicPr>
                        <a:picLocks noChangeAspect="1"/>
                      </p:cNvPicPr>
                      <p:nvPr/>
                    </p:nvPicPr>
                    <p:blipFill>
                      <a:blip r:embed="rId22"/>
                      <a:stretch>
                        <a:fillRect/>
                      </a:stretch>
                    </p:blipFill>
                    <p:spPr>
                      <a:xfrm>
                        <a:off x="793750" y="3644900"/>
                        <a:ext cx="7464425" cy="784225"/>
                      </a:xfrm>
                      <a:prstGeom prst="rect">
                        <a:avLst/>
                      </a:prstGeom>
                      <a:noFill/>
                      <a:ln w="9525">
                        <a:noFill/>
                      </a:ln>
                    </p:spPr>
                  </p:pic>
                </p:oleObj>
              </mc:Fallback>
            </mc:AlternateContent>
          </a:graphicData>
        </a:graphic>
      </p:graphicFrame>
      <p:graphicFrame>
        <p:nvGraphicFramePr>
          <p:cNvPr id="31" name="Object 50"/>
          <p:cNvGraphicFramePr>
            <a:graphicFrameLocks noChangeAspect="1"/>
          </p:cNvGraphicFramePr>
          <p:nvPr/>
        </p:nvGraphicFramePr>
        <p:xfrm>
          <a:off x="755576" y="4509120"/>
          <a:ext cx="2087563" cy="647700"/>
        </p:xfrm>
        <a:graphic>
          <a:graphicData uri="http://schemas.openxmlformats.org/presentationml/2006/ole">
            <mc:AlternateContent xmlns:mc="http://schemas.openxmlformats.org/markup-compatibility/2006">
              <mc:Choice xmlns:v="urn:schemas-microsoft-com:vml" Requires="v">
                <p:oleObj spid="_x0000_s18444" name="公式" r:id="rId23" imgW="30480000" imgH="9448800" progId="Equation.3">
                  <p:embed/>
                </p:oleObj>
              </mc:Choice>
              <mc:Fallback>
                <p:oleObj name="公式" r:id="rId23" imgW="30480000" imgH="9448800" progId="Equation.3">
                  <p:embed/>
                  <p:pic>
                    <p:nvPicPr>
                      <p:cNvPr id="0" name="图片 18443"/>
                      <p:cNvPicPr>
                        <a:picLocks noChangeAspect="1"/>
                      </p:cNvPicPr>
                      <p:nvPr/>
                    </p:nvPicPr>
                    <p:blipFill>
                      <a:blip r:embed="rId24"/>
                      <a:stretch>
                        <a:fillRect/>
                      </a:stretch>
                    </p:blipFill>
                    <p:spPr>
                      <a:xfrm>
                        <a:off x="755576" y="4509120"/>
                        <a:ext cx="2087563" cy="6477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傅立叶级数的部分和</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95266" name="Object 2"/>
          <p:cNvGraphicFramePr>
            <a:graphicFrameLocks noChangeAspect="1"/>
          </p:cNvGraphicFramePr>
          <p:nvPr/>
        </p:nvGraphicFramePr>
        <p:xfrm>
          <a:off x="1187624" y="908720"/>
          <a:ext cx="6264696" cy="4536504"/>
        </p:xfrm>
        <a:graphic>
          <a:graphicData uri="http://schemas.openxmlformats.org/presentationml/2006/ole">
            <mc:AlternateContent xmlns:mc="http://schemas.openxmlformats.org/markup-compatibility/2006">
              <mc:Choice xmlns:v="urn:schemas-microsoft-com:vml" Requires="v">
                <p:oleObj spid="_x0000_s19457" name="位图图像" r:id="rId1" imgW="6724650" imgH="5819775" progId="PBrush">
                  <p:embed/>
                </p:oleObj>
              </mc:Choice>
              <mc:Fallback>
                <p:oleObj name="位图图像" r:id="rId1" imgW="6724650" imgH="5819775" progId="PBrush">
                  <p:embed/>
                  <p:pic>
                    <p:nvPicPr>
                      <p:cNvPr id="0" name="图片 19456"/>
                      <p:cNvPicPr>
                        <a:picLocks noChangeAspect="1"/>
                      </p:cNvPicPr>
                      <p:nvPr/>
                    </p:nvPicPr>
                    <p:blipFill>
                      <a:blip r:embed="rId2"/>
                      <a:srcRect l="9248" t="2751" r="7860" b="6392"/>
                      <a:stretch>
                        <a:fillRect/>
                      </a:stretch>
                    </p:blipFill>
                    <p:spPr>
                      <a:xfrm>
                        <a:off x="1187624" y="908720"/>
                        <a:ext cx="6264696" cy="4536504"/>
                      </a:xfrm>
                      <a:prstGeom prst="rect">
                        <a:avLst/>
                      </a:prstGeom>
                      <a:noFill/>
                      <a:ln w="9525">
                        <a:noFill/>
                      </a:ln>
                    </p:spPr>
                  </p:pic>
                </p:oleObj>
              </mc:Fallback>
            </mc:AlternateContent>
          </a:graphicData>
        </a:graphic>
      </p:graphicFrame>
      <p:sp>
        <p:nvSpPr>
          <p:cNvPr id="5" name="TextBox 4"/>
          <p:cNvSpPr txBox="1"/>
          <p:nvPr/>
        </p:nvSpPr>
        <p:spPr>
          <a:xfrm>
            <a:off x="1259632" y="5765194"/>
            <a:ext cx="6840760" cy="400110"/>
          </a:xfrm>
          <a:prstGeom prst="rect">
            <a:avLst/>
          </a:prstGeom>
          <a:noFill/>
        </p:spPr>
        <p:txBody>
          <a:bodyPr wrap="square" rtlCol="0">
            <a:spAutoFit/>
          </a:bodyPr>
          <a:lstStyle/>
          <a:p>
            <a:r>
              <a:rPr lang="zh-CN" altLang="en-US" sz="2000" dirty="0" smtClean="0">
                <a:latin typeface="楷体_GB2312" pitchFamily="49" charset="-122"/>
                <a:ea typeface="楷体_GB2312" pitchFamily="49" charset="-122"/>
              </a:rPr>
              <a:t>傅立叶级数的有限项所取项数愈多，则该级数愈逼近于信号</a:t>
            </a:r>
            <a:endParaRPr lang="zh-CN" altLang="en-US" sz="2000"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295400" y="285750"/>
            <a:ext cx="7086600" cy="563563"/>
          </a:xfrm>
        </p:spPr>
        <p:txBody>
          <a:bodyPr/>
          <a:lstStyle/>
          <a:p>
            <a:r>
              <a:rPr lang="zh-CN" altLang="en-US" dirty="0" smtClean="0">
                <a:ea typeface="宋体" panose="02010600030101010101" pitchFamily="2" charset="-122"/>
              </a:rPr>
              <a:t>音强</a:t>
            </a:r>
            <a:endParaRPr lang="zh-CN" altLang="en-US" dirty="0" smtClean="0">
              <a:ea typeface="宋体" panose="02010600030101010101" pitchFamily="2" charset="-122"/>
            </a:endParaRPr>
          </a:p>
        </p:txBody>
      </p:sp>
      <p:sp>
        <p:nvSpPr>
          <p:cNvPr id="19459" name="内容占位符 2"/>
          <p:cNvSpPr>
            <a:spLocks noGrp="1"/>
          </p:cNvSpPr>
          <p:nvPr>
            <p:ph idx="1"/>
          </p:nvPr>
        </p:nvSpPr>
        <p:spPr>
          <a:xfrm>
            <a:off x="1028700" y="611911"/>
            <a:ext cx="7620000" cy="5214938"/>
          </a:xfrm>
        </p:spPr>
        <p:txBody>
          <a:bodyPr/>
          <a:lstStyle/>
          <a:p>
            <a:r>
              <a:rPr lang="zh-CN" altLang="en-US" sz="2800" dirty="0" smtClean="0">
                <a:latin typeface="Arial" panose="020B0604020202020204" pitchFamily="34" charset="0"/>
                <a:ea typeface="宋体" panose="02010600030101010101" pitchFamily="2" charset="-122"/>
              </a:rPr>
              <a:t>声强</a:t>
            </a:r>
            <a:r>
              <a:rPr lang="en-US" altLang="zh-CN" sz="2800" dirty="0" smtClean="0">
                <a:latin typeface="Arial" panose="020B0604020202020204" pitchFamily="34" charset="0"/>
                <a:ea typeface="宋体" panose="02010600030101010101" pitchFamily="2" charset="-122"/>
              </a:rPr>
              <a:t>——</a:t>
            </a:r>
            <a:r>
              <a:rPr lang="zh-CN" altLang="zh-CN" sz="2800" dirty="0" smtClean="0"/>
              <a:t>在单位时间内，声波通过垂直于声波传播方向单位面积的声能量</a:t>
            </a:r>
            <a:r>
              <a:rPr lang="zh-CN" altLang="en-US" sz="2800" dirty="0" smtClean="0"/>
              <a:t>，</a:t>
            </a:r>
            <a:r>
              <a:rPr lang="zh-CN" altLang="en-US" sz="2800" dirty="0" smtClean="0">
                <a:latin typeface="Arial" panose="020B0604020202020204" pitchFamily="34" charset="0"/>
                <a:ea typeface="宋体" panose="02010600030101010101" pitchFamily="2" charset="-122"/>
              </a:rPr>
              <a:t>瓦特</a:t>
            </a:r>
            <a:r>
              <a:rPr lang="en-US" altLang="zh-CN" sz="2800" dirty="0" smtClean="0">
                <a:latin typeface="Arial" panose="020B0604020202020204" pitchFamily="34" charset="0"/>
                <a:ea typeface="宋体" panose="02010600030101010101" pitchFamily="2" charset="-122"/>
              </a:rPr>
              <a:t>/</a:t>
            </a:r>
            <a:r>
              <a:rPr lang="zh-CN" altLang="en-US" sz="2800" dirty="0" smtClean="0">
                <a:latin typeface="Arial" panose="020B0604020202020204" pitchFamily="34" charset="0"/>
                <a:ea typeface="宋体" panose="02010600030101010101" pitchFamily="2" charset="-122"/>
              </a:rPr>
              <a:t>厘米</a:t>
            </a:r>
            <a:r>
              <a:rPr lang="en-US" altLang="zh-CN" sz="2800" baseline="30000" dirty="0" smtClean="0">
                <a:latin typeface="Arial" panose="020B0604020202020204" pitchFamily="34" charset="0"/>
                <a:ea typeface="宋体" panose="02010600030101010101" pitchFamily="2" charset="-122"/>
              </a:rPr>
              <a:t>2</a:t>
            </a:r>
            <a:endParaRPr lang="en-US" altLang="zh-CN" sz="2800" baseline="30000" dirty="0" smtClean="0">
              <a:latin typeface="Arial" panose="020B0604020202020204" pitchFamily="34" charset="0"/>
              <a:ea typeface="宋体" panose="02010600030101010101" pitchFamily="2" charset="-122"/>
            </a:endParaRPr>
          </a:p>
          <a:p>
            <a:r>
              <a:rPr lang="zh-CN" altLang="en-US" sz="2800" dirty="0" smtClean="0">
                <a:latin typeface="Arial" panose="020B0604020202020204" pitchFamily="34" charset="0"/>
                <a:ea typeface="宋体" panose="02010600030101010101" pitchFamily="2" charset="-122"/>
              </a:rPr>
              <a:t>声压</a:t>
            </a:r>
            <a:r>
              <a:rPr lang="en-US" altLang="zh-CN" sz="2800" dirty="0" smtClean="0">
                <a:latin typeface="Arial" panose="020B0604020202020204" pitchFamily="34" charset="0"/>
                <a:ea typeface="宋体" panose="02010600030101010101" pitchFamily="2" charset="-122"/>
              </a:rPr>
              <a:t>——</a:t>
            </a:r>
            <a:r>
              <a:rPr lang="zh-CN" altLang="zh-CN" sz="2800" dirty="0" smtClean="0"/>
              <a:t>在声场中某处由声波引起的压强的变化值</a:t>
            </a:r>
            <a:r>
              <a:rPr lang="zh-CN" altLang="en-US" sz="2800" dirty="0" smtClean="0"/>
              <a:t>（</a:t>
            </a:r>
            <a:r>
              <a:rPr lang="zh-CN" altLang="en-US" sz="2800" dirty="0" smtClean="0">
                <a:latin typeface="Arial" panose="020B0604020202020204" pitchFamily="34" charset="0"/>
                <a:ea typeface="宋体" panose="02010600030101010101" pitchFamily="2" charset="-122"/>
              </a:rPr>
              <a:t>帕，分贝是两个不同的单位）</a:t>
            </a:r>
            <a:endParaRPr lang="en-US" altLang="zh-CN" sz="2800" dirty="0" smtClean="0">
              <a:latin typeface="Arial" panose="020B0604020202020204" pitchFamily="34" charset="0"/>
              <a:ea typeface="宋体" panose="02010600030101010101" pitchFamily="2" charset="-122"/>
            </a:endParaRPr>
          </a:p>
          <a:p>
            <a:r>
              <a:rPr lang="zh-CN" altLang="zh-CN" sz="2800" dirty="0" smtClean="0"/>
              <a:t>人耳对声音强弱的感觉大体上与声压有效值的</a:t>
            </a:r>
            <a:r>
              <a:rPr lang="zh-CN" altLang="zh-CN" sz="2800" dirty="0" smtClean="0">
                <a:solidFill>
                  <a:srgbClr val="FF0000"/>
                </a:solidFill>
              </a:rPr>
              <a:t>对数</a:t>
            </a:r>
            <a:r>
              <a:rPr lang="zh-CN" altLang="zh-CN" sz="2800" dirty="0" smtClean="0"/>
              <a:t>成正比</a:t>
            </a:r>
            <a:endParaRPr lang="en-US" altLang="zh-CN" sz="2800" dirty="0" smtClean="0"/>
          </a:p>
          <a:p>
            <a:pPr>
              <a:lnSpc>
                <a:spcPct val="150000"/>
              </a:lnSpc>
            </a:pPr>
            <a:r>
              <a:rPr lang="en-US" altLang="zh-CN" sz="2800" dirty="0" smtClean="0">
                <a:latin typeface="Arial" panose="020B0604020202020204" pitchFamily="34" charset="0"/>
                <a:ea typeface="宋体" panose="02010600030101010101" pitchFamily="2" charset="-122"/>
              </a:rPr>
              <a:t>                    ,     </a:t>
            </a:r>
            <a:r>
              <a:rPr lang="zh-CN" altLang="en-US" sz="2800" dirty="0" smtClean="0">
                <a:latin typeface="Arial" panose="020B0604020202020204" pitchFamily="34" charset="0"/>
                <a:ea typeface="宋体" panose="02010600030101010101" pitchFamily="2" charset="-122"/>
              </a:rPr>
              <a:t>为零声压级的参考声压值，</a:t>
            </a:r>
            <a:r>
              <a:rPr lang="en-US" altLang="zh-CN" sz="2800" dirty="0" smtClean="0">
                <a:latin typeface="Arial" panose="020B0604020202020204" pitchFamily="34" charset="0"/>
                <a:ea typeface="宋体" panose="02010600030101010101" pitchFamily="2" charset="-122"/>
              </a:rPr>
              <a:t>SPL</a:t>
            </a:r>
            <a:r>
              <a:rPr lang="zh-CN" altLang="en-US" sz="2800" dirty="0" smtClean="0">
                <a:latin typeface="Arial" panose="020B0604020202020204" pitchFamily="34" charset="0"/>
                <a:ea typeface="宋体" panose="02010600030101010101" pitchFamily="2" charset="-122"/>
              </a:rPr>
              <a:t>表示响度</a:t>
            </a:r>
            <a:r>
              <a:rPr lang="en-US" altLang="zh-CN" sz="2800" dirty="0" smtClean="0">
                <a:latin typeface="Arial" panose="020B0604020202020204" pitchFamily="34" charset="0"/>
                <a:ea typeface="宋体" panose="02010600030101010101" pitchFamily="2" charset="-122"/>
              </a:rPr>
              <a:t>-</a:t>
            </a:r>
            <a:r>
              <a:rPr lang="zh-CN" altLang="en-US" sz="2800" dirty="0" smtClean="0">
                <a:latin typeface="Arial" panose="020B0604020202020204" pitchFamily="34" charset="0"/>
                <a:ea typeface="宋体" panose="02010600030101010101" pitchFamily="2" charset="-122"/>
              </a:rPr>
              <a:t>分贝</a:t>
            </a:r>
            <a:r>
              <a:rPr lang="en-US" altLang="zh-CN" sz="2800" dirty="0" smtClean="0">
                <a:latin typeface="Arial" panose="020B0604020202020204" pitchFamily="34" charset="0"/>
                <a:ea typeface="宋体" panose="02010600030101010101" pitchFamily="2" charset="-122"/>
              </a:rPr>
              <a:t>,</a:t>
            </a:r>
            <a:r>
              <a:rPr lang="zh-CN" altLang="en-US" sz="2800" dirty="0" smtClean="0">
                <a:latin typeface="Arial" panose="020B0604020202020204" pitchFamily="34" charset="0"/>
                <a:ea typeface="宋体" panose="02010600030101010101" pitchFamily="2" charset="-122"/>
              </a:rPr>
              <a:t>为正常听力的年轻人对</a:t>
            </a:r>
            <a:r>
              <a:rPr lang="en-US" altLang="zh-CN" sz="2800" dirty="0" smtClean="0">
                <a:latin typeface="Arial" panose="020B0604020202020204" pitchFamily="34" charset="0"/>
                <a:ea typeface="宋体" panose="02010600030101010101" pitchFamily="2" charset="-122"/>
              </a:rPr>
              <a:t>1KHz</a:t>
            </a:r>
            <a:r>
              <a:rPr lang="zh-CN" altLang="en-US" sz="2800" dirty="0" smtClean="0">
                <a:latin typeface="Arial" panose="020B0604020202020204" pitchFamily="34" charset="0"/>
                <a:ea typeface="宋体" panose="02010600030101010101" pitchFamily="2" charset="-122"/>
              </a:rPr>
              <a:t>的单频信号刚能察觉到它的存在时的声压值 </a:t>
            </a:r>
            <a:r>
              <a:rPr lang="en-US" altLang="zh-CN" sz="2800" dirty="0" smtClean="0">
                <a:latin typeface="Arial" panose="020B0604020202020204" pitchFamily="34" charset="0"/>
                <a:ea typeface="宋体" panose="02010600030101010101" pitchFamily="2" charset="-122"/>
              </a:rPr>
              <a:t>20μPa=2*10</a:t>
            </a:r>
            <a:r>
              <a:rPr lang="en-US" altLang="zh-CN" sz="2800" baseline="30000" dirty="0" smtClean="0">
                <a:latin typeface="Arial" panose="020B0604020202020204" pitchFamily="34" charset="0"/>
                <a:ea typeface="宋体" panose="02010600030101010101" pitchFamily="2" charset="-122"/>
              </a:rPr>
              <a:t>-5</a:t>
            </a:r>
            <a:r>
              <a:rPr lang="en-US" altLang="zh-CN" sz="2800" dirty="0" smtClean="0">
                <a:latin typeface="Arial" panose="020B0604020202020204" pitchFamily="34" charset="0"/>
                <a:ea typeface="宋体" panose="02010600030101010101" pitchFamily="2" charset="-122"/>
              </a:rPr>
              <a:t>Pa</a:t>
            </a:r>
            <a:endParaRPr lang="en-US" altLang="zh-CN" sz="2800" dirty="0" smtClean="0">
              <a:latin typeface="Arial" panose="020B0604020202020204" pitchFamily="34" charset="0"/>
              <a:ea typeface="宋体" panose="02010600030101010101" pitchFamily="2" charset="-122"/>
            </a:endParaRPr>
          </a:p>
          <a:p>
            <a:pPr>
              <a:lnSpc>
                <a:spcPct val="150000"/>
              </a:lnSpc>
            </a:pPr>
            <a:r>
              <a:rPr lang="zh-CN" altLang="en-US" sz="2800" dirty="0" smtClean="0">
                <a:latin typeface="Arial" panose="020B0604020202020204" pitchFamily="34" charset="0"/>
                <a:ea typeface="宋体" panose="02010600030101010101" pitchFamily="2" charset="-122"/>
              </a:rPr>
              <a:t>声压是客观物理量，可用声级计来测量</a:t>
            </a:r>
            <a:endParaRPr lang="en-US" altLang="zh-CN" sz="2800" dirty="0" smtClean="0">
              <a:latin typeface="Arial" panose="020B0604020202020204" pitchFamily="34" charset="0"/>
              <a:ea typeface="宋体" panose="02010600030101010101" pitchFamily="2" charset="-122"/>
            </a:endParaRPr>
          </a:p>
          <a:p>
            <a:pPr lvl="1"/>
            <a:endParaRPr lang="zh-CN" altLang="en-US" dirty="0" smtClean="0">
              <a:latin typeface="Arial" panose="020B0604020202020204" pitchFamily="34" charset="0"/>
              <a:ea typeface="宋体" panose="02010600030101010101"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96610"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sp>
        <p:nvSpPr>
          <p:cNvPr id="196612"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196611" name="Picture 3"/>
          <p:cNvPicPr>
            <a:picLocks noChangeAspect="1" noChangeArrowheads="1"/>
          </p:cNvPicPr>
          <p:nvPr/>
        </p:nvPicPr>
        <p:blipFill>
          <a:blip r:embed="rId1" cstate="print">
            <a:clrChange>
              <a:clrFrom>
                <a:srgbClr val="FFFFFF"/>
              </a:clrFrom>
              <a:clrTo>
                <a:srgbClr val="FFFFFF">
                  <a:alpha val="0"/>
                </a:srgbClr>
              </a:clrTo>
            </a:clrChange>
          </a:blip>
          <a:srcRect/>
          <a:stretch>
            <a:fillRect/>
          </a:stretch>
        </p:blipFill>
        <p:spPr bwMode="auto">
          <a:xfrm>
            <a:off x="1547664" y="3506063"/>
            <a:ext cx="1800200" cy="644282"/>
          </a:xfrm>
          <a:prstGeom prst="rect">
            <a:avLst/>
          </a:prstGeom>
          <a:noFill/>
        </p:spPr>
      </p:pic>
      <p:sp>
        <p:nvSpPr>
          <p:cNvPr id="196614" name="Rectangle 6"/>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pic>
        <p:nvPicPr>
          <p:cNvPr id="196613" name="Picture 5"/>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3635896" y="3718044"/>
            <a:ext cx="360040" cy="288033"/>
          </a:xfrm>
          <a:prstGeom prst="rect">
            <a:avLst/>
          </a:prstGeom>
          <a:noFill/>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ea typeface="宋体" panose="02010600030101010101" pitchFamily="2" charset="-122"/>
              </a:rPr>
              <a:t>常见的分贝数量</a:t>
            </a:r>
            <a:endParaRPr lang="zh-CN" altLang="en-US" smtClean="0">
              <a:ea typeface="宋体" panose="02010600030101010101" pitchFamily="2" charset="-122"/>
            </a:endParaRPr>
          </a:p>
        </p:txBody>
      </p:sp>
      <p:sp>
        <p:nvSpPr>
          <p:cNvPr id="2048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1214438" y="1214438"/>
          <a:ext cx="7143750" cy="3683000"/>
        </p:xfrm>
        <a:graphic>
          <a:graphicData uri="http://schemas.openxmlformats.org/drawingml/2006/table">
            <a:tbl>
              <a:tblPr/>
              <a:tblGrid>
                <a:gridCol w="2557462"/>
                <a:gridCol w="1536700"/>
                <a:gridCol w="1771650"/>
                <a:gridCol w="1277938"/>
              </a:tblGrid>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rPr>
                        <a:t>情景</a:t>
                      </a:r>
                      <a:endPar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rPr>
                        <a:t>分贝数</a:t>
                      </a:r>
                      <a:endPar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rPr>
                        <a:t>情景</a:t>
                      </a:r>
                      <a:endPar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rPr>
                        <a:t>分贝数</a:t>
                      </a:r>
                      <a:endParaRPr kumimoji="0" lang="zh-CN" altLang="en-US" sz="1800" b="1" i="0" u="none" strike="noStrike" cap="none" normalizeH="0" baseline="0" smtClean="0">
                        <a:ln>
                          <a:noFill/>
                        </a:ln>
                        <a:solidFill>
                          <a:srgbClr val="FFFFFF"/>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Mp3</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最高音量</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120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闹市</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70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飞机起飞</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120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繁忙的商铺</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60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大声播放</a:t>
                      </a: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mp3</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112</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一般交谈</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50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螺旋桨飞机起飞</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110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安静的交谈</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30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电钻声</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100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窃窃私语</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20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嘈杂的酒吧</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90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树叶掉落</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10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嘈杂的办公室</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80</a:t>
                      </a:r>
                      <a:r>
                        <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rPr>
                        <a:t>分贝</a:t>
                      </a: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smtClean="0">
                        <a:ln>
                          <a:noFill/>
                        </a:ln>
                        <a:solidFill>
                          <a:srgbClr val="0B1749"/>
                        </a:solidFill>
                        <a:effectLst/>
                        <a:latin typeface="Verdana" panose="020B0604030504040204" pitchFamily="34" charset="0"/>
                        <a:ea typeface="宋体" panose="02010600030101010101"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bl>
          </a:graphicData>
        </a:graphic>
      </p:graphicFrame>
      <p:sp>
        <p:nvSpPr>
          <p:cNvPr id="20531" name="TextBox 5"/>
          <p:cNvSpPr txBox="1">
            <a:spLocks noChangeArrowheads="1"/>
          </p:cNvSpPr>
          <p:nvPr/>
        </p:nvSpPr>
        <p:spPr bwMode="auto">
          <a:xfrm>
            <a:off x="596265" y="4897755"/>
            <a:ext cx="8484870" cy="1789430"/>
          </a:xfrm>
          <a:prstGeom prst="rect">
            <a:avLst/>
          </a:prstGeom>
          <a:noFill/>
          <a:ln w="9525">
            <a:noFill/>
            <a:miter lim="800000"/>
          </a:ln>
        </p:spPr>
        <p:txBody>
          <a:bodyPr wrap="square">
            <a:spAutoFit/>
          </a:bodyPr>
          <a:lstStyle/>
          <a:p>
            <a:pPr>
              <a:spcBef>
                <a:spcPct val="20000"/>
              </a:spcBef>
              <a:buClr>
                <a:schemeClr val="tx2"/>
              </a:buClr>
              <a:buFont typeface="Wingdings" panose="05000000000000000000" pitchFamily="2" charset="2"/>
              <a:buNone/>
            </a:pPr>
            <a:r>
              <a:rPr lang="en-US" altLang="zh-CN" dirty="0"/>
              <a:t>60</a:t>
            </a:r>
            <a:r>
              <a:rPr lang="zh-CN" altLang="en-US" dirty="0"/>
              <a:t>分贝的声音强度</a:t>
            </a:r>
            <a:r>
              <a:rPr lang="zh-CN" altLang="en-US" dirty="0" smtClean="0"/>
              <a:t>是</a:t>
            </a:r>
            <a:r>
              <a:rPr lang="en-US" altLang="zh-CN" dirty="0" smtClean="0"/>
              <a:t>20</a:t>
            </a:r>
            <a:r>
              <a:rPr lang="zh-CN" altLang="en-US" dirty="0"/>
              <a:t>分贝声音强度的多少倍？</a:t>
            </a:r>
            <a:endParaRPr lang="en-US" altLang="zh-CN" dirty="0"/>
          </a:p>
          <a:p>
            <a:pPr>
              <a:spcBef>
                <a:spcPct val="20000"/>
              </a:spcBef>
              <a:buClr>
                <a:schemeClr val="tx2"/>
              </a:buClr>
              <a:buFont typeface="Wingdings" panose="05000000000000000000" pitchFamily="2" charset="2"/>
              <a:buNone/>
            </a:pPr>
            <a:r>
              <a:rPr lang="zh-CN" altLang="en-US" dirty="0"/>
              <a:t>为什么采用对数形式表示声音强度？</a:t>
            </a:r>
            <a:endParaRPr lang="zh-CN" altLang="en-US" dirty="0"/>
          </a:p>
          <a:p>
            <a:pPr>
              <a:spcBef>
                <a:spcPct val="20000"/>
              </a:spcBef>
              <a:buClr>
                <a:schemeClr val="tx2"/>
              </a:buClr>
              <a:buFont typeface="Wingdings" panose="05000000000000000000" pitchFamily="2" charset="2"/>
              <a:buNone/>
            </a:pPr>
            <a:r>
              <a:rPr lang="en-US" altLang="zh-CN" dirty="0"/>
              <a:t>60=20lg(P/pref)   20=20lg(Y/pref)</a:t>
            </a:r>
            <a:endParaRPr lang="en-US" altLang="zh-CN" dirty="0"/>
          </a:p>
          <a:p>
            <a:pPr>
              <a:spcBef>
                <a:spcPct val="20000"/>
              </a:spcBef>
              <a:buClr>
                <a:schemeClr val="tx2"/>
              </a:buClr>
              <a:buFont typeface="Wingdings" panose="05000000000000000000" pitchFamily="2" charset="2"/>
              <a:buNone/>
            </a:pPr>
            <a:r>
              <a:rPr lang="en-US" altLang="zh-CN" dirty="0"/>
              <a:t>p=1000pref,Y=10pref.P/Y=100</a:t>
            </a:r>
            <a:endParaRPr lang="en-US" altLang="zh-CN"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1285875" y="274638"/>
            <a:ext cx="7400925" cy="1143000"/>
          </a:xfrm>
        </p:spPr>
        <p:txBody>
          <a:bodyPr/>
          <a:lstStyle/>
          <a:p>
            <a:r>
              <a:rPr lang="zh-CN" altLang="en-US" smtClean="0">
                <a:ea typeface="宋体" panose="02010600030101010101" pitchFamily="2" charset="-122"/>
              </a:rPr>
              <a:t>前言</a:t>
            </a:r>
            <a:endParaRPr lang="zh-CN" altLang="en-US" smtClean="0">
              <a:ea typeface="宋体" panose="02010600030101010101" pitchFamily="2" charset="-122"/>
            </a:endParaRPr>
          </a:p>
        </p:txBody>
      </p:sp>
      <p:sp>
        <p:nvSpPr>
          <p:cNvPr id="16387" name="文本占位符 2"/>
          <p:cNvSpPr>
            <a:spLocks noGrp="1"/>
          </p:cNvSpPr>
          <p:nvPr>
            <p:ph type="body" idx="1"/>
          </p:nvPr>
        </p:nvSpPr>
        <p:spPr/>
        <p:txBody>
          <a:bodyPr/>
          <a:lstStyle/>
          <a:p>
            <a:r>
              <a:rPr lang="zh-CN" altLang="en-US" sz="3200" smtClean="0">
                <a:ea typeface="宋体" panose="02010600030101010101" pitchFamily="2" charset="-122"/>
              </a:rPr>
              <a:t>音频信息的应用</a:t>
            </a:r>
            <a:endParaRPr lang="zh-CN" altLang="en-US" sz="3200" smtClean="0">
              <a:ea typeface="宋体" panose="02010600030101010101" pitchFamily="2" charset="-122"/>
            </a:endParaRPr>
          </a:p>
        </p:txBody>
      </p:sp>
      <p:sp>
        <p:nvSpPr>
          <p:cNvPr id="16388" name="内容占位符 3"/>
          <p:cNvSpPr>
            <a:spLocks noGrp="1"/>
          </p:cNvSpPr>
          <p:nvPr>
            <p:ph sz="half" idx="2"/>
          </p:nvPr>
        </p:nvSpPr>
        <p:spPr/>
        <p:txBody>
          <a:bodyPr/>
          <a:lstStyle/>
          <a:p>
            <a:r>
              <a:rPr lang="zh-CN" altLang="en-US" sz="2800" dirty="0" smtClean="0">
                <a:ea typeface="宋体" panose="02010600030101010101" pitchFamily="2" charset="-122"/>
              </a:rPr>
              <a:t>视频图像配音、配乐</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可视电话、电视会议</a:t>
            </a:r>
            <a:endParaRPr lang="zh-CN" altLang="en-US" sz="2800" dirty="0" smtClean="0">
              <a:ea typeface="宋体" panose="02010600030101010101" pitchFamily="2" charset="-122"/>
            </a:endParaRPr>
          </a:p>
          <a:p>
            <a:r>
              <a:rPr lang="zh-CN" altLang="en-US" sz="2800" dirty="0" smtClean="0">
                <a:ea typeface="宋体" panose="02010600030101010101" pitchFamily="2" charset="-122"/>
              </a:rPr>
              <a:t>静态图像</a:t>
            </a:r>
            <a:r>
              <a:rPr lang="en-US" altLang="zh-CN" sz="2800" dirty="0" smtClean="0">
                <a:ea typeface="宋体" panose="02010600030101010101" pitchFamily="2" charset="-122"/>
              </a:rPr>
              <a:t>+</a:t>
            </a:r>
            <a:r>
              <a:rPr lang="zh-CN" altLang="en-US" sz="2800" dirty="0" smtClean="0">
                <a:ea typeface="宋体" panose="02010600030101010101" pitchFamily="2" charset="-122"/>
              </a:rPr>
              <a:t>解说</a:t>
            </a:r>
            <a:r>
              <a:rPr lang="en-US" altLang="zh-CN" sz="2800" dirty="0" smtClean="0">
                <a:ea typeface="宋体" panose="02010600030101010101" pitchFamily="2" charset="-122"/>
              </a:rPr>
              <a:t>/</a:t>
            </a:r>
            <a:r>
              <a:rPr lang="zh-CN" altLang="en-US" sz="2800" dirty="0" smtClean="0">
                <a:ea typeface="宋体" panose="02010600030101010101" pitchFamily="2" charset="-122"/>
              </a:rPr>
              <a:t>背景音乐</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音乐会、电影的立体声</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游戏的音响效果</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电子读物的有声输出</a:t>
            </a:r>
            <a:endParaRPr lang="en-US" altLang="zh-CN" sz="2800" dirty="0" smtClean="0">
              <a:ea typeface="宋体" panose="02010600030101010101" pitchFamily="2" charset="-122"/>
            </a:endParaRPr>
          </a:p>
        </p:txBody>
      </p:sp>
      <p:sp>
        <p:nvSpPr>
          <p:cNvPr id="16389" name="文本占位符 4"/>
          <p:cNvSpPr>
            <a:spLocks noGrp="1"/>
          </p:cNvSpPr>
          <p:nvPr>
            <p:ph type="body" sz="quarter" idx="3"/>
          </p:nvPr>
        </p:nvSpPr>
        <p:spPr/>
        <p:txBody>
          <a:bodyPr/>
          <a:lstStyle/>
          <a:p>
            <a:r>
              <a:rPr lang="zh-CN" altLang="en-US" sz="3200" smtClean="0">
                <a:ea typeface="宋体" panose="02010600030101010101" pitchFamily="2" charset="-122"/>
              </a:rPr>
              <a:t>音频处理技术</a:t>
            </a:r>
            <a:endParaRPr lang="zh-CN" altLang="en-US" sz="3200" smtClean="0">
              <a:ea typeface="宋体" panose="02010600030101010101" pitchFamily="2" charset="-122"/>
            </a:endParaRPr>
          </a:p>
        </p:txBody>
      </p:sp>
      <p:sp>
        <p:nvSpPr>
          <p:cNvPr id="16390" name="内容占位符 5"/>
          <p:cNvSpPr>
            <a:spLocks noGrp="1"/>
          </p:cNvSpPr>
          <p:nvPr>
            <p:ph sz="quarter" idx="4"/>
          </p:nvPr>
        </p:nvSpPr>
        <p:spPr/>
        <p:txBody>
          <a:bodyPr/>
          <a:lstStyle/>
          <a:p>
            <a:r>
              <a:rPr lang="zh-CN" altLang="en-US" sz="2800" dirty="0" smtClean="0">
                <a:ea typeface="宋体" panose="02010600030101010101" pitchFamily="2" charset="-122"/>
              </a:rPr>
              <a:t>声电转换</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音频信号的存储、重放、加工、处理</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数字化音频信号的编码、压缩、传输、存取、纠错</a:t>
            </a:r>
            <a:endParaRPr lang="en-US" altLang="zh-CN" sz="2800" dirty="0" smtClean="0">
              <a:ea typeface="宋体" panose="02010600030101010101" pitchFamily="2" charset="-122"/>
            </a:endParaRPr>
          </a:p>
          <a:p>
            <a:endParaRPr lang="zh-CN" altLang="en-US" sz="2800" dirty="0" smtClean="0">
              <a:ea typeface="宋体" panose="02010600030101010101" pitchFamily="2" charset="-122"/>
            </a:endParaRPr>
          </a:p>
        </p:txBody>
      </p:sp>
      <p:sp>
        <p:nvSpPr>
          <p:cNvPr id="16391"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dirty="0" smtClean="0">
                <a:ea typeface="宋体" panose="02010600030101010101" pitchFamily="2" charset="-122"/>
              </a:rPr>
              <a:t>声音的三要素</a:t>
            </a:r>
            <a:r>
              <a:rPr lang="en-US" altLang="zh-CN" dirty="0" smtClean="0">
                <a:ea typeface="宋体" panose="02010600030101010101" pitchFamily="2" charset="-122"/>
              </a:rPr>
              <a:t>——</a:t>
            </a:r>
            <a:r>
              <a:rPr lang="zh-CN" altLang="en-US" dirty="0" smtClean="0">
                <a:ea typeface="宋体" panose="02010600030101010101" pitchFamily="2" charset="-122"/>
              </a:rPr>
              <a:t>响度</a:t>
            </a:r>
            <a:endParaRPr lang="zh-CN" altLang="en-US" dirty="0" smtClean="0">
              <a:ea typeface="宋体" panose="02010600030101010101" pitchFamily="2" charset="-122"/>
            </a:endParaRPr>
          </a:p>
        </p:txBody>
      </p:sp>
      <p:sp>
        <p:nvSpPr>
          <p:cNvPr id="33795" name="内容占位符 2"/>
          <p:cNvSpPr>
            <a:spLocks noGrp="1"/>
          </p:cNvSpPr>
          <p:nvPr>
            <p:ph idx="1"/>
          </p:nvPr>
        </p:nvSpPr>
        <p:spPr>
          <a:xfrm>
            <a:off x="395536" y="1052736"/>
            <a:ext cx="8640960" cy="5184576"/>
          </a:xfrm>
        </p:spPr>
        <p:txBody>
          <a:bodyPr/>
          <a:lstStyle/>
          <a:p>
            <a:r>
              <a:rPr lang="zh-CN" altLang="en-US" sz="2800" dirty="0" smtClean="0">
                <a:ea typeface="宋体" panose="02010600030101010101" pitchFamily="2" charset="-122"/>
              </a:rPr>
              <a:t>同样强度、不同频率，感觉不同</a:t>
            </a:r>
            <a:endParaRPr lang="en-US" altLang="zh-CN" sz="2800" dirty="0" smtClean="0">
              <a:ea typeface="宋体" panose="02010600030101010101" pitchFamily="2" charset="-122"/>
            </a:endParaRPr>
          </a:p>
          <a:p>
            <a:pPr lvl="1"/>
            <a:r>
              <a:rPr lang="en-US" altLang="zh-CN" sz="2400" dirty="0" smtClean="0">
                <a:ea typeface="宋体" panose="02010600030101010101" pitchFamily="2" charset="-122"/>
              </a:rPr>
              <a:t>20Hz-20KHz</a:t>
            </a:r>
            <a:r>
              <a:rPr lang="zh-CN" altLang="en-US" sz="2400" dirty="0" smtClean="0">
                <a:ea typeface="宋体" panose="02010600030101010101" pitchFamily="2" charset="-122"/>
              </a:rPr>
              <a:t>以外的声音信号人耳听不到，</a:t>
            </a:r>
            <a:r>
              <a:rPr lang="en-US" altLang="zh-CN" sz="2400" dirty="0" smtClean="0">
                <a:ea typeface="宋体" panose="02010600030101010101" pitchFamily="2" charset="-122"/>
              </a:rPr>
              <a:t>20KHz</a:t>
            </a:r>
            <a:r>
              <a:rPr lang="zh-CN" altLang="en-US" sz="2400" dirty="0" smtClean="0">
                <a:ea typeface="宋体" panose="02010600030101010101" pitchFamily="2" charset="-122"/>
              </a:rPr>
              <a:t>以上为超音，</a:t>
            </a:r>
            <a:r>
              <a:rPr lang="en-US" altLang="zh-CN" sz="2400" dirty="0" smtClean="0">
                <a:ea typeface="宋体" panose="02010600030101010101" pitchFamily="2" charset="-122"/>
              </a:rPr>
              <a:t>20Hz</a:t>
            </a:r>
            <a:r>
              <a:rPr lang="zh-CN" altLang="en-US" sz="2400" dirty="0" smtClean="0">
                <a:ea typeface="宋体" panose="02010600030101010101" pitchFamily="2" charset="-122"/>
              </a:rPr>
              <a:t>以下为次音</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音频范围内，相同声压级而不同频率的声音，敏感程度也不同，</a:t>
            </a:r>
            <a:r>
              <a:rPr lang="en-US" altLang="zh-CN" sz="2400" dirty="0" smtClean="0">
                <a:ea typeface="宋体" panose="02010600030101010101" pitchFamily="2" charset="-122"/>
              </a:rPr>
              <a:t>3KHz-5KHz</a:t>
            </a:r>
            <a:r>
              <a:rPr lang="zh-CN" altLang="en-US" sz="2400" dirty="0" smtClean="0">
                <a:ea typeface="宋体" panose="02010600030101010101" pitchFamily="2" charset="-122"/>
              </a:rPr>
              <a:t>最敏感</a:t>
            </a:r>
            <a:endParaRPr lang="en-US" altLang="zh-CN" sz="2400" dirty="0" smtClean="0">
              <a:ea typeface="宋体" panose="02010600030101010101" pitchFamily="2" charset="-122"/>
            </a:endParaRPr>
          </a:p>
          <a:p>
            <a:r>
              <a:rPr lang="zh-CN" altLang="en-US" sz="2800" dirty="0" smtClean="0">
                <a:ea typeface="宋体" panose="02010600030101010101" pitchFamily="2" charset="-122"/>
              </a:rPr>
              <a:t>为表示人类的听觉频响特性，定义了主观物理量响度（</a:t>
            </a:r>
            <a:r>
              <a:rPr lang="en-US" altLang="zh-CN" sz="2800" dirty="0" err="1" smtClean="0">
                <a:ea typeface="宋体" panose="02010600030101010101" pitchFamily="2" charset="-122"/>
              </a:rPr>
              <a:t>sone</a:t>
            </a:r>
            <a:r>
              <a:rPr lang="zh-CN" altLang="en-US" sz="2800" dirty="0" smtClean="0">
                <a:ea typeface="宋体" panose="02010600030101010101" pitchFamily="2" charset="-122"/>
              </a:rPr>
              <a:t>，宋）和响度级（</a:t>
            </a:r>
            <a:r>
              <a:rPr lang="en-US" altLang="zh-CN" sz="2800" dirty="0" err="1" smtClean="0">
                <a:ea typeface="宋体" panose="02010600030101010101" pitchFamily="2" charset="-122"/>
              </a:rPr>
              <a:t>phon</a:t>
            </a:r>
            <a:r>
              <a:rPr lang="zh-CN" altLang="en-US" sz="2800" dirty="0" smtClean="0">
                <a:ea typeface="宋体" panose="02010600030101010101" pitchFamily="2" charset="-122"/>
              </a:rPr>
              <a:t>，方）</a:t>
            </a:r>
            <a:endParaRPr lang="en-US" altLang="zh-CN" sz="2800" dirty="0" smtClean="0">
              <a:ea typeface="宋体" panose="02010600030101010101" pitchFamily="2" charset="-122"/>
            </a:endParaRPr>
          </a:p>
          <a:p>
            <a:pPr lvl="1"/>
            <a:r>
              <a:rPr lang="zh-CN" altLang="en-US" sz="2400" dirty="0" smtClean="0">
                <a:ea typeface="宋体" panose="02010600030101010101" pitchFamily="2" charset="-122"/>
              </a:rPr>
              <a:t>同一响度级的不同频率信号所对应的声压级也不同</a:t>
            </a:r>
            <a:endParaRPr lang="en-US" altLang="zh-CN" sz="2400" dirty="0" smtClean="0">
              <a:ea typeface="宋体" panose="02010600030101010101" pitchFamily="2" charset="-122"/>
            </a:endParaRPr>
          </a:p>
          <a:p>
            <a:pPr lvl="1"/>
            <a:r>
              <a:rPr lang="en-US" altLang="zh-CN" sz="2400" dirty="0" smtClean="0"/>
              <a:t>40dB</a:t>
            </a:r>
            <a:r>
              <a:rPr lang="zh-CN" altLang="zh-CN" sz="2400" dirty="0" smtClean="0"/>
              <a:t>的</a:t>
            </a:r>
            <a:r>
              <a:rPr lang="en-US" altLang="zh-CN" sz="2400" dirty="0" smtClean="0"/>
              <a:t>1kHz</a:t>
            </a:r>
            <a:r>
              <a:rPr lang="zh-CN" altLang="zh-CN" sz="2400" dirty="0" smtClean="0"/>
              <a:t>标准音的响度等于</a:t>
            </a:r>
            <a:r>
              <a:rPr lang="en-US" altLang="zh-CN" sz="2400" dirty="0" smtClean="0"/>
              <a:t>1</a:t>
            </a:r>
            <a:r>
              <a:rPr lang="zh-CN" altLang="zh-CN" sz="2400" dirty="0" smtClean="0"/>
              <a:t>宋</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响度级数以</a:t>
            </a:r>
            <a:r>
              <a:rPr lang="en-US" altLang="zh-CN" sz="2400" dirty="0" smtClean="0">
                <a:ea typeface="宋体" panose="02010600030101010101" pitchFamily="2" charset="-122"/>
              </a:rPr>
              <a:t>1KHz</a:t>
            </a:r>
            <a:r>
              <a:rPr lang="zh-CN" altLang="en-US" sz="2400" dirty="0" smtClean="0">
                <a:ea typeface="宋体" panose="02010600030101010101" pitchFamily="2" charset="-122"/>
              </a:rPr>
              <a:t>信号的声压级数定义的</a:t>
            </a:r>
            <a:endParaRPr lang="en-US" altLang="zh-CN" sz="2400" dirty="0" smtClean="0">
              <a:ea typeface="宋体" panose="02010600030101010101" pitchFamily="2" charset="-122"/>
            </a:endParaRPr>
          </a:p>
          <a:p>
            <a:pPr lvl="1"/>
            <a:r>
              <a:rPr lang="zh-CN" altLang="en-US" sz="2400" dirty="0" smtClean="0">
                <a:ea typeface="宋体" panose="02010600030101010101" pitchFamily="2" charset="-122"/>
              </a:rPr>
              <a:t>响度</a:t>
            </a:r>
            <a:r>
              <a:rPr lang="en-US" altLang="zh-CN" sz="2400" dirty="0" smtClean="0">
                <a:ea typeface="宋体" panose="02010600030101010101" pitchFamily="2" charset="-122"/>
              </a:rPr>
              <a:t>S</a:t>
            </a:r>
            <a:r>
              <a:rPr lang="zh-CN" altLang="en-US" sz="2400" dirty="0" smtClean="0">
                <a:ea typeface="宋体" panose="02010600030101010101" pitchFamily="2" charset="-122"/>
              </a:rPr>
              <a:t>和响度级</a:t>
            </a:r>
            <a:r>
              <a:rPr lang="en-US" altLang="zh-CN" sz="2400" dirty="0" smtClean="0">
                <a:ea typeface="宋体" panose="02010600030101010101" pitchFamily="2" charset="-122"/>
              </a:rPr>
              <a:t>P</a:t>
            </a:r>
            <a:r>
              <a:rPr lang="zh-CN" altLang="en-US" sz="2400" dirty="0" smtClean="0">
                <a:ea typeface="宋体" panose="02010600030101010101" pitchFamily="2" charset="-122"/>
              </a:rPr>
              <a:t>之间的关系                   </a:t>
            </a:r>
            <a:r>
              <a:rPr lang="en-US" altLang="zh-CN" sz="2400" dirty="0" smtClean="0"/>
              <a:t>40</a:t>
            </a:r>
            <a:r>
              <a:rPr lang="zh-CN" altLang="zh-CN" sz="2400" dirty="0" smtClean="0"/>
              <a:t>方 ≤ </a:t>
            </a:r>
            <a:r>
              <a:rPr lang="en-US" altLang="zh-CN" sz="2400" i="1" dirty="0" smtClean="0"/>
              <a:t>P </a:t>
            </a:r>
            <a:r>
              <a:rPr lang="zh-CN" altLang="zh-CN" sz="2400" dirty="0" smtClean="0"/>
              <a:t>≤ </a:t>
            </a:r>
            <a:r>
              <a:rPr lang="en-US" altLang="zh-CN" sz="2400" dirty="0" smtClean="0"/>
              <a:t>105</a:t>
            </a:r>
            <a:r>
              <a:rPr lang="zh-CN" altLang="zh-CN" sz="2400" dirty="0" smtClean="0"/>
              <a:t>方</a:t>
            </a:r>
            <a:r>
              <a:rPr lang="zh-CN" altLang="en-US" sz="2400" dirty="0" smtClean="0"/>
              <a:t>或                                                                </a:t>
            </a:r>
            <a:r>
              <a:rPr lang="en-US" altLang="zh-CN" sz="2400" dirty="0" smtClean="0"/>
              <a:t>1</a:t>
            </a:r>
            <a:r>
              <a:rPr lang="zh-CN" altLang="zh-CN" sz="2400" dirty="0" smtClean="0"/>
              <a:t>宋 ≤ </a:t>
            </a:r>
            <a:r>
              <a:rPr lang="en-US" altLang="zh-CN" sz="2400" i="1" dirty="0" smtClean="0"/>
              <a:t>S </a:t>
            </a:r>
            <a:r>
              <a:rPr lang="zh-CN" altLang="zh-CN" sz="2400" dirty="0" smtClean="0"/>
              <a:t>≤ </a:t>
            </a:r>
            <a:r>
              <a:rPr lang="en-US" altLang="zh-CN" sz="2400" dirty="0" smtClean="0"/>
              <a:t>91</a:t>
            </a:r>
            <a:r>
              <a:rPr lang="zh-CN" altLang="zh-CN" sz="2400" dirty="0" smtClean="0"/>
              <a:t>宋</a:t>
            </a:r>
            <a:endParaRPr lang="en-US" altLang="zh-CN" sz="2400" dirty="0" smtClean="0">
              <a:ea typeface="宋体" panose="02010600030101010101"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60834" name="Rectangle 2"/>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760833" name="Object 1"/>
          <p:cNvGraphicFramePr>
            <a:graphicFrameLocks noChangeAspect="1"/>
          </p:cNvGraphicFramePr>
          <p:nvPr/>
        </p:nvGraphicFramePr>
        <p:xfrm>
          <a:off x="5076056" y="5445224"/>
          <a:ext cx="1443887" cy="372616"/>
        </p:xfrm>
        <a:graphic>
          <a:graphicData uri="http://schemas.openxmlformats.org/presentationml/2006/ole">
            <mc:AlternateContent xmlns:mc="http://schemas.openxmlformats.org/markup-compatibility/2006">
              <mc:Choice xmlns:v="urn:schemas-microsoft-com:vml" Requires="v">
                <p:oleObj spid="_x0000_s20481" name="公式" r:id="rId1" imgW="18592800" imgH="4876800" progId="Equation.3">
                  <p:embed/>
                </p:oleObj>
              </mc:Choice>
              <mc:Fallback>
                <p:oleObj name="公式" r:id="rId1" imgW="18592800" imgH="4876800" progId="Equation.3">
                  <p:embed/>
                  <p:pic>
                    <p:nvPicPr>
                      <p:cNvPr id="0" name="图片 20480"/>
                      <p:cNvPicPr>
                        <a:picLocks noChangeAspect="1"/>
                      </p:cNvPicPr>
                      <p:nvPr/>
                    </p:nvPicPr>
                    <p:blipFill>
                      <a:blip r:embed="rId2"/>
                      <a:stretch>
                        <a:fillRect/>
                      </a:stretch>
                    </p:blipFill>
                    <p:spPr>
                      <a:xfrm>
                        <a:off x="5076056" y="5445224"/>
                        <a:ext cx="1443887" cy="372616"/>
                      </a:xfrm>
                      <a:prstGeom prst="rect">
                        <a:avLst/>
                      </a:prstGeom>
                      <a:noFill/>
                      <a:ln w="9525">
                        <a:noFill/>
                      </a:ln>
                    </p:spPr>
                  </p:pic>
                </p:oleObj>
              </mc:Fallback>
            </mc:AlternateContent>
          </a:graphicData>
        </a:graphic>
      </p:graphicFrame>
      <p:sp>
        <p:nvSpPr>
          <p:cNvPr id="760836" name="Rectangle 4"/>
          <p:cNvSpPr>
            <a:spLocks noChangeArrowheads="1"/>
          </p:cNvSpPr>
          <p:nvPr/>
        </p:nvSpPr>
        <p:spPr bwMode="auto">
          <a:xfrm>
            <a:off x="0" y="0"/>
            <a:ext cx="9144000" cy="0"/>
          </a:xfrm>
          <a:prstGeom prst="rect">
            <a:avLst/>
          </a:prstGeom>
          <a:noFill/>
          <a:ln w="9525">
            <a:noFill/>
            <a:miter lim="800000"/>
          </a:ln>
          <a:effectLst/>
        </p:spPr>
        <p:txBody>
          <a:bodyPr vert="horz" wrap="none" lIns="91440" tIns="45720" rIns="91440" bIns="45720" numCol="1" anchor="ctr" anchorCtr="0" compatLnSpc="1">
            <a:spAutoFit/>
          </a:bodyPr>
          <a:lstStyle/>
          <a:p>
            <a:endParaRPr lang="zh-CN" altLang="en-US"/>
          </a:p>
        </p:txBody>
      </p:sp>
      <p:graphicFrame>
        <p:nvGraphicFramePr>
          <p:cNvPr id="760835" name="Object 3"/>
          <p:cNvGraphicFramePr>
            <a:graphicFrameLocks noChangeAspect="1"/>
          </p:cNvGraphicFramePr>
          <p:nvPr/>
        </p:nvGraphicFramePr>
        <p:xfrm>
          <a:off x="1541402" y="5805517"/>
          <a:ext cx="5334854" cy="432048"/>
        </p:xfrm>
        <a:graphic>
          <a:graphicData uri="http://schemas.openxmlformats.org/presentationml/2006/ole">
            <mc:AlternateContent xmlns:mc="http://schemas.openxmlformats.org/markup-compatibility/2006">
              <mc:Choice xmlns:v="urn:schemas-microsoft-com:vml" Requires="v">
                <p:oleObj spid="_x0000_s20482" name="公式" r:id="rId3" imgW="64922400" imgH="5181600" progId="Equation.3">
                  <p:embed/>
                </p:oleObj>
              </mc:Choice>
              <mc:Fallback>
                <p:oleObj name="公式" r:id="rId3" imgW="64922400" imgH="5181600" progId="Equation.3">
                  <p:embed/>
                  <p:pic>
                    <p:nvPicPr>
                      <p:cNvPr id="0" name="图片 20481"/>
                      <p:cNvPicPr>
                        <a:picLocks noChangeAspect="1"/>
                      </p:cNvPicPr>
                      <p:nvPr/>
                    </p:nvPicPr>
                    <p:blipFill>
                      <a:blip r:embed="rId4"/>
                      <a:stretch>
                        <a:fillRect/>
                      </a:stretch>
                    </p:blipFill>
                    <p:spPr>
                      <a:xfrm>
                        <a:off x="1541402" y="5805517"/>
                        <a:ext cx="5334854" cy="43204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等响曲线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58786" name="Picture 2"/>
          <p:cNvPicPr>
            <a:picLocks noChangeAspect="1" noChangeArrowheads="1"/>
          </p:cNvPicPr>
          <p:nvPr/>
        </p:nvPicPr>
        <p:blipFill>
          <a:blip r:embed="rId1" cstate="print"/>
          <a:srcRect/>
          <a:stretch>
            <a:fillRect/>
          </a:stretch>
        </p:blipFill>
        <p:spPr bwMode="auto">
          <a:xfrm>
            <a:off x="971600" y="980728"/>
            <a:ext cx="5904656" cy="5337357"/>
          </a:xfrm>
          <a:prstGeom prst="rect">
            <a:avLst/>
          </a:prstGeom>
          <a:noFill/>
          <a:ln w="9525">
            <a:noFill/>
            <a:miter lim="800000"/>
            <a:headEnd/>
            <a:tailEnd/>
          </a:ln>
        </p:spPr>
      </p:pic>
      <p:sp>
        <p:nvSpPr>
          <p:cNvPr id="3" name="文本框 2"/>
          <p:cNvSpPr txBox="1"/>
          <p:nvPr/>
        </p:nvSpPr>
        <p:spPr>
          <a:xfrm>
            <a:off x="7210425" y="2779395"/>
            <a:ext cx="962025" cy="2306955"/>
          </a:xfrm>
          <a:prstGeom prst="rect">
            <a:avLst/>
          </a:prstGeom>
          <a:noFill/>
        </p:spPr>
        <p:txBody>
          <a:bodyPr wrap="square" rtlCol="0">
            <a:spAutoFit/>
          </a:bodyPr>
          <a:p>
            <a:r>
              <a:rPr lang="zh-CN" altLang="en-US"/>
              <a:t>斜率越大受频率影响最大</a:t>
            </a:r>
            <a:endParaRPr lang="zh-CN" altLang="en-US"/>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对等响曲线的理解</a:t>
            </a:r>
            <a:endParaRPr lang="zh-CN" altLang="en-US" dirty="0"/>
          </a:p>
        </p:txBody>
      </p:sp>
      <p:sp>
        <p:nvSpPr>
          <p:cNvPr id="3" name="内容占位符 2"/>
          <p:cNvSpPr>
            <a:spLocks noGrp="1"/>
          </p:cNvSpPr>
          <p:nvPr>
            <p:ph idx="1"/>
          </p:nvPr>
        </p:nvSpPr>
        <p:spPr>
          <a:xfrm>
            <a:off x="539552" y="836712"/>
            <a:ext cx="8424936" cy="4700588"/>
          </a:xfrm>
        </p:spPr>
        <p:txBody>
          <a:bodyPr/>
          <a:lstStyle/>
          <a:p>
            <a:r>
              <a:rPr lang="zh-CN" altLang="en-US" sz="2400" dirty="0" smtClean="0"/>
              <a:t>等响曲线：</a:t>
            </a:r>
            <a:r>
              <a:rPr lang="zh-CN" altLang="zh-CN" sz="2400" dirty="0" smtClean="0"/>
              <a:t>听者认为响度相同</a:t>
            </a:r>
            <a:r>
              <a:rPr lang="zh-CN" altLang="en-US" sz="2400" dirty="0" smtClean="0"/>
              <a:t>，</a:t>
            </a:r>
            <a:r>
              <a:rPr lang="zh-CN" altLang="zh-CN" sz="2400" dirty="0" smtClean="0"/>
              <a:t>声压级同频率的关系，纵坐标是声压级，横坐标是频率，二者是声音的客观物理量</a:t>
            </a:r>
            <a:endParaRPr lang="zh-CN" altLang="zh-CN" sz="2400" dirty="0" smtClean="0"/>
          </a:p>
          <a:p>
            <a:r>
              <a:rPr lang="zh-CN" altLang="en-US" sz="2400" dirty="0" smtClean="0"/>
              <a:t>响度级为</a:t>
            </a:r>
            <a:r>
              <a:rPr lang="en-US" altLang="zh-CN" sz="2400" dirty="0" smtClean="0"/>
              <a:t>0</a:t>
            </a:r>
            <a:r>
              <a:rPr lang="zh-CN" altLang="en-US" sz="2400" dirty="0" smtClean="0"/>
              <a:t>方的等响曲线以下的声音一般人耳听不见，该曲线为</a:t>
            </a:r>
            <a:r>
              <a:rPr lang="zh-CN" altLang="en-US" sz="2400" dirty="0" smtClean="0">
                <a:solidFill>
                  <a:srgbClr val="FF0000"/>
                </a:solidFill>
              </a:rPr>
              <a:t>闻阈或绝对听阈</a:t>
            </a:r>
            <a:r>
              <a:rPr lang="zh-CN" altLang="en-US" sz="2400" dirty="0" smtClean="0"/>
              <a:t>，是音频信号压缩的重要依据</a:t>
            </a:r>
            <a:endParaRPr lang="en-US" altLang="zh-CN" sz="2400" dirty="0" smtClean="0"/>
          </a:p>
          <a:p>
            <a:r>
              <a:rPr lang="zh-CN" altLang="en-US" sz="2400" dirty="0" smtClean="0"/>
              <a:t>声音的响度级超过</a:t>
            </a:r>
            <a:r>
              <a:rPr lang="en-US" altLang="zh-CN" sz="2400" dirty="0" smtClean="0"/>
              <a:t>120</a:t>
            </a:r>
            <a:r>
              <a:rPr lang="zh-CN" altLang="en-US" sz="2400" dirty="0" smtClean="0"/>
              <a:t>方时，人耳会感到痛痒，该曲线称为痛阈</a:t>
            </a:r>
            <a:endParaRPr lang="en-US" altLang="zh-CN" sz="2400" dirty="0" smtClean="0"/>
          </a:p>
          <a:p>
            <a:r>
              <a:rPr lang="zh-CN" altLang="zh-CN" sz="2400" dirty="0" smtClean="0"/>
              <a:t>两线之间按响度不同又分为</a:t>
            </a:r>
            <a:r>
              <a:rPr lang="en-US" altLang="zh-CN" sz="2400" dirty="0" smtClean="0"/>
              <a:t>13</a:t>
            </a:r>
            <a:r>
              <a:rPr lang="zh-CN" altLang="zh-CN" sz="2400" dirty="0" smtClean="0"/>
              <a:t>个响度级</a:t>
            </a:r>
            <a:r>
              <a:rPr lang="zh-CN" altLang="en-US" sz="2400" dirty="0" smtClean="0"/>
              <a:t>（</a:t>
            </a:r>
            <a:r>
              <a:rPr lang="en-US" altLang="zh-CN" sz="2400" dirty="0" smtClean="0"/>
              <a:t>0-120</a:t>
            </a:r>
            <a:r>
              <a:rPr lang="zh-CN" altLang="en-US" sz="2400" dirty="0" smtClean="0"/>
              <a:t>），</a:t>
            </a:r>
            <a:r>
              <a:rPr lang="zh-CN" altLang="zh-CN" sz="2400" dirty="0" smtClean="0"/>
              <a:t>单位为方</a:t>
            </a:r>
            <a:endParaRPr lang="en-US" altLang="zh-CN" sz="2400" dirty="0" smtClean="0"/>
          </a:p>
          <a:p>
            <a:r>
              <a:rPr lang="zh-CN" altLang="en-US" sz="2400" dirty="0" smtClean="0"/>
              <a:t>人耳对不同频率的敏感程度差别很大</a:t>
            </a:r>
            <a:endParaRPr lang="en-US" altLang="zh-CN" sz="2400" dirty="0" smtClean="0"/>
          </a:p>
          <a:p>
            <a:pPr lvl="1"/>
            <a:r>
              <a:rPr lang="en-US" altLang="zh-CN" sz="2000" dirty="0" smtClean="0"/>
              <a:t>1KHz 10dB</a:t>
            </a:r>
            <a:r>
              <a:rPr lang="zh-CN" altLang="en-US" sz="2000" dirty="0" smtClean="0"/>
              <a:t>～</a:t>
            </a:r>
            <a:r>
              <a:rPr lang="en-US" altLang="zh-CN" sz="2000" dirty="0" smtClean="0"/>
              <a:t>200Hz 30dB</a:t>
            </a:r>
            <a:endParaRPr lang="zh-CN" altLang="zh-CN" sz="2000" dirty="0" smtClean="0"/>
          </a:p>
          <a:p>
            <a:r>
              <a:rPr lang="zh-CN" altLang="zh-CN" sz="2400" dirty="0" smtClean="0"/>
              <a:t>每条等响曲线所代表的响度级(方)的大小，由该曲线在1</a:t>
            </a:r>
            <a:r>
              <a:rPr lang="en-US" altLang="zh-CN" sz="2400" dirty="0" smtClean="0"/>
              <a:t>K</a:t>
            </a:r>
            <a:r>
              <a:rPr lang="zh-CN" altLang="zh-CN" sz="2400" dirty="0" smtClean="0"/>
              <a:t>Hz时的声压级的分贝值而定。</a:t>
            </a:r>
            <a:endParaRPr lang="en-US" altLang="zh-CN" sz="2400" dirty="0" smtClean="0"/>
          </a:p>
          <a:p>
            <a:pPr lvl="1"/>
            <a:r>
              <a:rPr lang="zh-CN" altLang="zh-CN" sz="2000" dirty="0" smtClean="0"/>
              <a:t>例如，噪声听起来与频率1</a:t>
            </a:r>
            <a:r>
              <a:rPr lang="en-US" altLang="zh-CN" sz="2000" dirty="0" smtClean="0"/>
              <a:t>K</a:t>
            </a:r>
            <a:r>
              <a:rPr lang="zh-CN" altLang="zh-CN" sz="2000" dirty="0" smtClean="0"/>
              <a:t>Hz的声压级为85dB的基准音一样响，则该噪声的响度级就是85方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声音的三要素</a:t>
            </a:r>
            <a:r>
              <a:rPr lang="en-US" altLang="zh-CN" dirty="0" smtClean="0">
                <a:ea typeface="宋体" panose="02010600030101010101" pitchFamily="2" charset="-122"/>
              </a:rPr>
              <a:t>——</a:t>
            </a:r>
            <a:r>
              <a:rPr lang="zh-CN" altLang="en-US" dirty="0" smtClean="0">
                <a:ea typeface="宋体" panose="02010600030101010101" pitchFamily="2" charset="-122"/>
              </a:rPr>
              <a:t>音调</a:t>
            </a:r>
            <a:endParaRPr lang="zh-CN" altLang="en-US" dirty="0"/>
          </a:p>
        </p:txBody>
      </p:sp>
      <p:sp>
        <p:nvSpPr>
          <p:cNvPr id="3" name="内容占位符 2"/>
          <p:cNvSpPr>
            <a:spLocks noGrp="1"/>
          </p:cNvSpPr>
          <p:nvPr>
            <p:ph idx="1"/>
          </p:nvPr>
        </p:nvSpPr>
        <p:spPr>
          <a:xfrm>
            <a:off x="467544" y="1124744"/>
            <a:ext cx="8219256" cy="5040560"/>
          </a:xfrm>
        </p:spPr>
        <p:txBody>
          <a:bodyPr/>
          <a:lstStyle/>
          <a:p>
            <a:r>
              <a:rPr lang="zh-CN" altLang="en-US" sz="2800" dirty="0" smtClean="0">
                <a:latin typeface="Arial" panose="020B0604020202020204" pitchFamily="34" charset="0"/>
                <a:ea typeface="宋体" panose="02010600030101010101" pitchFamily="2" charset="-122"/>
              </a:rPr>
              <a:t>代表声音的高低，单位</a:t>
            </a:r>
            <a:r>
              <a:rPr lang="en-US" altLang="zh-CN" sz="2800" dirty="0" smtClean="0">
                <a:latin typeface="Arial" panose="020B0604020202020204" pitchFamily="34" charset="0"/>
                <a:ea typeface="宋体" panose="02010600030101010101" pitchFamily="2" charset="-122"/>
              </a:rPr>
              <a:t>Mel                                     </a:t>
            </a:r>
            <a:r>
              <a:rPr lang="zh-CN" altLang="en-US" sz="2800" dirty="0" smtClean="0">
                <a:latin typeface="Arial" panose="020B0604020202020204" pitchFamily="34" charset="0"/>
                <a:ea typeface="宋体" panose="02010600030101010101" pitchFamily="2" charset="-122"/>
              </a:rPr>
              <a:t>音乐中的术语称为音高</a:t>
            </a:r>
            <a:endParaRPr lang="en-US" altLang="zh-CN" sz="2800" dirty="0" smtClean="0">
              <a:latin typeface="Arial" panose="020B0604020202020204" pitchFamily="34" charset="0"/>
              <a:ea typeface="宋体" panose="02010600030101010101" pitchFamily="2" charset="-122"/>
            </a:endParaRPr>
          </a:p>
          <a:p>
            <a:r>
              <a:rPr lang="zh-CN" altLang="en-US" sz="2800" dirty="0" smtClean="0">
                <a:latin typeface="Arial" panose="020B0604020202020204" pitchFamily="34" charset="0"/>
                <a:ea typeface="宋体" panose="02010600030101010101" pitchFamily="2" charset="-122"/>
              </a:rPr>
              <a:t>指基频信号，频率越低声音越低沉</a:t>
            </a:r>
            <a:endParaRPr lang="en-US" altLang="zh-CN" sz="2800" dirty="0" smtClean="0">
              <a:latin typeface="Arial" panose="020B0604020202020204" pitchFamily="34" charset="0"/>
              <a:ea typeface="宋体" panose="02010600030101010101" pitchFamily="2" charset="-122"/>
            </a:endParaRPr>
          </a:p>
          <a:p>
            <a:r>
              <a:rPr lang="zh-CN" altLang="zh-CN" sz="2800" dirty="0" smtClean="0"/>
              <a:t>影响音调的因素</a:t>
            </a:r>
            <a:r>
              <a:rPr lang="zh-CN" altLang="en-US" sz="2800" dirty="0" smtClean="0"/>
              <a:t>：</a:t>
            </a:r>
            <a:r>
              <a:rPr lang="zh-CN" altLang="en-US" sz="2800" dirty="0" smtClean="0">
                <a:latin typeface="Arial" panose="020B0604020202020204" pitchFamily="34" charset="0"/>
                <a:ea typeface="宋体" panose="02010600030101010101" pitchFamily="2" charset="-122"/>
              </a:rPr>
              <a:t>频率、</a:t>
            </a:r>
            <a:r>
              <a:rPr lang="zh-CN" altLang="zh-CN" sz="2800" dirty="0" smtClean="0"/>
              <a:t>声压级和持续时间</a:t>
            </a:r>
            <a:r>
              <a:rPr lang="zh-CN" altLang="en-US" sz="2800" dirty="0" smtClean="0"/>
              <a:t>，与频率大体成对数关系</a:t>
            </a:r>
            <a:endParaRPr lang="en-US" altLang="zh-CN" sz="2800" dirty="0" smtClean="0">
              <a:latin typeface="Arial" panose="020B0604020202020204" pitchFamily="34" charset="0"/>
              <a:ea typeface="宋体" panose="02010600030101010101" pitchFamily="2" charset="-122"/>
            </a:endParaRPr>
          </a:p>
          <a:p>
            <a:r>
              <a:rPr lang="zh-CN" altLang="en-US" sz="2800" dirty="0" smtClean="0">
                <a:latin typeface="Arial" panose="020B0604020202020204" pitchFamily="34" charset="0"/>
                <a:ea typeface="宋体" panose="02010600030101010101" pitchFamily="2" charset="-122"/>
              </a:rPr>
              <a:t>音乐中的音阶是按频率的对数取等分确定的</a:t>
            </a:r>
            <a:endParaRPr lang="en-US" altLang="zh-CN" sz="2800" dirty="0" smtClean="0">
              <a:latin typeface="Arial" panose="020B0604020202020204" pitchFamily="34" charset="0"/>
              <a:ea typeface="宋体" panose="02010600030101010101" pitchFamily="2" charset="-122"/>
            </a:endParaRPr>
          </a:p>
          <a:p>
            <a:r>
              <a:rPr lang="zh-CN" altLang="zh-CN" sz="2800" dirty="0" smtClean="0"/>
              <a:t>测量音高时则以40 dB声强为基准</a:t>
            </a:r>
            <a:endParaRPr lang="en-US" altLang="zh-CN" sz="2800" dirty="0" smtClean="0"/>
          </a:p>
          <a:p>
            <a:pPr lvl="1"/>
            <a:r>
              <a:rPr lang="zh-CN" altLang="zh-CN" sz="2400" dirty="0" smtClean="0"/>
              <a:t>测量主观音高时，让实验者听两个声强级为40 dB的纯音，固定其中一个纯音的频率，调节另一个纯音的频率，直到他感到后者的音高为前者的两倍，就标定这两个声音的音高差为两倍</a:t>
            </a:r>
            <a:endParaRPr lang="zh-CN" altLang="en-US" sz="2400" dirty="0" smtClean="0"/>
          </a:p>
          <a:p>
            <a:pPr lvl="1"/>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http://i-math.zsu.edu.cn/multimedia/multi/img/Image291.gif"/>
          <p:cNvPicPr>
            <a:picLocks noChangeAspect="1" noChangeArrowheads="1"/>
          </p:cNvPicPr>
          <p:nvPr/>
        </p:nvPicPr>
        <p:blipFill>
          <a:blip r:embed="rId1" cstate="print"/>
          <a:srcRect/>
          <a:stretch>
            <a:fillRect/>
          </a:stretch>
        </p:blipFill>
        <p:spPr bwMode="auto">
          <a:xfrm>
            <a:off x="5292080" y="1196752"/>
            <a:ext cx="3482569" cy="504056"/>
          </a:xfrm>
          <a:prstGeom prst="rect">
            <a:avLst/>
          </a:prstGeom>
          <a:noFill/>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音高</a:t>
            </a:r>
            <a:r>
              <a:rPr lang="en-US" altLang="zh-CN" dirty="0" smtClean="0"/>
              <a:t>-</a:t>
            </a:r>
            <a:r>
              <a:rPr lang="zh-CN" altLang="en-US" dirty="0" smtClean="0"/>
              <a:t>频率曲线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Image293.gif"/>
          <p:cNvPicPr>
            <a:picLocks noChangeAspect="1"/>
          </p:cNvPicPr>
          <p:nvPr/>
        </p:nvPicPr>
        <p:blipFill>
          <a:blip r:embed="rId1" cstate="print"/>
          <a:stretch>
            <a:fillRect/>
          </a:stretch>
        </p:blipFill>
        <p:spPr>
          <a:xfrm>
            <a:off x="1475656" y="1196752"/>
            <a:ext cx="6480720" cy="4824536"/>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声音的三要素</a:t>
            </a:r>
            <a:r>
              <a:rPr lang="en-US" altLang="zh-CN" dirty="0" smtClean="0">
                <a:ea typeface="宋体" panose="02010600030101010101" pitchFamily="2" charset="-122"/>
              </a:rPr>
              <a:t>——</a:t>
            </a:r>
            <a:r>
              <a:rPr lang="zh-CN" altLang="en-US" dirty="0" smtClean="0">
                <a:ea typeface="宋体" panose="02010600030101010101" pitchFamily="2" charset="-122"/>
              </a:rPr>
              <a:t>音色</a:t>
            </a:r>
            <a:endParaRPr lang="zh-CN" altLang="en-US" dirty="0"/>
          </a:p>
        </p:txBody>
      </p:sp>
      <p:sp>
        <p:nvSpPr>
          <p:cNvPr id="3" name="内容占位符 2"/>
          <p:cNvSpPr>
            <a:spLocks noGrp="1"/>
          </p:cNvSpPr>
          <p:nvPr>
            <p:ph idx="1"/>
          </p:nvPr>
        </p:nvSpPr>
        <p:spPr/>
        <p:txBody>
          <a:bodyPr/>
          <a:lstStyle/>
          <a:p>
            <a:r>
              <a:rPr lang="zh-CN" altLang="zh-CN" sz="2800" dirty="0" smtClean="0"/>
              <a:t>由复音中不同谐音的分布和组成所决定的</a:t>
            </a:r>
            <a:endParaRPr lang="en-US" altLang="zh-CN" sz="2800" dirty="0" smtClean="0"/>
          </a:p>
          <a:p>
            <a:pPr lvl="1"/>
            <a:r>
              <a:rPr lang="zh-CN" altLang="zh-CN" sz="2400" dirty="0" smtClean="0"/>
              <a:t>每个人讲话都有自己的音色</a:t>
            </a:r>
            <a:endParaRPr lang="en-US" altLang="zh-CN" sz="2400" dirty="0" smtClean="0"/>
          </a:p>
          <a:p>
            <a:pPr lvl="1"/>
            <a:r>
              <a:rPr lang="zh-CN" altLang="zh-CN" sz="2400" dirty="0" smtClean="0"/>
              <a:t>每种乐器都有各自的音色，即使它们演奏相同的曲调，人们还是能将其区分开来</a:t>
            </a:r>
            <a:endParaRPr lang="en-US" altLang="zh-CN" sz="2400" dirty="0" smtClean="0">
              <a:ea typeface="宋体" panose="02010600030101010101" pitchFamily="2" charset="-122"/>
            </a:endParaRPr>
          </a:p>
          <a:p>
            <a:r>
              <a:rPr lang="zh-CN" altLang="en-US" sz="2800" dirty="0" smtClean="0">
                <a:latin typeface="Arial" panose="020B0604020202020204" pitchFamily="34" charset="0"/>
                <a:ea typeface="宋体" panose="02010600030101010101" pitchFamily="2" charset="-122"/>
              </a:rPr>
              <a:t>纯音：具有单一频率的声音</a:t>
            </a:r>
            <a:endParaRPr lang="en-US" altLang="zh-CN" sz="2800" dirty="0" smtClean="0">
              <a:latin typeface="Arial" panose="020B0604020202020204" pitchFamily="34" charset="0"/>
              <a:ea typeface="宋体" panose="02010600030101010101" pitchFamily="2" charset="-122"/>
            </a:endParaRPr>
          </a:p>
          <a:p>
            <a:r>
              <a:rPr lang="zh-CN" altLang="en-US" sz="2800" dirty="0" smtClean="0">
                <a:latin typeface="Arial" panose="020B0604020202020204" pitchFamily="34" charset="0"/>
                <a:ea typeface="宋体" panose="02010600030101010101" pitchFamily="2" charset="-122"/>
              </a:rPr>
              <a:t>复音：不同频率和不同振幅混合</a:t>
            </a:r>
            <a:endParaRPr lang="en-US" altLang="zh-CN" sz="28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基音：复音中的最低频（通常具有最大振幅），</a:t>
            </a:r>
            <a:r>
              <a:rPr lang="zh-CN" altLang="zh-CN" sz="2400" dirty="0" smtClean="0"/>
              <a:t>决定声音的高低（音调）</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谐音</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泛音：基频的整数倍，</a:t>
            </a:r>
            <a:r>
              <a:rPr lang="zh-CN" altLang="zh-CN" sz="2400" dirty="0" smtClean="0"/>
              <a:t>决定声音的</a:t>
            </a:r>
            <a:r>
              <a:rPr lang="zh-CN" altLang="en-US" sz="2400" dirty="0" smtClean="0"/>
              <a:t>音品</a:t>
            </a:r>
            <a:r>
              <a:rPr lang="zh-CN" altLang="zh-CN" sz="2400" dirty="0" smtClean="0"/>
              <a:t>（音</a:t>
            </a:r>
            <a:r>
              <a:rPr lang="zh-CN" altLang="en-US" sz="2400" dirty="0" smtClean="0"/>
              <a:t>色</a:t>
            </a:r>
            <a:r>
              <a:rPr lang="zh-CN" altLang="zh-CN" sz="2400" dirty="0" smtClean="0"/>
              <a:t>）</a:t>
            </a:r>
            <a:endParaRPr lang="en-US" altLang="zh-CN" sz="2400" dirty="0" smtClean="0">
              <a:latin typeface="Arial" panose="020B0604020202020204" pitchFamily="34" charset="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复音的基频与谐频</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56738" name="Picture 2"/>
          <p:cNvPicPr>
            <a:picLocks noChangeAspect="1" noChangeArrowheads="1"/>
          </p:cNvPicPr>
          <p:nvPr/>
        </p:nvPicPr>
        <p:blipFill>
          <a:blip r:embed="rId1" cstate="print"/>
          <a:srcRect/>
          <a:stretch>
            <a:fillRect/>
          </a:stretch>
        </p:blipFill>
        <p:spPr bwMode="auto">
          <a:xfrm>
            <a:off x="683568" y="1124744"/>
            <a:ext cx="7776864" cy="4505762"/>
          </a:xfrm>
          <a:prstGeom prst="rect">
            <a:avLst/>
          </a:prstGeom>
          <a:noFill/>
          <a:ln w="9525">
            <a:noFill/>
            <a:miter lim="800000"/>
            <a:headEnd/>
            <a:tailEnd/>
          </a:ln>
        </p:spPr>
      </p:pic>
      <p:sp>
        <p:nvSpPr>
          <p:cNvPr id="6" name="TextBox 5"/>
          <p:cNvSpPr txBox="1"/>
          <p:nvPr/>
        </p:nvSpPr>
        <p:spPr>
          <a:xfrm>
            <a:off x="971600" y="5661248"/>
            <a:ext cx="6768199" cy="461665"/>
          </a:xfrm>
          <a:prstGeom prst="rect">
            <a:avLst/>
          </a:prstGeom>
          <a:noFill/>
        </p:spPr>
        <p:txBody>
          <a:bodyPr wrap="none" rtlCol="0">
            <a:spAutoFit/>
          </a:bodyPr>
          <a:lstStyle/>
          <a:p>
            <a:r>
              <a:rPr lang="en-US" altLang="zh-CN" dirty="0" smtClean="0"/>
              <a:t>f0</a:t>
            </a:r>
            <a:r>
              <a:rPr lang="zh-CN" altLang="zh-CN" dirty="0" smtClean="0"/>
              <a:t>为基频（红色），</a:t>
            </a:r>
            <a:r>
              <a:rPr lang="en-US" altLang="zh-CN" dirty="0" smtClean="0"/>
              <a:t> </a:t>
            </a:r>
            <a:r>
              <a:rPr lang="en-US" altLang="zh-CN" dirty="0" err="1" smtClean="0"/>
              <a:t>fi</a:t>
            </a:r>
            <a:r>
              <a:rPr lang="en-US" altLang="zh-CN" dirty="0" smtClean="0"/>
              <a:t> = </a:t>
            </a:r>
            <a:r>
              <a:rPr lang="en-US" altLang="zh-CN" dirty="0" err="1" smtClean="0"/>
              <a:t>i</a:t>
            </a:r>
            <a:r>
              <a:rPr lang="en-US" altLang="zh-CN" dirty="0" smtClean="0"/>
              <a:t> * f </a:t>
            </a:r>
            <a:r>
              <a:rPr lang="zh-CN" altLang="zh-CN" dirty="0" smtClean="0"/>
              <a:t>为谐频（蓝色）</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掩蔽效应</a:t>
            </a:r>
            <a:endParaRPr lang="zh-CN" altLang="en-US" dirty="0"/>
          </a:p>
        </p:txBody>
      </p:sp>
      <p:sp>
        <p:nvSpPr>
          <p:cNvPr id="3" name="内容占位符 2"/>
          <p:cNvSpPr>
            <a:spLocks noGrp="1"/>
          </p:cNvSpPr>
          <p:nvPr>
            <p:ph idx="1"/>
          </p:nvPr>
        </p:nvSpPr>
        <p:spPr>
          <a:xfrm>
            <a:off x="529208" y="1124744"/>
            <a:ext cx="8291264" cy="4947444"/>
          </a:xfrm>
        </p:spPr>
        <p:txBody>
          <a:bodyPr/>
          <a:lstStyle/>
          <a:p>
            <a:pPr algn="just"/>
            <a:r>
              <a:rPr lang="zh-CN" altLang="en-US" sz="2800" dirty="0" smtClean="0">
                <a:ea typeface="宋体" panose="02010600030101010101" pitchFamily="2" charset="-122"/>
              </a:rPr>
              <a:t>人的听觉存在</a:t>
            </a:r>
            <a:r>
              <a:rPr lang="zh-CN" altLang="en-US" sz="2800" dirty="0" smtClean="0">
                <a:solidFill>
                  <a:srgbClr val="FF0000"/>
                </a:solidFill>
                <a:ea typeface="宋体" panose="02010600030101010101" pitchFamily="2" charset="-122"/>
              </a:rPr>
              <a:t>掩蔽效应</a:t>
            </a:r>
            <a:endParaRPr lang="en-US" altLang="zh-CN" sz="2800" dirty="0" smtClean="0">
              <a:solidFill>
                <a:srgbClr val="FF0000"/>
              </a:solidFill>
              <a:ea typeface="宋体" panose="02010600030101010101" pitchFamily="2" charset="-122"/>
            </a:endParaRPr>
          </a:p>
          <a:p>
            <a:pPr lvl="1" algn="just"/>
            <a:r>
              <a:rPr lang="zh-CN" altLang="en-US" sz="2400" dirty="0" smtClean="0"/>
              <a:t>一个较弱的声音</a:t>
            </a:r>
            <a:r>
              <a:rPr lang="en-US" altLang="zh-CN" sz="2400" dirty="0" smtClean="0"/>
              <a:t>(</a:t>
            </a:r>
            <a:r>
              <a:rPr lang="zh-CN" altLang="en-US" sz="2400" dirty="0" smtClean="0"/>
              <a:t>被掩蔽音</a:t>
            </a:r>
            <a:r>
              <a:rPr lang="en-US" altLang="zh-CN" sz="2400" dirty="0" smtClean="0"/>
              <a:t>)</a:t>
            </a:r>
            <a:r>
              <a:rPr lang="zh-CN" altLang="en-US" sz="2400" dirty="0" smtClean="0"/>
              <a:t>的听觉感受被另一个较强的声音</a:t>
            </a:r>
            <a:r>
              <a:rPr lang="en-US" altLang="zh-CN" sz="2400" dirty="0" smtClean="0"/>
              <a:t>(</a:t>
            </a:r>
            <a:r>
              <a:rPr lang="zh-CN" altLang="en-US" sz="2400" dirty="0" smtClean="0"/>
              <a:t>掩蔽音</a:t>
            </a:r>
            <a:r>
              <a:rPr lang="en-US" altLang="zh-CN" sz="2400" dirty="0" smtClean="0"/>
              <a:t>)</a:t>
            </a:r>
            <a:r>
              <a:rPr lang="zh-CN" altLang="en-US" sz="2400" dirty="0" smtClean="0"/>
              <a:t>影响的现象称为人耳的“掩蔽效应”。</a:t>
            </a:r>
            <a:endParaRPr lang="en-US" altLang="zh-CN" sz="2400" dirty="0" smtClean="0"/>
          </a:p>
          <a:p>
            <a:pPr lvl="1" algn="just"/>
            <a:r>
              <a:rPr lang="zh-CN" altLang="en-US" sz="2400" dirty="0" smtClean="0">
                <a:ea typeface="宋体" panose="02010600030101010101" pitchFamily="2" charset="-122"/>
              </a:rPr>
              <a:t>频域掩蔽（同时掩蔽）：</a:t>
            </a:r>
            <a:r>
              <a:rPr lang="zh-CN" altLang="en-US" sz="2400" dirty="0" smtClean="0"/>
              <a:t>掩蔽声与被掩蔽声同时作用</a:t>
            </a:r>
            <a:endParaRPr lang="en-US" altLang="zh-CN" sz="2400" dirty="0" smtClean="0"/>
          </a:p>
          <a:p>
            <a:pPr lvl="2" algn="just"/>
            <a:r>
              <a:rPr lang="zh-CN" altLang="en-US" sz="2000" dirty="0" smtClean="0">
                <a:ea typeface="宋体" panose="02010600030101010101" pitchFamily="2" charset="-122"/>
              </a:rPr>
              <a:t>声场中的一个强音能掩蔽与之同时发生的附近频率的弱音</a:t>
            </a:r>
            <a:endParaRPr lang="en-US" altLang="zh-CN" sz="2000" dirty="0" smtClean="0">
              <a:ea typeface="宋体" panose="02010600030101010101" pitchFamily="2" charset="-122"/>
            </a:endParaRPr>
          </a:p>
          <a:p>
            <a:pPr lvl="2" algn="just"/>
            <a:r>
              <a:rPr lang="zh-CN" altLang="en-US" sz="2000" dirty="0" smtClean="0"/>
              <a:t>掩蔽声在掩蔽效应发生期间一直起作用，是种较强的掩蔽效应</a:t>
            </a:r>
            <a:endParaRPr lang="en-US" altLang="zh-CN" sz="2000" dirty="0" smtClean="0">
              <a:ea typeface="宋体" panose="02010600030101010101" pitchFamily="2" charset="-122"/>
            </a:endParaRPr>
          </a:p>
          <a:p>
            <a:pPr lvl="1" algn="just"/>
            <a:r>
              <a:rPr lang="zh-CN" altLang="en-US" sz="2400" dirty="0" smtClean="0">
                <a:ea typeface="宋体" panose="02010600030101010101" pitchFamily="2" charset="-122"/>
              </a:rPr>
              <a:t>时域掩蔽：</a:t>
            </a:r>
            <a:r>
              <a:rPr lang="zh-CN" altLang="en-US" sz="2400" dirty="0" smtClean="0"/>
              <a:t>掩蔽效应发生在掩蔽声与被掩蔽声不同时出现时，又称异时掩蔽</a:t>
            </a:r>
            <a:endParaRPr lang="en-US" altLang="zh-CN" sz="2400" dirty="0" smtClean="0"/>
          </a:p>
          <a:p>
            <a:pPr lvl="2" algn="just"/>
            <a:r>
              <a:rPr lang="zh-CN" altLang="en-US" sz="2000" dirty="0" smtClean="0"/>
              <a:t>导前掩蔽：掩蔽声音出现之前的一段时间内发生掩蔽效应</a:t>
            </a:r>
            <a:endParaRPr lang="en-US" altLang="zh-CN" sz="2000" dirty="0" smtClean="0"/>
          </a:p>
          <a:p>
            <a:pPr lvl="2" algn="just"/>
            <a:r>
              <a:rPr lang="zh-CN" altLang="en-US" sz="2000" dirty="0" smtClean="0"/>
              <a:t>滞后掩蔽：掩蔽声音出现之后的一段时间内发生掩蔽效应</a:t>
            </a:r>
            <a:endParaRPr lang="en-US" altLang="zh-CN" sz="2000" dirty="0" smtClean="0"/>
          </a:p>
          <a:p>
            <a:pPr lvl="2" algn="just"/>
            <a:r>
              <a:rPr lang="zh-CN" altLang="en-US" sz="2000" dirty="0" smtClean="0"/>
              <a:t>主要原因：人的大脑处理信息需要花费一定的时间</a:t>
            </a:r>
            <a:endParaRPr lang="en-US" altLang="zh-CN" sz="2000" dirty="0" smtClean="0"/>
          </a:p>
          <a:p>
            <a:pPr lvl="2" algn="just"/>
            <a:r>
              <a:rPr lang="zh-CN" altLang="en-US" sz="2000" dirty="0" smtClean="0"/>
              <a:t>异时掩蔽也随着时间的推移很快会衰减，是种弱掩蔽效应</a:t>
            </a:r>
            <a:endParaRPr lang="en-US" altLang="zh-CN" sz="2000" dirty="0" smtClean="0"/>
          </a:p>
          <a:p>
            <a:pPr lvl="1" algn="just"/>
            <a:endParaRPr lang="en-US" altLang="zh-CN" sz="2400" dirty="0" smtClean="0">
              <a:ea typeface="宋体" panose="02010600030101010101"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频域掩蔽效应示意图</a:t>
            </a:r>
            <a:endParaRPr lang="zh-CN" altLang="en-US" dirty="0"/>
          </a:p>
        </p:txBody>
      </p:sp>
      <p:pic>
        <p:nvPicPr>
          <p:cNvPr id="5" name="内容占位符 4" descr="Image294.gif"/>
          <p:cNvPicPr>
            <a:picLocks noGrp="1" noChangeAspect="1"/>
          </p:cNvPicPr>
          <p:nvPr>
            <p:ph idx="1"/>
          </p:nvPr>
        </p:nvPicPr>
        <p:blipFill>
          <a:blip r:embed="rId1" cstate="print"/>
          <a:stretch>
            <a:fillRect/>
          </a:stretch>
        </p:blipFill>
        <p:spPr>
          <a:xfrm>
            <a:off x="1215456" y="1196752"/>
            <a:ext cx="6740920" cy="2713558"/>
          </a:xfrm>
        </p:spPr>
      </p:pic>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1475656" y="3861048"/>
            <a:ext cx="5760640" cy="400110"/>
          </a:xfrm>
          <a:prstGeom prst="rect">
            <a:avLst/>
          </a:prstGeom>
          <a:noFill/>
        </p:spPr>
        <p:txBody>
          <a:bodyPr wrap="square" rtlCol="0">
            <a:spAutoFit/>
          </a:bodyPr>
          <a:lstStyle/>
          <a:p>
            <a:r>
              <a:rPr lang="zh-CN" altLang="zh-CN" sz="2000" dirty="0" smtClean="0"/>
              <a:t>声强为60 dB、频率为1000 Hz纯音的掩蔽效应</a:t>
            </a:r>
            <a:endParaRPr lang="zh-CN" altLang="en-US" sz="2000" dirty="0"/>
          </a:p>
        </p:txBody>
      </p:sp>
      <p:sp>
        <p:nvSpPr>
          <p:cNvPr id="7" name="TextBox 6"/>
          <p:cNvSpPr txBox="1"/>
          <p:nvPr/>
        </p:nvSpPr>
        <p:spPr>
          <a:xfrm>
            <a:off x="755576" y="4293096"/>
            <a:ext cx="7848872" cy="1938992"/>
          </a:xfrm>
          <a:prstGeom prst="rect">
            <a:avLst/>
          </a:prstGeom>
          <a:noFill/>
        </p:spPr>
        <p:txBody>
          <a:bodyPr wrap="square" rtlCol="0">
            <a:spAutoFit/>
          </a:bodyPr>
          <a:lstStyle/>
          <a:p>
            <a:r>
              <a:rPr lang="zh-CN" altLang="en-US" sz="2000" dirty="0" smtClean="0"/>
              <a:t>虚线为音频信号的绝对听阈曲线</a:t>
            </a:r>
            <a:endParaRPr lang="en-US" altLang="zh-CN" sz="2000" dirty="0" smtClean="0"/>
          </a:p>
          <a:p>
            <a:r>
              <a:rPr lang="en-US" altLang="zh-CN" sz="2000" dirty="0" smtClean="0"/>
              <a:t>1kHz</a:t>
            </a:r>
            <a:r>
              <a:rPr lang="zh-CN" altLang="en-US" sz="2000" dirty="0" smtClean="0"/>
              <a:t>附近频率的信号的幅值必须高于尖峰状曲线所对应的分贝值时才能被人耳察觉</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18dB</a:t>
            </a:r>
            <a:r>
              <a:rPr lang="zh-CN" altLang="en-US" sz="2000" dirty="0" smtClean="0"/>
              <a:t>的</a:t>
            </a:r>
            <a:r>
              <a:rPr lang="en-US" altLang="zh-CN" sz="2000" dirty="0" smtClean="0"/>
              <a:t>1100Hz</a:t>
            </a:r>
            <a:r>
              <a:rPr lang="zh-CN" altLang="en-US" sz="2000" dirty="0" smtClean="0"/>
              <a:t>弱音→后者听不到</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18dB</a:t>
            </a:r>
            <a:r>
              <a:rPr lang="zh-CN" altLang="en-US" sz="2000" dirty="0" smtClean="0"/>
              <a:t>的</a:t>
            </a:r>
            <a:r>
              <a:rPr lang="en-US" altLang="zh-CN" sz="2000" dirty="0" smtClean="0"/>
              <a:t>2000Hz</a:t>
            </a:r>
            <a:r>
              <a:rPr lang="zh-CN" altLang="en-US" sz="2000" dirty="0" smtClean="0"/>
              <a:t>弱音→后者能听到</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45dB</a:t>
            </a:r>
            <a:r>
              <a:rPr lang="zh-CN" altLang="en-US" sz="2000" dirty="0" smtClean="0"/>
              <a:t>的</a:t>
            </a:r>
            <a:r>
              <a:rPr lang="en-US" altLang="zh-CN" sz="2000" smtClean="0"/>
              <a:t>2000Hz</a:t>
            </a:r>
            <a:r>
              <a:rPr lang="zh-CN" altLang="en-US" sz="2000" dirty="0" smtClean="0"/>
              <a:t>弱音→后者听不到</a:t>
            </a:r>
            <a:endParaRPr lang="zh-CN" altLang="en-US" sz="20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不同纯音的掩蔽效应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Image295.gif"/>
          <p:cNvPicPr>
            <a:picLocks noChangeAspect="1"/>
          </p:cNvPicPr>
          <p:nvPr/>
        </p:nvPicPr>
        <p:blipFill>
          <a:blip r:embed="rId1" cstate="print"/>
          <a:stretch>
            <a:fillRect/>
          </a:stretch>
        </p:blipFill>
        <p:spPr>
          <a:xfrm>
            <a:off x="1044893" y="1268760"/>
            <a:ext cx="7533837" cy="3024336"/>
          </a:xfrm>
          <a:prstGeom prst="rect">
            <a:avLst/>
          </a:prstGeom>
        </p:spPr>
      </p:pic>
      <p:sp>
        <p:nvSpPr>
          <p:cNvPr id="6" name="TextBox 5"/>
          <p:cNvSpPr txBox="1"/>
          <p:nvPr/>
        </p:nvSpPr>
        <p:spPr>
          <a:xfrm>
            <a:off x="899592" y="4697849"/>
            <a:ext cx="7848872" cy="1323439"/>
          </a:xfrm>
          <a:prstGeom prst="rect">
            <a:avLst/>
          </a:prstGeom>
          <a:noFill/>
        </p:spPr>
        <p:txBody>
          <a:bodyPr wrap="square" rtlCol="0">
            <a:spAutoFit/>
          </a:bodyPr>
          <a:lstStyle/>
          <a:p>
            <a:r>
              <a:rPr lang="zh-CN" altLang="zh-CN" sz="2000" dirty="0" smtClean="0"/>
              <a:t>在250 Hz、1 kHz、4 kHz和8 kHz纯音附近，对其他纯音的掩蔽效果最明显</a:t>
            </a:r>
            <a:endParaRPr lang="en-US" altLang="zh-CN" sz="2000" dirty="0" smtClean="0"/>
          </a:p>
          <a:p>
            <a:r>
              <a:rPr lang="zh-CN" altLang="zh-CN" sz="2000" dirty="0" smtClean="0"/>
              <a:t>低频纯音可以有效地掩蔽高频纯音，但高频纯音对低频纯音的掩蔽作用则不明显</a:t>
            </a:r>
            <a:endParaRPr lang="zh-CN" altLang="en-US" sz="20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ea typeface="宋体" panose="02010600030101010101" pitchFamily="2" charset="-122"/>
              </a:rPr>
              <a:t>人机交互角度的音频信号处理</a:t>
            </a:r>
            <a:endParaRPr lang="zh-CN" altLang="en-US" smtClean="0">
              <a:ea typeface="宋体" panose="02010600030101010101" pitchFamily="2" charset="-122"/>
            </a:endParaRPr>
          </a:p>
        </p:txBody>
      </p:sp>
      <p:sp>
        <p:nvSpPr>
          <p:cNvPr id="67587" name="内容占位符 2"/>
          <p:cNvSpPr>
            <a:spLocks noGrp="1"/>
          </p:cNvSpPr>
          <p:nvPr>
            <p:ph idx="1"/>
          </p:nvPr>
        </p:nvSpPr>
        <p:spPr/>
        <p:txBody>
          <a:bodyPr/>
          <a:lstStyle/>
          <a:p>
            <a:pPr>
              <a:lnSpc>
                <a:spcPct val="140000"/>
              </a:lnSpc>
            </a:pPr>
            <a:r>
              <a:rPr lang="zh-CN" altLang="en-US" sz="2800" smtClean="0">
                <a:latin typeface="Arial" panose="020B0604020202020204" pitchFamily="34" charset="0"/>
                <a:ea typeface="宋体" panose="02010600030101010101" pitchFamily="2" charset="-122"/>
              </a:rPr>
              <a:t>人与计算机通信（计算机接收音频信号）</a:t>
            </a:r>
            <a:endParaRPr lang="en-US" altLang="zh-CN" sz="2800" smtClean="0">
              <a:latin typeface="Arial" panose="020B0604020202020204" pitchFamily="34" charset="0"/>
              <a:ea typeface="宋体" panose="02010600030101010101" pitchFamily="2" charset="-122"/>
            </a:endParaRPr>
          </a:p>
          <a:p>
            <a:pPr lvl="1">
              <a:lnSpc>
                <a:spcPct val="140000"/>
              </a:lnSpc>
            </a:pPr>
            <a:r>
              <a:rPr lang="zh-CN" altLang="en-US" sz="2400" smtClean="0">
                <a:latin typeface="Arial" panose="020B0604020202020204" pitchFamily="34" charset="0"/>
                <a:ea typeface="宋体" panose="02010600030101010101" pitchFamily="2" charset="-122"/>
              </a:rPr>
              <a:t>音频获取；语音识别与理解</a:t>
            </a:r>
            <a:endParaRPr lang="en-US" altLang="zh-CN" sz="2400" smtClean="0">
              <a:latin typeface="Arial" panose="020B0604020202020204" pitchFamily="34" charset="0"/>
              <a:ea typeface="宋体" panose="02010600030101010101" pitchFamily="2" charset="-122"/>
            </a:endParaRPr>
          </a:p>
          <a:p>
            <a:pPr>
              <a:lnSpc>
                <a:spcPct val="130000"/>
              </a:lnSpc>
            </a:pPr>
            <a:r>
              <a:rPr lang="zh-CN" altLang="en-US" sz="2800" smtClean="0">
                <a:latin typeface="Arial" panose="020B0604020202020204" pitchFamily="34" charset="0"/>
                <a:ea typeface="宋体" panose="02010600030101010101" pitchFamily="2" charset="-122"/>
              </a:rPr>
              <a:t>计算机与人通信（计算机输出音频）</a:t>
            </a:r>
            <a:endParaRPr lang="en-US" altLang="zh-CN" sz="2800" smtClean="0">
              <a:latin typeface="Arial" panose="020B0604020202020204" pitchFamily="34" charset="0"/>
              <a:ea typeface="宋体" panose="02010600030101010101" pitchFamily="2" charset="-122"/>
            </a:endParaRPr>
          </a:p>
          <a:p>
            <a:pPr lvl="1">
              <a:lnSpc>
                <a:spcPct val="130000"/>
              </a:lnSpc>
            </a:pPr>
            <a:r>
              <a:rPr lang="zh-CN" altLang="en-US" sz="2400" smtClean="0">
                <a:latin typeface="Arial" panose="020B0604020202020204" pitchFamily="34" charset="0"/>
                <a:ea typeface="宋体" panose="02010600030101010101" pitchFamily="2" charset="-122"/>
              </a:rPr>
              <a:t>音频合成：包括音乐合成和语音合成</a:t>
            </a:r>
            <a:endParaRPr lang="en-US" altLang="zh-CN" sz="2400" smtClean="0">
              <a:latin typeface="Arial" panose="020B0604020202020204" pitchFamily="34" charset="0"/>
              <a:ea typeface="宋体" panose="02010600030101010101" pitchFamily="2" charset="-122"/>
            </a:endParaRPr>
          </a:p>
          <a:p>
            <a:pPr lvl="1">
              <a:lnSpc>
                <a:spcPct val="130000"/>
              </a:lnSpc>
            </a:pPr>
            <a:r>
              <a:rPr lang="zh-CN" altLang="en-US" sz="2400" smtClean="0">
                <a:latin typeface="Arial" panose="020B0604020202020204" pitchFamily="34" charset="0"/>
                <a:ea typeface="宋体" panose="02010600030101010101" pitchFamily="2" charset="-122"/>
              </a:rPr>
              <a:t>声音定位：包括立体声模拟</a:t>
            </a:r>
            <a:endParaRPr lang="en-US" altLang="zh-CN" sz="2400" smtClean="0">
              <a:latin typeface="Arial" panose="020B0604020202020204" pitchFamily="34" charset="0"/>
              <a:ea typeface="宋体" panose="02010600030101010101" pitchFamily="2" charset="-122"/>
            </a:endParaRPr>
          </a:p>
          <a:p>
            <a:pPr lvl="1">
              <a:lnSpc>
                <a:spcPct val="130000"/>
              </a:lnSpc>
            </a:pPr>
            <a:r>
              <a:rPr lang="zh-CN" altLang="en-US" sz="2400" smtClean="0">
                <a:latin typeface="Arial" panose="020B0604020202020204" pitchFamily="34" charset="0"/>
                <a:ea typeface="宋体" panose="02010600030101010101" pitchFamily="2" charset="-122"/>
              </a:rPr>
              <a:t>音频</a:t>
            </a:r>
            <a:r>
              <a:rPr lang="en-US" altLang="zh-CN" sz="2400" smtClean="0">
                <a:latin typeface="Arial" panose="020B0604020202020204" pitchFamily="34" charset="0"/>
                <a:ea typeface="宋体" panose="02010600030101010101" pitchFamily="2" charset="-122"/>
              </a:rPr>
              <a:t>/</a:t>
            </a:r>
            <a:r>
              <a:rPr lang="zh-CN" altLang="en-US" sz="2400" smtClean="0">
                <a:latin typeface="Arial" panose="020B0604020202020204" pitchFamily="34" charset="0"/>
                <a:ea typeface="宋体" panose="02010600030101010101" pitchFamily="2" charset="-122"/>
              </a:rPr>
              <a:t>视频同步：目的是让计算机产生真实感声音</a:t>
            </a:r>
            <a:endParaRPr lang="en-US" altLang="zh-CN" sz="2400" smtClean="0">
              <a:latin typeface="Arial" panose="020B0604020202020204" pitchFamily="34" charset="0"/>
              <a:ea typeface="宋体" panose="02010600030101010101" pitchFamily="2" charset="-122"/>
            </a:endParaRPr>
          </a:p>
          <a:p>
            <a:pPr>
              <a:lnSpc>
                <a:spcPct val="130000"/>
              </a:lnSpc>
            </a:pPr>
            <a:r>
              <a:rPr lang="zh-CN" altLang="en-US" sz="2800" smtClean="0">
                <a:latin typeface="Arial" panose="020B0604020202020204" pitchFamily="34" charset="0"/>
                <a:ea typeface="宋体" panose="02010600030101010101" pitchFamily="2" charset="-122"/>
              </a:rPr>
              <a:t>人</a:t>
            </a:r>
            <a:r>
              <a:rPr lang="en-US" altLang="zh-CN" sz="2800" smtClean="0">
                <a:latin typeface="Arial" panose="020B0604020202020204" pitchFamily="34" charset="0"/>
                <a:ea typeface="宋体" panose="02010600030101010101" pitchFamily="2" charset="-122"/>
              </a:rPr>
              <a:t>—</a:t>
            </a:r>
            <a:r>
              <a:rPr lang="zh-CN" altLang="en-US" sz="2800" smtClean="0">
                <a:latin typeface="Arial" panose="020B0604020202020204" pitchFamily="34" charset="0"/>
                <a:ea typeface="宋体" panose="02010600030101010101" pitchFamily="2" charset="-122"/>
              </a:rPr>
              <a:t>计算机</a:t>
            </a:r>
            <a:r>
              <a:rPr lang="en-US" altLang="zh-CN" sz="2800" smtClean="0">
                <a:latin typeface="Arial" panose="020B0604020202020204" pitchFamily="34" charset="0"/>
                <a:ea typeface="宋体" panose="02010600030101010101" pitchFamily="2" charset="-122"/>
              </a:rPr>
              <a:t>—</a:t>
            </a:r>
            <a:r>
              <a:rPr lang="zh-CN" altLang="en-US" sz="2800" smtClean="0">
                <a:latin typeface="Arial" panose="020B0604020202020204" pitchFamily="34" charset="0"/>
                <a:ea typeface="宋体" panose="02010600030101010101" pitchFamily="2" charset="-122"/>
              </a:rPr>
              <a:t>人通信（通过网络）</a:t>
            </a:r>
            <a:endParaRPr lang="en-US" altLang="zh-CN" sz="2800" smtClean="0">
              <a:latin typeface="Arial" panose="020B0604020202020204" pitchFamily="34" charset="0"/>
              <a:ea typeface="宋体" panose="02010600030101010101" pitchFamily="2" charset="-122"/>
            </a:endParaRPr>
          </a:p>
          <a:p>
            <a:pPr lvl="1">
              <a:lnSpc>
                <a:spcPct val="130000"/>
              </a:lnSpc>
            </a:pPr>
            <a:r>
              <a:rPr lang="zh-CN" altLang="en-US" sz="2400" smtClean="0">
                <a:latin typeface="Arial" panose="020B0604020202020204" pitchFamily="34" charset="0"/>
                <a:ea typeface="宋体" panose="02010600030101010101" pitchFamily="2" charset="-122"/>
              </a:rPr>
              <a:t>语音采集、音频编码</a:t>
            </a:r>
            <a:r>
              <a:rPr lang="en-US" altLang="zh-CN" sz="2400" smtClean="0">
                <a:latin typeface="Arial" panose="020B0604020202020204" pitchFamily="34" charset="0"/>
                <a:ea typeface="宋体" panose="02010600030101010101" pitchFamily="2" charset="-122"/>
              </a:rPr>
              <a:t>/</a:t>
            </a:r>
            <a:r>
              <a:rPr lang="zh-CN" altLang="en-US" sz="2400" smtClean="0">
                <a:latin typeface="Arial" panose="020B0604020202020204" pitchFamily="34" charset="0"/>
                <a:ea typeface="宋体" panose="02010600030101010101" pitchFamily="2" charset="-122"/>
              </a:rPr>
              <a:t>解码、音频传输等</a:t>
            </a:r>
            <a:endParaRPr lang="zh-CN" altLang="en-US" sz="2400" smtClean="0">
              <a:latin typeface="Arial" panose="020B0604020202020204" pitchFamily="34" charset="0"/>
              <a:ea typeface="宋体" panose="02010600030101010101" pitchFamily="2" charset="-122"/>
            </a:endParaRPr>
          </a:p>
          <a:p>
            <a:endParaRPr lang="zh-CN" altLang="en-US" smtClean="0">
              <a:ea typeface="宋体" panose="02010600030101010101" pitchFamily="2" charset="-122"/>
            </a:endParaRPr>
          </a:p>
        </p:txBody>
      </p:sp>
      <p:sp>
        <p:nvSpPr>
          <p:cNvPr id="675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时域掩蔽效应示意图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Image298.gif"/>
          <p:cNvPicPr>
            <a:picLocks noChangeAspect="1"/>
          </p:cNvPicPr>
          <p:nvPr/>
        </p:nvPicPr>
        <p:blipFill>
          <a:blip r:embed="rId1" cstate="print"/>
          <a:stretch>
            <a:fillRect/>
          </a:stretch>
        </p:blipFill>
        <p:spPr>
          <a:xfrm>
            <a:off x="1403648" y="1340768"/>
            <a:ext cx="6283331" cy="3456384"/>
          </a:xfrm>
          <a:prstGeom prst="rect">
            <a:avLst/>
          </a:prstGeom>
        </p:spPr>
      </p:pic>
      <p:sp>
        <p:nvSpPr>
          <p:cNvPr id="6" name="TextBox 5"/>
          <p:cNvSpPr txBox="1"/>
          <p:nvPr/>
        </p:nvSpPr>
        <p:spPr>
          <a:xfrm>
            <a:off x="1475656" y="4973106"/>
            <a:ext cx="6624736" cy="707886"/>
          </a:xfrm>
          <a:prstGeom prst="rect">
            <a:avLst/>
          </a:prstGeom>
          <a:noFill/>
        </p:spPr>
        <p:txBody>
          <a:bodyPr wrap="square" rtlCol="0">
            <a:spAutoFit/>
          </a:bodyPr>
          <a:lstStyle/>
          <a:p>
            <a:r>
              <a:rPr lang="zh-CN" altLang="zh-CN" sz="2000" dirty="0" smtClean="0"/>
              <a:t>超前掩蔽很短，只有大约5～20 ms</a:t>
            </a:r>
            <a:endParaRPr lang="en-US" altLang="zh-CN" sz="2000" dirty="0" smtClean="0"/>
          </a:p>
          <a:p>
            <a:r>
              <a:rPr lang="zh-CN" altLang="zh-CN" sz="2000" dirty="0" smtClean="0"/>
              <a:t>滞后掩蔽可以持续50～</a:t>
            </a:r>
            <a:r>
              <a:rPr lang="en-US" altLang="zh-CN" sz="2000" dirty="0" smtClean="0"/>
              <a:t>2</a:t>
            </a:r>
            <a:r>
              <a:rPr lang="zh-CN" altLang="zh-CN" sz="2000" dirty="0" smtClean="0"/>
              <a:t>00 ms</a:t>
            </a:r>
            <a:endParaRPr lang="zh-CN" altLang="en-US" sz="2000"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1295400" y="214313"/>
            <a:ext cx="7086600" cy="563562"/>
          </a:xfrm>
        </p:spPr>
        <p:txBody>
          <a:bodyPr/>
          <a:lstStyle/>
          <a:p>
            <a:r>
              <a:rPr lang="zh-CN" altLang="en-US" smtClean="0">
                <a:ea typeface="宋体" panose="02010600030101010101" pitchFamily="2" charset="-122"/>
              </a:rPr>
              <a:t>声音心理学与实际物理量的关系</a:t>
            </a:r>
            <a:endParaRPr lang="zh-CN" altLang="en-US" smtClean="0">
              <a:ea typeface="宋体" panose="02010600030101010101" pitchFamily="2" charset="-122"/>
            </a:endParaRPr>
          </a:p>
        </p:txBody>
      </p:sp>
      <p:sp>
        <p:nvSpPr>
          <p:cNvPr id="3481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 name="Group 3"/>
          <p:cNvGrpSpPr/>
          <p:nvPr/>
        </p:nvGrpSpPr>
        <p:grpSpPr bwMode="auto">
          <a:xfrm>
            <a:off x="285750" y="785813"/>
            <a:ext cx="8572500" cy="5715000"/>
            <a:chOff x="-3" y="-3"/>
            <a:chExt cx="3633" cy="3372"/>
          </a:xfrm>
        </p:grpSpPr>
        <p:grpSp>
          <p:nvGrpSpPr>
            <p:cNvPr id="3" name="Group 4"/>
            <p:cNvGrpSpPr/>
            <p:nvPr/>
          </p:nvGrpSpPr>
          <p:grpSpPr bwMode="auto">
            <a:xfrm>
              <a:off x="0" y="0"/>
              <a:ext cx="3627" cy="3366"/>
              <a:chOff x="0" y="0"/>
              <a:chExt cx="3627" cy="3366"/>
            </a:xfrm>
          </p:grpSpPr>
          <p:grpSp>
            <p:nvGrpSpPr>
              <p:cNvPr id="4" name="Group 5"/>
              <p:cNvGrpSpPr/>
              <p:nvPr/>
            </p:nvGrpSpPr>
            <p:grpSpPr bwMode="auto">
              <a:xfrm>
                <a:off x="0" y="0"/>
                <a:ext cx="1209" cy="374"/>
                <a:chOff x="0" y="0"/>
                <a:chExt cx="1209" cy="374"/>
              </a:xfrm>
            </p:grpSpPr>
            <p:sp>
              <p:nvSpPr>
                <p:cNvPr id="34902" name="Rectangle 6"/>
                <p:cNvSpPr>
                  <a:spLocks noChangeArrowheads="1"/>
                </p:cNvSpPr>
                <p:nvPr/>
              </p:nvSpPr>
              <p:spPr bwMode="auto">
                <a:xfrm>
                  <a:off x="43" y="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r>
                    <a:rPr kumimoji="1" lang="zh-CN" altLang="en-US" sz="2000" dirty="0">
                      <a:ea typeface="黑体" panose="02010609060101010101" pitchFamily="49" charset="-122"/>
                    </a:rPr>
                    <a:t>心理变量</a:t>
                  </a:r>
                  <a:endParaRPr kumimoji="1" lang="zh-CN" altLang="en-US" sz="2000" dirty="0">
                    <a:latin typeface="Arial Narrow" panose="020B0606020202030204" pitchFamily="34" charset="0"/>
                    <a:ea typeface="黑体" panose="02010609060101010101" pitchFamily="49" charset="-12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sz="2000" dirty="0"/>
                </a:p>
              </p:txBody>
            </p:sp>
            <p:sp>
              <p:nvSpPr>
                <p:cNvPr id="34903" name="Rectangle 7"/>
                <p:cNvSpPr>
                  <a:spLocks noChangeArrowheads="1"/>
                </p:cNvSpPr>
                <p:nvPr/>
              </p:nvSpPr>
              <p:spPr bwMode="auto">
                <a:xfrm>
                  <a:off x="0" y="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5" name="Group 8"/>
              <p:cNvGrpSpPr/>
              <p:nvPr/>
            </p:nvGrpSpPr>
            <p:grpSpPr bwMode="auto">
              <a:xfrm>
                <a:off x="1209" y="0"/>
                <a:ext cx="1209" cy="374"/>
                <a:chOff x="1209" y="0"/>
                <a:chExt cx="1209" cy="374"/>
              </a:xfrm>
            </p:grpSpPr>
            <p:sp>
              <p:nvSpPr>
                <p:cNvPr id="34900" name="Rectangle 9"/>
                <p:cNvSpPr>
                  <a:spLocks noChangeArrowheads="1"/>
                </p:cNvSpPr>
                <p:nvPr/>
              </p:nvSpPr>
              <p:spPr bwMode="auto">
                <a:xfrm>
                  <a:off x="1252" y="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r>
                    <a:rPr kumimoji="1" lang="zh-CN" altLang="en-US" sz="2000" dirty="0">
                      <a:ea typeface="黑体" panose="02010609060101010101" pitchFamily="49" charset="-122"/>
                    </a:rPr>
                    <a:t>首要的物理变量</a:t>
                  </a:r>
                  <a:endParaRPr kumimoji="1" lang="zh-CN" altLang="en-US" sz="2000" dirty="0">
                    <a:latin typeface="Arial Narrow" panose="020B0606020202030204" pitchFamily="34" charset="0"/>
                    <a:ea typeface="黑体" panose="02010609060101010101" pitchFamily="49" charset="-12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sz="2000" dirty="0"/>
                </a:p>
              </p:txBody>
            </p:sp>
            <p:sp>
              <p:nvSpPr>
                <p:cNvPr id="34901" name="Rectangle 10"/>
                <p:cNvSpPr>
                  <a:spLocks noChangeArrowheads="1"/>
                </p:cNvSpPr>
                <p:nvPr/>
              </p:nvSpPr>
              <p:spPr bwMode="auto">
                <a:xfrm>
                  <a:off x="1209" y="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6" name="Group 11"/>
              <p:cNvGrpSpPr/>
              <p:nvPr/>
            </p:nvGrpSpPr>
            <p:grpSpPr bwMode="auto">
              <a:xfrm>
                <a:off x="2418" y="0"/>
                <a:ext cx="1209" cy="374"/>
                <a:chOff x="2418" y="0"/>
                <a:chExt cx="1209" cy="374"/>
              </a:xfrm>
            </p:grpSpPr>
            <p:sp>
              <p:nvSpPr>
                <p:cNvPr id="34898" name="Rectangle 12"/>
                <p:cNvSpPr>
                  <a:spLocks noChangeArrowheads="1"/>
                </p:cNvSpPr>
                <p:nvPr/>
              </p:nvSpPr>
              <p:spPr bwMode="auto">
                <a:xfrm>
                  <a:off x="2461" y="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r>
                    <a:rPr kumimoji="1" lang="zh-CN" altLang="en-US" sz="2000">
                      <a:ea typeface="黑体" panose="02010609060101010101" pitchFamily="49" charset="-122"/>
                    </a:rPr>
                    <a:t>次要的物理变量</a:t>
                  </a:r>
                  <a:endParaRPr kumimoji="1" lang="zh-CN" altLang="en-US" sz="2000">
                    <a:latin typeface="Arial Narrow" panose="020B0606020202030204" pitchFamily="34" charset="0"/>
                    <a:ea typeface="黑体" panose="02010609060101010101" pitchFamily="49" charset="-12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sz="2000"/>
                </a:p>
              </p:txBody>
            </p:sp>
            <p:sp>
              <p:nvSpPr>
                <p:cNvPr id="34899" name="Rectangle 13"/>
                <p:cNvSpPr>
                  <a:spLocks noChangeArrowheads="1"/>
                </p:cNvSpPr>
                <p:nvPr/>
              </p:nvSpPr>
              <p:spPr bwMode="auto">
                <a:xfrm>
                  <a:off x="2418" y="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7" name="Group 14"/>
              <p:cNvGrpSpPr/>
              <p:nvPr/>
            </p:nvGrpSpPr>
            <p:grpSpPr bwMode="auto">
              <a:xfrm>
                <a:off x="0" y="374"/>
                <a:ext cx="1209" cy="374"/>
                <a:chOff x="0" y="374"/>
                <a:chExt cx="1209" cy="374"/>
              </a:xfrm>
            </p:grpSpPr>
            <p:sp>
              <p:nvSpPr>
                <p:cNvPr id="34896" name="Rectangle 15"/>
                <p:cNvSpPr>
                  <a:spLocks noChangeArrowheads="1"/>
                </p:cNvSpPr>
                <p:nvPr/>
              </p:nvSpPr>
              <p:spPr bwMode="auto">
                <a:xfrm>
                  <a:off x="43" y="374"/>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响度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97" name="Rectangle 16"/>
                <p:cNvSpPr>
                  <a:spLocks noChangeArrowheads="1"/>
                </p:cNvSpPr>
                <p:nvPr/>
              </p:nvSpPr>
              <p:spPr bwMode="auto">
                <a:xfrm>
                  <a:off x="0" y="37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8" name="Group 17"/>
              <p:cNvGrpSpPr/>
              <p:nvPr/>
            </p:nvGrpSpPr>
            <p:grpSpPr bwMode="auto">
              <a:xfrm>
                <a:off x="1209" y="374"/>
                <a:ext cx="1209" cy="374"/>
                <a:chOff x="1209" y="374"/>
                <a:chExt cx="1209" cy="374"/>
              </a:xfrm>
            </p:grpSpPr>
            <p:sp>
              <p:nvSpPr>
                <p:cNvPr id="34894" name="Rectangle 18"/>
                <p:cNvSpPr>
                  <a:spLocks noChangeArrowheads="1"/>
                </p:cNvSpPr>
                <p:nvPr/>
              </p:nvSpPr>
              <p:spPr bwMode="auto">
                <a:xfrm>
                  <a:off x="1252" y="374"/>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声强</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95" name="Rectangle 19"/>
                <p:cNvSpPr>
                  <a:spLocks noChangeArrowheads="1"/>
                </p:cNvSpPr>
                <p:nvPr/>
              </p:nvSpPr>
              <p:spPr bwMode="auto">
                <a:xfrm>
                  <a:off x="1209" y="37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9" name="Group 20"/>
              <p:cNvGrpSpPr/>
              <p:nvPr/>
            </p:nvGrpSpPr>
            <p:grpSpPr bwMode="auto">
              <a:xfrm>
                <a:off x="2418" y="374"/>
                <a:ext cx="1209" cy="374"/>
                <a:chOff x="2418" y="374"/>
                <a:chExt cx="1209" cy="374"/>
              </a:xfrm>
            </p:grpSpPr>
            <p:sp>
              <p:nvSpPr>
                <p:cNvPr id="34892" name="Rectangle 21"/>
                <p:cNvSpPr>
                  <a:spLocks noChangeArrowheads="1"/>
                </p:cNvSpPr>
                <p:nvPr/>
              </p:nvSpPr>
              <p:spPr bwMode="auto">
                <a:xfrm>
                  <a:off x="2461" y="374"/>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声波频率</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sz="2800"/>
                </a:p>
              </p:txBody>
            </p:sp>
            <p:sp>
              <p:nvSpPr>
                <p:cNvPr id="34893" name="Rectangle 22"/>
                <p:cNvSpPr>
                  <a:spLocks noChangeArrowheads="1"/>
                </p:cNvSpPr>
                <p:nvPr/>
              </p:nvSpPr>
              <p:spPr bwMode="auto">
                <a:xfrm>
                  <a:off x="2418" y="37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0" name="Group 23"/>
              <p:cNvGrpSpPr/>
              <p:nvPr/>
            </p:nvGrpSpPr>
            <p:grpSpPr bwMode="auto">
              <a:xfrm>
                <a:off x="0" y="748"/>
                <a:ext cx="1209" cy="374"/>
                <a:chOff x="0" y="748"/>
                <a:chExt cx="1209" cy="374"/>
              </a:xfrm>
            </p:grpSpPr>
            <p:sp>
              <p:nvSpPr>
                <p:cNvPr id="34890" name="Rectangle 24"/>
                <p:cNvSpPr>
                  <a:spLocks noChangeArrowheads="1"/>
                </p:cNvSpPr>
                <p:nvPr/>
              </p:nvSpPr>
              <p:spPr bwMode="auto">
                <a:xfrm>
                  <a:off x="43" y="748"/>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音调</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91" name="Rectangle 25"/>
                <p:cNvSpPr>
                  <a:spLocks noChangeArrowheads="1"/>
                </p:cNvSpPr>
                <p:nvPr/>
              </p:nvSpPr>
              <p:spPr bwMode="auto">
                <a:xfrm>
                  <a:off x="0" y="74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1" name="Group 26"/>
              <p:cNvGrpSpPr/>
              <p:nvPr/>
            </p:nvGrpSpPr>
            <p:grpSpPr bwMode="auto">
              <a:xfrm>
                <a:off x="1209" y="748"/>
                <a:ext cx="1209" cy="374"/>
                <a:chOff x="1209" y="748"/>
                <a:chExt cx="1209" cy="374"/>
              </a:xfrm>
            </p:grpSpPr>
            <p:sp>
              <p:nvSpPr>
                <p:cNvPr id="34888" name="Rectangle 27"/>
                <p:cNvSpPr>
                  <a:spLocks noChangeArrowheads="1"/>
                </p:cNvSpPr>
                <p:nvPr/>
              </p:nvSpPr>
              <p:spPr bwMode="auto">
                <a:xfrm>
                  <a:off x="1252" y="748"/>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声波频率</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p>
              </p:txBody>
            </p:sp>
            <p:sp>
              <p:nvSpPr>
                <p:cNvPr id="34889" name="Rectangle 28"/>
                <p:cNvSpPr>
                  <a:spLocks noChangeArrowheads="1"/>
                </p:cNvSpPr>
                <p:nvPr/>
              </p:nvSpPr>
              <p:spPr bwMode="auto">
                <a:xfrm>
                  <a:off x="1209" y="74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2" name="Group 29"/>
              <p:cNvGrpSpPr/>
              <p:nvPr/>
            </p:nvGrpSpPr>
            <p:grpSpPr bwMode="auto">
              <a:xfrm>
                <a:off x="2418" y="748"/>
                <a:ext cx="1209" cy="374"/>
                <a:chOff x="2418" y="748"/>
                <a:chExt cx="1209" cy="374"/>
              </a:xfrm>
            </p:grpSpPr>
            <p:sp>
              <p:nvSpPr>
                <p:cNvPr id="34886" name="Rectangle 30"/>
                <p:cNvSpPr>
                  <a:spLocks noChangeArrowheads="1"/>
                </p:cNvSpPr>
                <p:nvPr/>
              </p:nvSpPr>
              <p:spPr bwMode="auto">
                <a:xfrm>
                  <a:off x="2461" y="748"/>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声强</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87" name="Rectangle 31"/>
                <p:cNvSpPr>
                  <a:spLocks noChangeArrowheads="1"/>
                </p:cNvSpPr>
                <p:nvPr/>
              </p:nvSpPr>
              <p:spPr bwMode="auto">
                <a:xfrm>
                  <a:off x="2418" y="74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3" name="Group 32"/>
              <p:cNvGrpSpPr/>
              <p:nvPr/>
            </p:nvGrpSpPr>
            <p:grpSpPr bwMode="auto">
              <a:xfrm>
                <a:off x="0" y="1122"/>
                <a:ext cx="1209" cy="374"/>
                <a:chOff x="0" y="1122"/>
                <a:chExt cx="1209" cy="374"/>
              </a:xfrm>
            </p:grpSpPr>
            <p:sp>
              <p:nvSpPr>
                <p:cNvPr id="34884" name="Rectangle 33"/>
                <p:cNvSpPr>
                  <a:spLocks noChangeArrowheads="1"/>
                </p:cNvSpPr>
                <p:nvPr/>
              </p:nvSpPr>
              <p:spPr bwMode="auto">
                <a:xfrm>
                  <a:off x="43" y="1122"/>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宋体" panose="02010600030101010101" pitchFamily="2" charset="-12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宋体" panose="02010600030101010101" pitchFamily="2" charset="-122"/>
                      <a:ea typeface="楷体_GB2312"/>
                      <a:cs typeface="楷体_GB2312"/>
                    </a:rPr>
                    <a:t>音色</a:t>
                  </a:r>
                  <a:endParaRPr kumimoji="1" lang="zh-CN" altLang="en-US">
                    <a:latin typeface="宋体" panose="02010600030101010101" pitchFamily="2" charset="-12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ea typeface="楷体_GB2312"/>
                    <a:cs typeface="楷体_GB2312"/>
                  </a:endParaRPr>
                </a:p>
              </p:txBody>
            </p:sp>
            <p:sp>
              <p:nvSpPr>
                <p:cNvPr id="34885" name="Rectangle 34"/>
                <p:cNvSpPr>
                  <a:spLocks noChangeArrowheads="1"/>
                </p:cNvSpPr>
                <p:nvPr/>
              </p:nvSpPr>
              <p:spPr bwMode="auto">
                <a:xfrm>
                  <a:off x="0" y="112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4" name="Group 35"/>
              <p:cNvGrpSpPr/>
              <p:nvPr/>
            </p:nvGrpSpPr>
            <p:grpSpPr bwMode="auto">
              <a:xfrm>
                <a:off x="1209" y="1122"/>
                <a:ext cx="1209" cy="374"/>
                <a:chOff x="1209" y="1122"/>
                <a:chExt cx="1209" cy="374"/>
              </a:xfrm>
            </p:grpSpPr>
            <p:sp>
              <p:nvSpPr>
                <p:cNvPr id="34882" name="Rectangle 36"/>
                <p:cNvSpPr>
                  <a:spLocks noChangeArrowheads="1"/>
                </p:cNvSpPr>
                <p:nvPr/>
              </p:nvSpPr>
              <p:spPr bwMode="auto">
                <a:xfrm>
                  <a:off x="1252" y="1122"/>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声波复合</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83" name="Rectangle 37"/>
                <p:cNvSpPr>
                  <a:spLocks noChangeArrowheads="1"/>
                </p:cNvSpPr>
                <p:nvPr/>
              </p:nvSpPr>
              <p:spPr bwMode="auto">
                <a:xfrm>
                  <a:off x="1209" y="112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5" name="Group 38"/>
              <p:cNvGrpSpPr/>
              <p:nvPr/>
            </p:nvGrpSpPr>
            <p:grpSpPr bwMode="auto">
              <a:xfrm>
                <a:off x="2418" y="1122"/>
                <a:ext cx="1209" cy="374"/>
                <a:chOff x="2418" y="1122"/>
                <a:chExt cx="1209" cy="374"/>
              </a:xfrm>
            </p:grpSpPr>
            <p:sp>
              <p:nvSpPr>
                <p:cNvPr id="34880" name="Rectangle 39"/>
                <p:cNvSpPr>
                  <a:spLocks noChangeArrowheads="1"/>
                </p:cNvSpPr>
                <p:nvPr/>
              </p:nvSpPr>
              <p:spPr bwMode="auto">
                <a:xfrm>
                  <a:off x="2461" y="1122"/>
                  <a:ext cx="1123" cy="374"/>
                </a:xfrm>
                <a:prstGeom prst="rect">
                  <a:avLst/>
                </a:prstGeom>
                <a:noFill/>
                <a:ln w="9525">
                  <a:noFill/>
                  <a:miter lim="800000"/>
                </a:ln>
              </p:spPr>
              <p:txBody>
                <a:bodyPr anchor="ctr"/>
                <a:lstStyle/>
                <a:p>
                  <a:pPr algn="just">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81" name="Rectangle 40"/>
                <p:cNvSpPr>
                  <a:spLocks noChangeArrowheads="1"/>
                </p:cNvSpPr>
                <p:nvPr/>
              </p:nvSpPr>
              <p:spPr bwMode="auto">
                <a:xfrm>
                  <a:off x="2418" y="112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6" name="Group 41"/>
              <p:cNvGrpSpPr/>
              <p:nvPr/>
            </p:nvGrpSpPr>
            <p:grpSpPr bwMode="auto">
              <a:xfrm>
                <a:off x="0" y="1496"/>
                <a:ext cx="1209" cy="374"/>
                <a:chOff x="0" y="1496"/>
                <a:chExt cx="1209" cy="374"/>
              </a:xfrm>
            </p:grpSpPr>
            <p:sp>
              <p:nvSpPr>
                <p:cNvPr id="34878" name="Rectangle 42"/>
                <p:cNvSpPr>
                  <a:spLocks noChangeArrowheads="1"/>
                </p:cNvSpPr>
                <p:nvPr/>
              </p:nvSpPr>
              <p:spPr bwMode="auto">
                <a:xfrm>
                  <a:off x="43" y="1496"/>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音量</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79" name="Rectangle 43"/>
                <p:cNvSpPr>
                  <a:spLocks noChangeArrowheads="1"/>
                </p:cNvSpPr>
                <p:nvPr/>
              </p:nvSpPr>
              <p:spPr bwMode="auto">
                <a:xfrm>
                  <a:off x="0" y="1496"/>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7" name="Group 44"/>
              <p:cNvGrpSpPr/>
              <p:nvPr/>
            </p:nvGrpSpPr>
            <p:grpSpPr bwMode="auto">
              <a:xfrm>
                <a:off x="1209" y="1496"/>
                <a:ext cx="1209" cy="374"/>
                <a:chOff x="1209" y="1496"/>
                <a:chExt cx="1209" cy="374"/>
              </a:xfrm>
            </p:grpSpPr>
            <p:sp>
              <p:nvSpPr>
                <p:cNvPr id="34876" name="Rectangle 45"/>
                <p:cNvSpPr>
                  <a:spLocks noChangeArrowheads="1"/>
                </p:cNvSpPr>
                <p:nvPr/>
              </p:nvSpPr>
              <p:spPr bwMode="auto">
                <a:xfrm>
                  <a:off x="1252" y="1496"/>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频率和强度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77" name="Rectangle 46"/>
                <p:cNvSpPr>
                  <a:spLocks noChangeArrowheads="1"/>
                </p:cNvSpPr>
                <p:nvPr/>
              </p:nvSpPr>
              <p:spPr bwMode="auto">
                <a:xfrm>
                  <a:off x="1209" y="1496"/>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8" name="Group 47"/>
              <p:cNvGrpSpPr/>
              <p:nvPr/>
            </p:nvGrpSpPr>
            <p:grpSpPr bwMode="auto">
              <a:xfrm>
                <a:off x="2418" y="1496"/>
                <a:ext cx="1209" cy="374"/>
                <a:chOff x="2418" y="1496"/>
                <a:chExt cx="1209" cy="374"/>
              </a:xfrm>
            </p:grpSpPr>
            <p:sp>
              <p:nvSpPr>
                <p:cNvPr id="34874" name="Rectangle 48"/>
                <p:cNvSpPr>
                  <a:spLocks noChangeArrowheads="1"/>
                </p:cNvSpPr>
                <p:nvPr/>
              </p:nvSpPr>
              <p:spPr bwMode="auto">
                <a:xfrm>
                  <a:off x="2461" y="1496"/>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75" name="Rectangle 49"/>
                <p:cNvSpPr>
                  <a:spLocks noChangeArrowheads="1"/>
                </p:cNvSpPr>
                <p:nvPr/>
              </p:nvSpPr>
              <p:spPr bwMode="auto">
                <a:xfrm>
                  <a:off x="2418" y="1496"/>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19" name="Group 50"/>
              <p:cNvGrpSpPr/>
              <p:nvPr/>
            </p:nvGrpSpPr>
            <p:grpSpPr bwMode="auto">
              <a:xfrm>
                <a:off x="0" y="1870"/>
                <a:ext cx="1209" cy="374"/>
                <a:chOff x="0" y="1870"/>
                <a:chExt cx="1209" cy="374"/>
              </a:xfrm>
            </p:grpSpPr>
            <p:sp>
              <p:nvSpPr>
                <p:cNvPr id="34872" name="Rectangle 51"/>
                <p:cNvSpPr>
                  <a:spLocks noChangeArrowheads="1"/>
                </p:cNvSpPr>
                <p:nvPr/>
              </p:nvSpPr>
              <p:spPr bwMode="auto">
                <a:xfrm>
                  <a:off x="43" y="187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密度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73" name="Rectangle 52"/>
                <p:cNvSpPr>
                  <a:spLocks noChangeArrowheads="1"/>
                </p:cNvSpPr>
                <p:nvPr/>
              </p:nvSpPr>
              <p:spPr bwMode="auto">
                <a:xfrm>
                  <a:off x="0" y="187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0" name="Group 53"/>
              <p:cNvGrpSpPr/>
              <p:nvPr/>
            </p:nvGrpSpPr>
            <p:grpSpPr bwMode="auto">
              <a:xfrm>
                <a:off x="1209" y="1870"/>
                <a:ext cx="1209" cy="374"/>
                <a:chOff x="1209" y="1870"/>
                <a:chExt cx="1209" cy="374"/>
              </a:xfrm>
            </p:grpSpPr>
            <p:sp>
              <p:nvSpPr>
                <p:cNvPr id="34870" name="Rectangle 54"/>
                <p:cNvSpPr>
                  <a:spLocks noChangeArrowheads="1"/>
                </p:cNvSpPr>
                <p:nvPr/>
              </p:nvSpPr>
              <p:spPr bwMode="auto">
                <a:xfrm>
                  <a:off x="1252" y="187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频率和强度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71" name="Rectangle 55"/>
                <p:cNvSpPr>
                  <a:spLocks noChangeArrowheads="1"/>
                </p:cNvSpPr>
                <p:nvPr/>
              </p:nvSpPr>
              <p:spPr bwMode="auto">
                <a:xfrm>
                  <a:off x="1209" y="187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1" name="Group 56"/>
              <p:cNvGrpSpPr/>
              <p:nvPr/>
            </p:nvGrpSpPr>
            <p:grpSpPr bwMode="auto">
              <a:xfrm>
                <a:off x="2418" y="1870"/>
                <a:ext cx="1209" cy="374"/>
                <a:chOff x="2418" y="1870"/>
                <a:chExt cx="1209" cy="374"/>
              </a:xfrm>
            </p:grpSpPr>
            <p:sp>
              <p:nvSpPr>
                <p:cNvPr id="34868" name="Rectangle 57"/>
                <p:cNvSpPr>
                  <a:spLocks noChangeArrowheads="1"/>
                </p:cNvSpPr>
                <p:nvPr/>
              </p:nvSpPr>
              <p:spPr bwMode="auto">
                <a:xfrm>
                  <a:off x="2461" y="1870"/>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69" name="Rectangle 58"/>
                <p:cNvSpPr>
                  <a:spLocks noChangeArrowheads="1"/>
                </p:cNvSpPr>
                <p:nvPr/>
              </p:nvSpPr>
              <p:spPr bwMode="auto">
                <a:xfrm>
                  <a:off x="2418" y="1870"/>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2" name="Group 59"/>
              <p:cNvGrpSpPr/>
              <p:nvPr/>
            </p:nvGrpSpPr>
            <p:grpSpPr bwMode="auto">
              <a:xfrm>
                <a:off x="0" y="2244"/>
                <a:ext cx="1209" cy="374"/>
                <a:chOff x="0" y="2244"/>
                <a:chExt cx="1209" cy="374"/>
              </a:xfrm>
            </p:grpSpPr>
            <p:sp>
              <p:nvSpPr>
                <p:cNvPr id="34866" name="Rectangle 60"/>
                <p:cNvSpPr>
                  <a:spLocks noChangeArrowheads="1"/>
                </p:cNvSpPr>
                <p:nvPr/>
              </p:nvSpPr>
              <p:spPr bwMode="auto">
                <a:xfrm>
                  <a:off x="43" y="2244"/>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谐和（流畅或粗糙）</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67" name="Rectangle 61"/>
                <p:cNvSpPr>
                  <a:spLocks noChangeArrowheads="1"/>
                </p:cNvSpPr>
                <p:nvPr/>
              </p:nvSpPr>
              <p:spPr bwMode="auto">
                <a:xfrm>
                  <a:off x="0" y="224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3" name="Group 62"/>
              <p:cNvGrpSpPr/>
              <p:nvPr/>
            </p:nvGrpSpPr>
            <p:grpSpPr bwMode="auto">
              <a:xfrm>
                <a:off x="1209" y="2244"/>
                <a:ext cx="1209" cy="374"/>
                <a:chOff x="1209" y="2244"/>
                <a:chExt cx="1209" cy="374"/>
              </a:xfrm>
            </p:grpSpPr>
            <p:sp>
              <p:nvSpPr>
                <p:cNvPr id="34864" name="Rectangle 63"/>
                <p:cNvSpPr>
                  <a:spLocks noChangeArrowheads="1"/>
                </p:cNvSpPr>
                <p:nvPr/>
              </p:nvSpPr>
              <p:spPr bwMode="auto">
                <a:xfrm>
                  <a:off x="1252" y="2244"/>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宋体" panose="02010600030101010101" pitchFamily="2" charset="-12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宋体" panose="02010600030101010101" pitchFamily="2" charset="-122"/>
                      <a:ea typeface="楷体_GB2312"/>
                      <a:cs typeface="楷体_GB2312"/>
                    </a:rPr>
                    <a:t>谐波结构</a:t>
                  </a:r>
                  <a:endParaRPr kumimoji="1" lang="zh-CN" altLang="en-US">
                    <a:latin typeface="宋体" panose="02010600030101010101" pitchFamily="2" charset="-122"/>
                    <a:ea typeface="楷体_GB2312"/>
                    <a:cs typeface="楷体_GB231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a:ea typeface="楷体_GB2312"/>
                    <a:cs typeface="楷体_GB2312"/>
                  </a:endParaRPr>
                </a:p>
              </p:txBody>
            </p:sp>
            <p:sp>
              <p:nvSpPr>
                <p:cNvPr id="34865" name="Rectangle 64"/>
                <p:cNvSpPr>
                  <a:spLocks noChangeArrowheads="1"/>
                </p:cNvSpPr>
                <p:nvPr/>
              </p:nvSpPr>
              <p:spPr bwMode="auto">
                <a:xfrm>
                  <a:off x="1209" y="224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4" name="Group 65"/>
              <p:cNvGrpSpPr/>
              <p:nvPr/>
            </p:nvGrpSpPr>
            <p:grpSpPr bwMode="auto">
              <a:xfrm>
                <a:off x="2418" y="2244"/>
                <a:ext cx="1209" cy="374"/>
                <a:chOff x="2418" y="2244"/>
                <a:chExt cx="1209" cy="374"/>
              </a:xfrm>
            </p:grpSpPr>
            <p:sp>
              <p:nvSpPr>
                <p:cNvPr id="34862" name="Rectangle 66"/>
                <p:cNvSpPr>
                  <a:spLocks noChangeArrowheads="1"/>
                </p:cNvSpPr>
                <p:nvPr/>
              </p:nvSpPr>
              <p:spPr bwMode="auto">
                <a:xfrm>
                  <a:off x="2461" y="2244"/>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音乐技巧</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63" name="Rectangle 67"/>
                <p:cNvSpPr>
                  <a:spLocks noChangeArrowheads="1"/>
                </p:cNvSpPr>
                <p:nvPr/>
              </p:nvSpPr>
              <p:spPr bwMode="auto">
                <a:xfrm>
                  <a:off x="2418" y="2244"/>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5" name="Group 68"/>
              <p:cNvGrpSpPr/>
              <p:nvPr/>
            </p:nvGrpSpPr>
            <p:grpSpPr bwMode="auto">
              <a:xfrm>
                <a:off x="0" y="2618"/>
                <a:ext cx="1209" cy="374"/>
                <a:chOff x="0" y="2618"/>
                <a:chExt cx="1209" cy="374"/>
              </a:xfrm>
            </p:grpSpPr>
            <p:sp>
              <p:nvSpPr>
                <p:cNvPr id="34860" name="Rectangle 69"/>
                <p:cNvSpPr>
                  <a:spLocks noChangeArrowheads="1"/>
                </p:cNvSpPr>
                <p:nvPr/>
              </p:nvSpPr>
              <p:spPr bwMode="auto">
                <a:xfrm>
                  <a:off x="43" y="2618"/>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宋体" panose="02010600030101010101" pitchFamily="2" charset="-12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宋体" panose="02010600030101010101" pitchFamily="2" charset="-122"/>
                      <a:ea typeface="楷体_GB2312"/>
                      <a:cs typeface="楷体_GB2312"/>
                    </a:rPr>
                    <a:t>噪声</a:t>
                  </a:r>
                  <a:endParaRPr kumimoji="1" lang="zh-CN" altLang="en-US">
                    <a:latin typeface="宋体" panose="02010600030101010101" pitchFamily="2" charset="-122"/>
                    <a:ea typeface="楷体_GB2312"/>
                    <a:cs typeface="楷体_GB231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a:ea typeface="楷体_GB2312"/>
                    <a:cs typeface="楷体_GB2312"/>
                  </a:endParaRPr>
                </a:p>
              </p:txBody>
            </p:sp>
            <p:sp>
              <p:nvSpPr>
                <p:cNvPr id="34861" name="Rectangle 70"/>
                <p:cNvSpPr>
                  <a:spLocks noChangeArrowheads="1"/>
                </p:cNvSpPr>
                <p:nvPr/>
              </p:nvSpPr>
              <p:spPr bwMode="auto">
                <a:xfrm>
                  <a:off x="0" y="261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6" name="Group 71"/>
              <p:cNvGrpSpPr/>
              <p:nvPr/>
            </p:nvGrpSpPr>
            <p:grpSpPr bwMode="auto">
              <a:xfrm>
                <a:off x="1209" y="2618"/>
                <a:ext cx="1209" cy="374"/>
                <a:chOff x="1209" y="2618"/>
                <a:chExt cx="1209" cy="374"/>
              </a:xfrm>
            </p:grpSpPr>
            <p:sp>
              <p:nvSpPr>
                <p:cNvPr id="34858" name="Rectangle 72"/>
                <p:cNvSpPr>
                  <a:spLocks noChangeArrowheads="1"/>
                </p:cNvSpPr>
                <p:nvPr/>
              </p:nvSpPr>
              <p:spPr bwMode="auto">
                <a:xfrm>
                  <a:off x="1252" y="2618"/>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强度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p:txBody>
            </p:sp>
            <p:sp>
              <p:nvSpPr>
                <p:cNvPr id="34859" name="Rectangle 73"/>
                <p:cNvSpPr>
                  <a:spLocks noChangeArrowheads="1"/>
                </p:cNvSpPr>
                <p:nvPr/>
              </p:nvSpPr>
              <p:spPr bwMode="auto">
                <a:xfrm>
                  <a:off x="1209" y="261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7" name="Group 74"/>
              <p:cNvGrpSpPr/>
              <p:nvPr/>
            </p:nvGrpSpPr>
            <p:grpSpPr bwMode="auto">
              <a:xfrm>
                <a:off x="2418" y="2618"/>
                <a:ext cx="1209" cy="374"/>
                <a:chOff x="2418" y="2618"/>
                <a:chExt cx="1209" cy="374"/>
              </a:xfrm>
            </p:grpSpPr>
            <p:sp>
              <p:nvSpPr>
                <p:cNvPr id="34856" name="Rectangle 75"/>
                <p:cNvSpPr>
                  <a:spLocks noChangeArrowheads="1"/>
                </p:cNvSpPr>
                <p:nvPr/>
              </p:nvSpPr>
              <p:spPr bwMode="auto">
                <a:xfrm>
                  <a:off x="2461" y="2618"/>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sz="1800">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sz="1800">
                      <a:latin typeface="楷体_GB2312"/>
                      <a:ea typeface="楷体_GB2312"/>
                      <a:cs typeface="楷体_GB2312"/>
                    </a:rPr>
                    <a:t>频率组合，各种时间参量</a:t>
                  </a:r>
                  <a:endParaRPr kumimoji="1" lang="zh-CN" altLang="en-US" sz="1800">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sz="1800">
                    <a:latin typeface="楷体_GB2312"/>
                    <a:ea typeface="楷体_GB2312"/>
                    <a:cs typeface="楷体_GB2312"/>
                  </a:endParaRPr>
                </a:p>
              </p:txBody>
            </p:sp>
            <p:sp>
              <p:nvSpPr>
                <p:cNvPr id="34857" name="Rectangle 76"/>
                <p:cNvSpPr>
                  <a:spLocks noChangeArrowheads="1"/>
                </p:cNvSpPr>
                <p:nvPr/>
              </p:nvSpPr>
              <p:spPr bwMode="auto">
                <a:xfrm>
                  <a:off x="2418" y="2618"/>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8" name="Group 77"/>
              <p:cNvGrpSpPr/>
              <p:nvPr/>
            </p:nvGrpSpPr>
            <p:grpSpPr bwMode="auto">
              <a:xfrm>
                <a:off x="0" y="2992"/>
                <a:ext cx="1209" cy="374"/>
                <a:chOff x="0" y="2992"/>
                <a:chExt cx="1209" cy="374"/>
              </a:xfrm>
            </p:grpSpPr>
            <p:sp>
              <p:nvSpPr>
                <p:cNvPr id="34854" name="Rectangle 78"/>
                <p:cNvSpPr>
                  <a:spLocks noChangeArrowheads="1"/>
                </p:cNvSpPr>
                <p:nvPr/>
              </p:nvSpPr>
              <p:spPr bwMode="auto">
                <a:xfrm>
                  <a:off x="43" y="2992"/>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宋体" panose="02010600030101010101" pitchFamily="2" charset="-12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宋体" panose="02010600030101010101" pitchFamily="2" charset="-122"/>
                      <a:ea typeface="楷体_GB2312"/>
                      <a:cs typeface="楷体_GB2312"/>
                    </a:rPr>
                    <a:t>骚扰声</a:t>
                  </a:r>
                  <a:endParaRPr kumimoji="1" lang="zh-CN" altLang="en-US">
                    <a:latin typeface="宋体" panose="02010600030101010101" pitchFamily="2" charset="-122"/>
                    <a:ea typeface="楷体_GB2312"/>
                    <a:cs typeface="楷体_GB2312"/>
                  </a:endParaRPr>
                </a:p>
                <a:p>
                  <a:pPr algn="ctr" eaLnBrk="0" hangingPunct="0">
                    <a:spcBef>
                      <a:spcPct val="20000"/>
                    </a:spcBef>
                    <a:buClr>
                      <a:schemeClr val="tx2"/>
                    </a:buClr>
                    <a:buFont typeface="Wingdings" panose="05000000000000000000" pitchFamily="2" charset="2"/>
                    <a:buNone/>
                    <a:tabLst>
                      <a:tab pos="66675" algn="l"/>
                      <a:tab pos="200025" algn="l"/>
                    </a:tabLst>
                  </a:pPr>
                  <a:endParaRPr kumimoji="1" lang="zh-CN" altLang="en-US">
                    <a:ea typeface="楷体_GB2312"/>
                    <a:cs typeface="楷体_GB2312"/>
                  </a:endParaRPr>
                </a:p>
              </p:txBody>
            </p:sp>
            <p:sp>
              <p:nvSpPr>
                <p:cNvPr id="34855" name="Rectangle 79"/>
                <p:cNvSpPr>
                  <a:spLocks noChangeArrowheads="1"/>
                </p:cNvSpPr>
                <p:nvPr/>
              </p:nvSpPr>
              <p:spPr bwMode="auto">
                <a:xfrm>
                  <a:off x="0" y="299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29" name="Group 80"/>
              <p:cNvGrpSpPr/>
              <p:nvPr/>
            </p:nvGrpSpPr>
            <p:grpSpPr bwMode="auto">
              <a:xfrm>
                <a:off x="1209" y="2992"/>
                <a:ext cx="1209" cy="374"/>
                <a:chOff x="1209" y="2992"/>
                <a:chExt cx="1209" cy="374"/>
              </a:xfrm>
            </p:grpSpPr>
            <p:sp>
              <p:nvSpPr>
                <p:cNvPr id="34852" name="Rectangle 81"/>
                <p:cNvSpPr>
                  <a:spLocks noChangeArrowheads="1"/>
                </p:cNvSpPr>
                <p:nvPr/>
              </p:nvSpPr>
              <p:spPr bwMode="auto">
                <a:xfrm>
                  <a:off x="1252" y="2992"/>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强度</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p>
              </p:txBody>
            </p:sp>
            <p:sp>
              <p:nvSpPr>
                <p:cNvPr id="34853" name="Rectangle 82"/>
                <p:cNvSpPr>
                  <a:spLocks noChangeArrowheads="1"/>
                </p:cNvSpPr>
                <p:nvPr/>
              </p:nvSpPr>
              <p:spPr bwMode="auto">
                <a:xfrm>
                  <a:off x="1209" y="299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nvGrpSpPr>
              <p:cNvPr id="30" name="Group 83"/>
              <p:cNvGrpSpPr/>
              <p:nvPr/>
            </p:nvGrpSpPr>
            <p:grpSpPr bwMode="auto">
              <a:xfrm>
                <a:off x="2418" y="2992"/>
                <a:ext cx="1209" cy="374"/>
                <a:chOff x="2418" y="2992"/>
                <a:chExt cx="1209" cy="374"/>
              </a:xfrm>
            </p:grpSpPr>
            <p:sp>
              <p:nvSpPr>
                <p:cNvPr id="34850" name="Rectangle 84"/>
                <p:cNvSpPr>
                  <a:spLocks noChangeArrowheads="1"/>
                </p:cNvSpPr>
                <p:nvPr/>
              </p:nvSpPr>
              <p:spPr bwMode="auto">
                <a:xfrm>
                  <a:off x="2461" y="2992"/>
                  <a:ext cx="1123" cy="374"/>
                </a:xfrm>
                <a:prstGeom prst="rect">
                  <a:avLst/>
                </a:prstGeom>
                <a:noFill/>
                <a:ln w="9525">
                  <a:noFill/>
                  <a:miter lim="800000"/>
                </a:ln>
              </p:spPr>
              <p:txBody>
                <a:bodyPr anchor="ctr"/>
                <a:lstStyle/>
                <a:p>
                  <a:pPr algn="ctr">
                    <a:spcBef>
                      <a:spcPct val="20000"/>
                    </a:spcBef>
                    <a:buClr>
                      <a:schemeClr val="tx2"/>
                    </a:buClr>
                    <a:buFont typeface="Wingdings" panose="05000000000000000000"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anose="05000000000000000000" pitchFamily="2" charset="2"/>
                    <a:buNone/>
                    <a:tabLst>
                      <a:tab pos="66675" algn="l"/>
                      <a:tab pos="200025" algn="l"/>
                    </a:tabLst>
                  </a:pPr>
                  <a:r>
                    <a:rPr kumimoji="1" lang="zh-CN" altLang="en-US">
                      <a:latin typeface="楷体_GB2312"/>
                      <a:ea typeface="楷体_GB2312"/>
                      <a:cs typeface="楷体_GB2312"/>
                    </a:rPr>
                    <a:t>频率组合，无意义</a:t>
                  </a:r>
                  <a:endParaRPr kumimoji="1" lang="zh-CN" altLang="en-US">
                    <a:latin typeface="楷体_GB2312"/>
                    <a:ea typeface="楷体_GB2312"/>
                    <a:cs typeface="楷体_GB2312"/>
                  </a:endParaRPr>
                </a:p>
                <a:p>
                  <a:pPr algn="just" eaLnBrk="0" hangingPunct="0">
                    <a:spcBef>
                      <a:spcPct val="20000"/>
                    </a:spcBef>
                    <a:buClr>
                      <a:schemeClr val="tx2"/>
                    </a:buClr>
                    <a:buFont typeface="Wingdings" panose="05000000000000000000" pitchFamily="2" charset="2"/>
                    <a:buNone/>
                    <a:tabLst>
                      <a:tab pos="66675" algn="l"/>
                      <a:tab pos="200025" algn="l"/>
                    </a:tabLst>
                  </a:pPr>
                  <a:endParaRPr kumimoji="1" lang="zh-CN" altLang="en-US"/>
                </a:p>
              </p:txBody>
            </p:sp>
            <p:sp>
              <p:nvSpPr>
                <p:cNvPr id="34851" name="Rectangle 85"/>
                <p:cNvSpPr>
                  <a:spLocks noChangeArrowheads="1"/>
                </p:cNvSpPr>
                <p:nvPr/>
              </p:nvSpPr>
              <p:spPr bwMode="auto">
                <a:xfrm>
                  <a:off x="2418" y="2992"/>
                  <a:ext cx="1209" cy="374"/>
                </a:xfrm>
                <a:prstGeom prst="rect">
                  <a:avLst/>
                </a:prstGeom>
                <a:noFill/>
                <a:ln w="7">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grpSp>
        <p:sp>
          <p:nvSpPr>
            <p:cNvPr id="34822" name="Rectangle 86"/>
            <p:cNvSpPr>
              <a:spLocks noChangeArrowheads="1"/>
            </p:cNvSpPr>
            <p:nvPr/>
          </p:nvSpPr>
          <p:spPr bwMode="auto">
            <a:xfrm>
              <a:off x="-3" y="-3"/>
              <a:ext cx="3633" cy="3372"/>
            </a:xfrm>
            <a:prstGeom prst="rect">
              <a:avLst/>
            </a:prstGeom>
            <a:noFill/>
            <a:ln w="9525">
              <a:solidFill>
                <a:srgbClr val="A0A0A0"/>
              </a:solidFill>
              <a:miter lim="800000"/>
            </a:ln>
          </p:spPr>
          <p:txBody>
            <a:bodyPr wrap="none"/>
            <a:lstStyle/>
            <a:p>
              <a:pPr>
                <a:spcBef>
                  <a:spcPct val="20000"/>
                </a:spcBef>
                <a:buClr>
                  <a:schemeClr val="tx2"/>
                </a:buClr>
                <a:buFont typeface="Wingdings" panose="05000000000000000000" pitchFamily="2" charset="2"/>
                <a:buNone/>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模拟与数字信号</a:t>
            </a:r>
            <a:endParaRPr lang="zh-CN" altLang="en-US" dirty="0"/>
          </a:p>
        </p:txBody>
      </p:sp>
      <p:sp>
        <p:nvSpPr>
          <p:cNvPr id="3" name="内容占位符 2"/>
          <p:cNvSpPr>
            <a:spLocks noGrp="1"/>
          </p:cNvSpPr>
          <p:nvPr>
            <p:ph idx="1"/>
          </p:nvPr>
        </p:nvSpPr>
        <p:spPr>
          <a:xfrm>
            <a:off x="683568" y="2780928"/>
            <a:ext cx="7620000" cy="576064"/>
          </a:xfrm>
        </p:spPr>
        <p:txBody>
          <a:bodyPr/>
          <a:lstStyle/>
          <a:p>
            <a:r>
              <a:rPr lang="zh-CN" altLang="en-US" sz="2800" dirty="0" smtClean="0">
                <a:ea typeface="宋体" panose="02010600030101010101" pitchFamily="2" charset="-122"/>
              </a:rPr>
              <a:t>模拟信号举例</a:t>
            </a:r>
            <a:endParaRPr lang="en-US" altLang="zh-CN" sz="2800" dirty="0" smtClean="0">
              <a:ea typeface="宋体" panose="02010600030101010101" pitchFamily="2" charset="-122"/>
            </a:endParaRP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p:nvPr/>
        </p:nvSpPr>
        <p:spPr bwMode="gray">
          <a:xfrm>
            <a:off x="827584" y="1628800"/>
            <a:ext cx="7620000" cy="1224136"/>
          </a:xfrm>
          <a:prstGeom prst="rect">
            <a:avLst/>
          </a:prstGeom>
          <a:noFill/>
          <a:ln w="9525">
            <a:noFill/>
            <a:miter lim="800000"/>
          </a:ln>
        </p:spPr>
        <p:txBody>
          <a:bodyPr vert="horz" wrap="square" lIns="91440" tIns="45720" rIns="91440" bIns="45720" numCol="1" anchor="t" anchorCtr="0" compatLnSpc="1"/>
          <a:lstStyle/>
          <a:p>
            <a:pPr marL="800100" lvl="3" indent="-342900">
              <a:buClr>
                <a:schemeClr val="tx2"/>
              </a:buClr>
              <a:buFont typeface="Wingdings" panose="05000000000000000000" pitchFamily="2" charset="2"/>
              <a:buChar char="v"/>
            </a:pPr>
            <a:r>
              <a:rPr lang="zh-CN" altLang="en-US" b="0" dirty="0" smtClean="0"/>
              <a:t>外部声音源的录制</a:t>
            </a:r>
            <a:endParaRPr lang="en-US" altLang="zh-CN" b="0" dirty="0" smtClean="0"/>
          </a:p>
          <a:p>
            <a:pPr marL="800100" lvl="3" indent="-342900">
              <a:buClr>
                <a:schemeClr val="tx2"/>
              </a:buClr>
              <a:buFont typeface="Wingdings" panose="05000000000000000000" pitchFamily="2" charset="2"/>
              <a:buChar char="v"/>
            </a:pPr>
            <a:r>
              <a:rPr lang="en-US" altLang="zh-CN" b="0" dirty="0" smtClean="0"/>
              <a:t>MIDI</a:t>
            </a:r>
            <a:r>
              <a:rPr lang="zh-CN" altLang="en-US" b="0" dirty="0" smtClean="0"/>
              <a:t>音乐</a:t>
            </a:r>
            <a:endParaRPr lang="en-US" altLang="zh-CN" b="0" dirty="0" smtClean="0"/>
          </a:p>
          <a:p>
            <a:pPr marL="800100" lvl="3" indent="-342900">
              <a:buClr>
                <a:schemeClr val="tx2"/>
              </a:buClr>
              <a:buFont typeface="Wingdings" panose="05000000000000000000" pitchFamily="2" charset="2"/>
              <a:buChar char="v"/>
            </a:pPr>
            <a:r>
              <a:rPr lang="en-US" altLang="zh-CN" b="0" dirty="0" smtClean="0"/>
              <a:t>CD-Audio</a:t>
            </a:r>
            <a:endParaRPr lang="zh-CN" altLang="en-US" b="0" dirty="0" smtClean="0"/>
          </a:p>
        </p:txBody>
      </p:sp>
      <p:sp>
        <p:nvSpPr>
          <p:cNvPr id="6" name="内容占位符 2"/>
          <p:cNvSpPr txBox="1"/>
          <p:nvPr/>
        </p:nvSpPr>
        <p:spPr bwMode="gray">
          <a:xfrm>
            <a:off x="683568" y="1124744"/>
            <a:ext cx="7620000" cy="576064"/>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rPr>
              <a:t>多媒体计算机获取声音的方式？</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7" name="内容占位符 2"/>
          <p:cNvSpPr txBox="1"/>
          <p:nvPr/>
        </p:nvSpPr>
        <p:spPr bwMode="gray">
          <a:xfrm>
            <a:off x="827584" y="3284984"/>
            <a:ext cx="8124056" cy="504056"/>
          </a:xfrm>
          <a:prstGeom prst="rect">
            <a:avLst/>
          </a:prstGeom>
          <a:noFill/>
          <a:ln w="9525">
            <a:noFill/>
            <a:miter lim="800000"/>
          </a:ln>
        </p:spPr>
        <p:txBody>
          <a:bodyPr vert="horz" wrap="square" lIns="91440" tIns="45720" rIns="91440" bIns="45720" numCol="1" anchor="t" anchorCtr="0" compatLnSpc="1"/>
          <a:lstStyle/>
          <a:p>
            <a:pPr marL="800100" lvl="3" indent="-342900">
              <a:buClr>
                <a:schemeClr val="tx2"/>
              </a:buClr>
              <a:buFont typeface="Wingdings" panose="05000000000000000000" pitchFamily="2" charset="2"/>
              <a:buChar char="v"/>
            </a:pPr>
            <a:r>
              <a:rPr lang="zh-CN" altLang="en-US" b="0" dirty="0" smtClean="0"/>
              <a:t>传统唱片、磁带记录的信号，电话、传真、电视信号</a:t>
            </a:r>
            <a:endParaRPr lang="en-US" altLang="zh-CN" b="0" dirty="0" smtClean="0"/>
          </a:p>
        </p:txBody>
      </p:sp>
      <p:sp>
        <p:nvSpPr>
          <p:cNvPr id="8" name="内容占位符 2"/>
          <p:cNvSpPr txBox="1"/>
          <p:nvPr/>
        </p:nvSpPr>
        <p:spPr bwMode="gray">
          <a:xfrm>
            <a:off x="683568" y="3789040"/>
            <a:ext cx="7620000" cy="576064"/>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Clr>
                <a:schemeClr val="tx2"/>
              </a:buClr>
              <a:buFont typeface="Wingdings" panose="05000000000000000000" pitchFamily="2" charset="2"/>
              <a:buChar char="v"/>
            </a:pPr>
            <a:r>
              <a:rPr lang="zh-CN" altLang="en-US" sz="2800" dirty="0" smtClean="0"/>
              <a:t>模拟信号和数字信号的各自缺点</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9" name="内容占位符 2"/>
          <p:cNvSpPr txBox="1"/>
          <p:nvPr/>
        </p:nvSpPr>
        <p:spPr bwMode="gray">
          <a:xfrm>
            <a:off x="827584" y="4293096"/>
            <a:ext cx="8124056" cy="864096"/>
          </a:xfrm>
          <a:prstGeom prst="rect">
            <a:avLst/>
          </a:prstGeom>
          <a:noFill/>
          <a:ln w="9525">
            <a:noFill/>
            <a:miter lim="800000"/>
          </a:ln>
        </p:spPr>
        <p:txBody>
          <a:bodyPr vert="horz" wrap="square" lIns="91440" tIns="45720" rIns="91440" bIns="45720" numCol="1" anchor="t" anchorCtr="0" compatLnSpc="1"/>
          <a:lstStyle/>
          <a:p>
            <a:pPr marL="800100" lvl="3" indent="-342900">
              <a:buClr>
                <a:schemeClr val="tx2"/>
              </a:buClr>
              <a:buFont typeface="Wingdings" panose="05000000000000000000" pitchFamily="2" charset="2"/>
              <a:buChar char="v"/>
            </a:pPr>
            <a:r>
              <a:rPr lang="zh-CN" altLang="en-US" b="0" dirty="0" smtClean="0"/>
              <a:t>模拟信号：噪声容限较低，抗干扰能力差</a:t>
            </a:r>
            <a:endParaRPr lang="en-US" altLang="zh-CN" b="0" dirty="0" smtClean="0"/>
          </a:p>
          <a:p>
            <a:pPr marL="800100" lvl="3" indent="-342900">
              <a:buClr>
                <a:schemeClr val="tx2"/>
              </a:buClr>
              <a:buFont typeface="Wingdings" panose="05000000000000000000" pitchFamily="2" charset="2"/>
              <a:buChar char="v"/>
            </a:pPr>
            <a:r>
              <a:rPr lang="zh-CN" altLang="en-US" b="0" dirty="0" smtClean="0"/>
              <a:t>数字信号：机器语言的载体，无法与人直接沟通</a:t>
            </a:r>
            <a:endParaRPr lang="en-US" altLang="zh-CN" b="0" dirty="0" smtClean="0"/>
          </a:p>
        </p:txBody>
      </p:sp>
      <p:sp>
        <p:nvSpPr>
          <p:cNvPr id="10" name="内容占位符 2"/>
          <p:cNvSpPr txBox="1"/>
          <p:nvPr/>
        </p:nvSpPr>
        <p:spPr bwMode="gray">
          <a:xfrm>
            <a:off x="755576" y="5157192"/>
            <a:ext cx="7620000" cy="576064"/>
          </a:xfrm>
          <a:prstGeom prst="rect">
            <a:avLst/>
          </a:prstGeom>
          <a:noFill/>
          <a:ln w="9525">
            <a:noFill/>
            <a:miter lim="800000"/>
          </a:ln>
        </p:spPr>
        <p:txBody>
          <a:bodyPr vert="horz" wrap="square" lIns="91440" tIns="45720" rIns="91440" bIns="45720" numCol="1" anchor="t" anchorCtr="0" compatLnSpc="1"/>
          <a:lstStyle/>
          <a:p>
            <a:pPr marL="342900" indent="-342900" eaLnBrk="0" hangingPunct="0">
              <a:spcBef>
                <a:spcPct val="20000"/>
              </a:spcBef>
              <a:buClr>
                <a:schemeClr val="tx2"/>
              </a:buClr>
              <a:buFont typeface="Wingdings" panose="05000000000000000000" pitchFamily="2" charset="2"/>
              <a:buChar char="v"/>
            </a:pPr>
            <a:r>
              <a:rPr lang="zh-CN" altLang="en-US" sz="2800" dirty="0" smtClean="0"/>
              <a:t>模拟信号和数字信号的区别</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1" i="0" u="none" strike="noStrike" kern="0" cap="none" spc="0" normalizeH="0" baseline="0" noProof="0" dirty="0" smtClean="0">
              <a:ln>
                <a:noFill/>
              </a:ln>
              <a:solidFill>
                <a:schemeClr val="tx1"/>
              </a:solidFill>
              <a:effectLst/>
              <a:uLnTx/>
              <a:uFillTx/>
              <a:latin typeface="+mn-lt"/>
              <a:ea typeface="宋体" panose="02010600030101010101"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1" name="内容占位符 2"/>
          <p:cNvSpPr txBox="1"/>
          <p:nvPr/>
        </p:nvSpPr>
        <p:spPr bwMode="gray">
          <a:xfrm>
            <a:off x="827584" y="5661248"/>
            <a:ext cx="6624736" cy="504056"/>
          </a:xfrm>
          <a:prstGeom prst="rect">
            <a:avLst/>
          </a:prstGeom>
          <a:noFill/>
          <a:ln w="9525">
            <a:noFill/>
            <a:miter lim="800000"/>
          </a:ln>
        </p:spPr>
        <p:txBody>
          <a:bodyPr vert="horz" wrap="square" lIns="91440" tIns="45720" rIns="91440" bIns="45720" numCol="1" anchor="t" anchorCtr="0" compatLnSpc="1"/>
          <a:lstStyle/>
          <a:p>
            <a:pPr marL="800100" lvl="3" indent="-342900">
              <a:buClr>
                <a:schemeClr val="tx2"/>
              </a:buClr>
              <a:buFont typeface="Wingdings" panose="05000000000000000000" pitchFamily="2" charset="2"/>
              <a:buChar char="v"/>
            </a:pPr>
            <a:r>
              <a:rPr lang="zh-CN" altLang="en-US" b="0" dirty="0" smtClean="0"/>
              <a:t>幅值上是否连续</a:t>
            </a:r>
            <a:endParaRPr lang="en-US" altLang="zh-CN"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ox(in)">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amond(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amond(in)">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amond(in)">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P spid="9" grpId="0"/>
      <p:bldP spid="10" grpId="0"/>
      <p:bldP spid="1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判断模拟与数字信号的方法</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1211764757.jpg"/>
          <p:cNvPicPr>
            <a:picLocks noChangeAspect="1"/>
          </p:cNvPicPr>
          <p:nvPr/>
        </p:nvPicPr>
        <p:blipFill>
          <a:blip r:embed="rId1" cstate="print"/>
          <a:stretch>
            <a:fillRect/>
          </a:stretch>
        </p:blipFill>
        <p:spPr>
          <a:xfrm>
            <a:off x="1115616" y="1052736"/>
            <a:ext cx="7332065" cy="1656184"/>
          </a:xfrm>
          <a:prstGeom prst="rect">
            <a:avLst/>
          </a:prstGeom>
        </p:spPr>
      </p:pic>
      <p:sp>
        <p:nvSpPr>
          <p:cNvPr id="7" name="TextBox 6"/>
          <p:cNvSpPr txBox="1"/>
          <p:nvPr/>
        </p:nvSpPr>
        <p:spPr>
          <a:xfrm>
            <a:off x="1835696" y="2492896"/>
            <a:ext cx="936104" cy="400110"/>
          </a:xfrm>
          <a:prstGeom prst="rect">
            <a:avLst/>
          </a:prstGeom>
          <a:noFill/>
        </p:spPr>
        <p:txBody>
          <a:bodyPr wrap="square" rtlCol="0">
            <a:spAutoFit/>
          </a:bodyPr>
          <a:lstStyle/>
          <a:p>
            <a:r>
              <a:rPr lang="zh-CN" altLang="en-US" sz="2000" dirty="0" smtClean="0"/>
              <a:t>（</a:t>
            </a:r>
            <a:r>
              <a:rPr lang="en-US" altLang="zh-CN" sz="2000" dirty="0" smtClean="0"/>
              <a:t>a</a:t>
            </a:r>
            <a:r>
              <a:rPr lang="zh-CN" altLang="en-US" sz="2000" dirty="0" smtClean="0"/>
              <a:t>）</a:t>
            </a:r>
            <a:endParaRPr lang="zh-CN" altLang="en-US" sz="2000" dirty="0"/>
          </a:p>
        </p:txBody>
      </p:sp>
      <p:sp>
        <p:nvSpPr>
          <p:cNvPr id="8" name="TextBox 7"/>
          <p:cNvSpPr txBox="1"/>
          <p:nvPr/>
        </p:nvSpPr>
        <p:spPr>
          <a:xfrm>
            <a:off x="6300192" y="2564904"/>
            <a:ext cx="936104" cy="400110"/>
          </a:xfrm>
          <a:prstGeom prst="rect">
            <a:avLst/>
          </a:prstGeom>
          <a:noFill/>
        </p:spPr>
        <p:txBody>
          <a:bodyPr wrap="square" rtlCol="0">
            <a:spAutoFit/>
          </a:bodyPr>
          <a:lstStyle/>
          <a:p>
            <a:r>
              <a:rPr lang="zh-CN" altLang="en-US" sz="2000" dirty="0" smtClean="0"/>
              <a:t>（</a:t>
            </a:r>
            <a:r>
              <a:rPr lang="en-US" altLang="zh-CN" sz="2000" dirty="0" smtClean="0"/>
              <a:t>b</a:t>
            </a:r>
            <a:r>
              <a:rPr lang="zh-CN" altLang="en-US" sz="2000" dirty="0" smtClean="0"/>
              <a:t>）</a:t>
            </a:r>
            <a:endParaRPr lang="zh-CN" altLang="en-US" sz="2000" dirty="0"/>
          </a:p>
        </p:txBody>
      </p:sp>
      <p:sp>
        <p:nvSpPr>
          <p:cNvPr id="9" name="TextBox 8"/>
          <p:cNvSpPr txBox="1"/>
          <p:nvPr/>
        </p:nvSpPr>
        <p:spPr>
          <a:xfrm>
            <a:off x="1547664" y="5661248"/>
            <a:ext cx="5832648" cy="461665"/>
          </a:xfrm>
          <a:prstGeom prst="rect">
            <a:avLst/>
          </a:prstGeom>
          <a:noFill/>
        </p:spPr>
        <p:txBody>
          <a:bodyPr wrap="square" rtlCol="0">
            <a:spAutoFit/>
          </a:bodyPr>
          <a:lstStyle/>
          <a:p>
            <a:r>
              <a:rPr lang="zh-CN" altLang="en-US" dirty="0" smtClean="0"/>
              <a:t>以上的图是模拟信号还是数字信号？</a:t>
            </a:r>
            <a:endParaRPr lang="zh-CN" altLang="en-US" dirty="0"/>
          </a:p>
        </p:txBody>
      </p:sp>
      <p:pic>
        <p:nvPicPr>
          <p:cNvPr id="10" name="图片 9" descr="1211764840.jpg"/>
          <p:cNvPicPr>
            <a:picLocks noChangeAspect="1"/>
          </p:cNvPicPr>
          <p:nvPr/>
        </p:nvPicPr>
        <p:blipFill>
          <a:blip r:embed="rId2" cstate="print"/>
          <a:stretch>
            <a:fillRect/>
          </a:stretch>
        </p:blipFill>
        <p:spPr>
          <a:xfrm>
            <a:off x="1691680" y="3140968"/>
            <a:ext cx="6666460" cy="1872208"/>
          </a:xfrm>
          <a:prstGeom prst="rect">
            <a:avLst/>
          </a:prstGeom>
        </p:spPr>
      </p:pic>
      <p:sp>
        <p:nvSpPr>
          <p:cNvPr id="11" name="TextBox 10"/>
          <p:cNvSpPr txBox="1"/>
          <p:nvPr/>
        </p:nvSpPr>
        <p:spPr>
          <a:xfrm>
            <a:off x="2771800" y="5189130"/>
            <a:ext cx="3960440" cy="400110"/>
          </a:xfrm>
          <a:prstGeom prst="rect">
            <a:avLst/>
          </a:prstGeom>
          <a:noFill/>
        </p:spPr>
        <p:txBody>
          <a:bodyPr wrap="square" rtlCol="0">
            <a:spAutoFit/>
          </a:bodyPr>
          <a:lstStyle/>
          <a:p>
            <a:r>
              <a:rPr lang="zh-CN" altLang="en-US" sz="2000" dirty="0" smtClean="0"/>
              <a:t>不同类型信号的波形示意图</a:t>
            </a:r>
            <a:endParaRPr lang="zh-CN" altLang="en-US" sz="2000" dirty="0"/>
          </a:p>
        </p:txBody>
      </p:sp>
      <p:sp>
        <p:nvSpPr>
          <p:cNvPr id="12" name="TextBox 11"/>
          <p:cNvSpPr txBox="1"/>
          <p:nvPr/>
        </p:nvSpPr>
        <p:spPr>
          <a:xfrm>
            <a:off x="2051720" y="4581128"/>
            <a:ext cx="936104" cy="400110"/>
          </a:xfrm>
          <a:prstGeom prst="rect">
            <a:avLst/>
          </a:prstGeom>
          <a:noFill/>
        </p:spPr>
        <p:txBody>
          <a:bodyPr wrap="square" rtlCol="0">
            <a:spAutoFit/>
          </a:bodyPr>
          <a:lstStyle/>
          <a:p>
            <a:r>
              <a:rPr lang="zh-CN" altLang="en-US" sz="2000" dirty="0" smtClean="0"/>
              <a:t>（</a:t>
            </a:r>
            <a:r>
              <a:rPr lang="en-US" altLang="zh-CN" sz="2000" dirty="0" smtClean="0"/>
              <a:t>c</a:t>
            </a:r>
            <a:r>
              <a:rPr lang="zh-CN" altLang="en-US" sz="2000" dirty="0" smtClean="0"/>
              <a:t>）</a:t>
            </a:r>
            <a:endParaRPr lang="zh-CN" altLang="en-US" sz="2000" dirty="0"/>
          </a:p>
        </p:txBody>
      </p:sp>
      <p:sp>
        <p:nvSpPr>
          <p:cNvPr id="13" name="TextBox 12"/>
          <p:cNvSpPr txBox="1"/>
          <p:nvPr/>
        </p:nvSpPr>
        <p:spPr>
          <a:xfrm>
            <a:off x="6516216" y="4509120"/>
            <a:ext cx="936104" cy="400110"/>
          </a:xfrm>
          <a:prstGeom prst="rect">
            <a:avLst/>
          </a:prstGeom>
          <a:noFill/>
        </p:spPr>
        <p:txBody>
          <a:bodyPr wrap="square" rtlCol="0">
            <a:spAutoFit/>
          </a:bodyPr>
          <a:lstStyle/>
          <a:p>
            <a:r>
              <a:rPr lang="zh-CN" altLang="en-US" sz="2000" dirty="0" smtClean="0"/>
              <a:t>（</a:t>
            </a:r>
            <a:r>
              <a:rPr lang="en-US" altLang="zh-CN" sz="2000" dirty="0" smtClean="0"/>
              <a:t>d</a:t>
            </a:r>
            <a:r>
              <a:rPr lang="zh-CN" altLang="en-US" sz="2000" dirty="0" smtClean="0"/>
              <a:t>）</a:t>
            </a:r>
            <a:endParaRPr lang="zh-CN" altLang="en-US" sz="2000"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音频数字化</a:t>
            </a:r>
            <a:endParaRPr lang="zh-CN" altLang="en-US" dirty="0"/>
          </a:p>
        </p:txBody>
      </p:sp>
      <p:sp>
        <p:nvSpPr>
          <p:cNvPr id="3" name="内容占位符 2"/>
          <p:cNvSpPr>
            <a:spLocks noGrp="1"/>
          </p:cNvSpPr>
          <p:nvPr>
            <p:ph idx="1"/>
          </p:nvPr>
        </p:nvSpPr>
        <p:spPr>
          <a:xfrm>
            <a:off x="889248" y="1361876"/>
            <a:ext cx="7859216" cy="4587404"/>
          </a:xfrm>
        </p:spPr>
        <p:txBody>
          <a:bodyPr/>
          <a:lstStyle/>
          <a:p>
            <a:r>
              <a:rPr lang="zh-CN" altLang="en-US" sz="2800" dirty="0" smtClean="0"/>
              <a:t>数字化的必要性</a:t>
            </a:r>
            <a:endParaRPr lang="en-US" altLang="zh-CN" sz="2800" dirty="0" smtClean="0"/>
          </a:p>
          <a:p>
            <a:pPr lvl="1"/>
            <a:r>
              <a:rPr lang="zh-CN" altLang="en-US" sz="2400" dirty="0" smtClean="0"/>
              <a:t>模拟信号的动态范围不足</a:t>
            </a:r>
            <a:endParaRPr lang="en-US" altLang="zh-CN" sz="2400" dirty="0" smtClean="0"/>
          </a:p>
          <a:p>
            <a:pPr lvl="2"/>
            <a:r>
              <a:rPr lang="zh-CN" altLang="en-US" sz="2000" dirty="0" smtClean="0"/>
              <a:t>磁带</a:t>
            </a:r>
            <a:r>
              <a:rPr lang="en-US" altLang="zh-CN" sz="2000" dirty="0" smtClean="0"/>
              <a:t>56 dB</a:t>
            </a:r>
            <a:r>
              <a:rPr lang="zh-CN" altLang="en-US" sz="2000" dirty="0" smtClean="0"/>
              <a:t>，</a:t>
            </a:r>
            <a:r>
              <a:rPr lang="en-US" altLang="zh-CN" sz="2000" dirty="0" smtClean="0"/>
              <a:t>CD 96 dB</a:t>
            </a:r>
            <a:endParaRPr lang="en-US" altLang="zh-CN" sz="2000" dirty="0" smtClean="0"/>
          </a:p>
          <a:p>
            <a:pPr lvl="1"/>
            <a:r>
              <a:rPr lang="zh-CN" altLang="zh-CN" sz="2400" dirty="0" smtClean="0"/>
              <a:t>计算机处理、存储的都是数字信息</a:t>
            </a:r>
            <a:r>
              <a:rPr lang="zh-CN" altLang="en-US" sz="2400" dirty="0" smtClean="0"/>
              <a:t>，</a:t>
            </a:r>
            <a:r>
              <a:rPr lang="zh-CN" altLang="zh-CN" sz="2400" dirty="0" smtClean="0"/>
              <a:t>即“</a:t>
            </a:r>
            <a:r>
              <a:rPr lang="en-US" altLang="zh-CN" sz="2400" dirty="0" smtClean="0"/>
              <a:t>0</a:t>
            </a:r>
            <a:r>
              <a:rPr lang="zh-CN" altLang="zh-CN" sz="2400" dirty="0" smtClean="0"/>
              <a:t>”和“</a:t>
            </a:r>
            <a:r>
              <a:rPr lang="en-US" altLang="zh-CN" sz="2400" dirty="0" smtClean="0"/>
              <a:t>1</a:t>
            </a:r>
            <a:r>
              <a:rPr lang="zh-CN" altLang="zh-CN" sz="2400" dirty="0" smtClean="0"/>
              <a:t>”信号</a:t>
            </a:r>
            <a:endParaRPr lang="en-US" altLang="zh-CN" sz="2400" dirty="0" smtClean="0"/>
          </a:p>
          <a:p>
            <a:r>
              <a:rPr lang="zh-CN" altLang="en-US" sz="2800" dirty="0" smtClean="0"/>
              <a:t>数字化的特点</a:t>
            </a:r>
            <a:endParaRPr lang="en-US" altLang="zh-CN" sz="2800" dirty="0" smtClean="0"/>
          </a:p>
          <a:p>
            <a:pPr lvl="1"/>
            <a:r>
              <a:rPr lang="zh-CN" altLang="en-US" sz="2400" dirty="0" smtClean="0"/>
              <a:t>动态范围大</a:t>
            </a:r>
            <a:endParaRPr lang="en-US" altLang="zh-CN" sz="2400" dirty="0" smtClean="0"/>
          </a:p>
          <a:p>
            <a:pPr lvl="1"/>
            <a:r>
              <a:rPr lang="zh-CN" altLang="en-US" sz="2400" dirty="0" smtClean="0"/>
              <a:t>信息易处理</a:t>
            </a:r>
            <a:endParaRPr lang="en-US" altLang="zh-CN" sz="2400" dirty="0" smtClean="0"/>
          </a:p>
          <a:p>
            <a:pPr lvl="1"/>
            <a:r>
              <a:rPr lang="zh-CN" altLang="en-US" sz="2400" dirty="0" smtClean="0"/>
              <a:t>媒体易保存</a:t>
            </a:r>
            <a:endParaRPr lang="en-US" altLang="zh-CN" sz="2400" dirty="0" smtClean="0"/>
          </a:p>
          <a:p>
            <a:pPr lvl="1"/>
            <a:r>
              <a:rPr lang="zh-CN" altLang="en-US" sz="2400" dirty="0" smtClean="0"/>
              <a:t>成本低</a:t>
            </a:r>
            <a:endParaRPr lang="en-US" altLang="zh-CN" sz="2400" dirty="0" smtClean="0"/>
          </a:p>
          <a:p>
            <a:pPr lvl="1"/>
            <a:r>
              <a:rPr lang="zh-CN" altLang="en-US" sz="2400" dirty="0" smtClean="0"/>
              <a:t>可靠性高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数字化方法（三步曲）</a:t>
            </a:r>
            <a:endParaRPr lang="zh-CN" altLang="en-US" dirty="0"/>
          </a:p>
        </p:txBody>
      </p:sp>
      <p:sp>
        <p:nvSpPr>
          <p:cNvPr id="3" name="内容占位符 2"/>
          <p:cNvSpPr>
            <a:spLocks noGrp="1"/>
          </p:cNvSpPr>
          <p:nvPr>
            <p:ph idx="1"/>
          </p:nvPr>
        </p:nvSpPr>
        <p:spPr/>
        <p:txBody>
          <a:bodyPr/>
          <a:lstStyle/>
          <a:p>
            <a:r>
              <a:rPr lang="zh-CN" altLang="en-US" dirty="0" smtClean="0"/>
              <a:t>采样</a:t>
            </a:r>
            <a:endParaRPr lang="en-US" altLang="zh-CN" dirty="0" smtClean="0"/>
          </a:p>
          <a:p>
            <a:pPr lvl="1"/>
            <a:r>
              <a:rPr lang="zh-CN" altLang="en-US" dirty="0" smtClean="0"/>
              <a:t>以适当的时间间隔观测模拟信号波形幅值的过程</a:t>
            </a:r>
            <a:endParaRPr lang="en-US" altLang="zh-CN" dirty="0" smtClean="0"/>
          </a:p>
          <a:p>
            <a:r>
              <a:rPr lang="zh-CN" altLang="en-US" dirty="0" smtClean="0"/>
              <a:t>量化</a:t>
            </a:r>
            <a:endParaRPr lang="en-US" altLang="zh-CN" dirty="0" smtClean="0"/>
          </a:p>
          <a:p>
            <a:pPr lvl="1"/>
            <a:r>
              <a:rPr lang="zh-CN" altLang="en-US" dirty="0" smtClean="0"/>
              <a:t>将采样时刻的信号幅值归整（四舍五入）到与其最接近的整数标度的过程</a:t>
            </a:r>
            <a:endParaRPr lang="en-US" altLang="zh-CN" dirty="0" smtClean="0"/>
          </a:p>
          <a:p>
            <a:r>
              <a:rPr lang="zh-CN" altLang="en-US" dirty="0" smtClean="0"/>
              <a:t>编码</a:t>
            </a:r>
            <a:endParaRPr lang="en-US" altLang="zh-CN" dirty="0" smtClean="0"/>
          </a:p>
          <a:p>
            <a:pPr lvl="1"/>
            <a:r>
              <a:rPr lang="zh-CN" altLang="en-US" dirty="0" smtClean="0"/>
              <a:t>将量化后的各个整数用一个二进制数码序列来表示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采样、量化、编码的示意图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PCM编~1.PNG"/>
          <p:cNvPicPr>
            <a:picLocks noChangeAspect="1"/>
          </p:cNvPicPr>
          <p:nvPr/>
        </p:nvPicPr>
        <p:blipFill>
          <a:blip r:embed="rId1" cstate="print"/>
          <a:stretch>
            <a:fillRect/>
          </a:stretch>
        </p:blipFill>
        <p:spPr>
          <a:xfrm>
            <a:off x="571500" y="1076325"/>
            <a:ext cx="8001000" cy="470535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标题 1"/>
          <p:cNvSpPr>
            <a:spLocks noGrp="1"/>
          </p:cNvSpPr>
          <p:nvPr>
            <p:ph type="title"/>
          </p:nvPr>
        </p:nvSpPr>
        <p:spPr/>
        <p:txBody>
          <a:bodyPr/>
          <a:lstStyle/>
          <a:p>
            <a:r>
              <a:rPr lang="zh-CN" altLang="en-US" dirty="0" smtClean="0">
                <a:ea typeface="宋体" panose="02010600030101010101" pitchFamily="2" charset="-122"/>
              </a:rPr>
              <a:t>音频数字化的步骤</a:t>
            </a:r>
            <a:r>
              <a:rPr lang="en-US" altLang="zh-CN" dirty="0" smtClean="0">
                <a:ea typeface="宋体" panose="02010600030101010101" pitchFamily="2" charset="-122"/>
              </a:rPr>
              <a:t>—</a:t>
            </a:r>
            <a:r>
              <a:rPr lang="zh-CN" altLang="en-US" dirty="0" smtClean="0">
                <a:ea typeface="宋体" panose="02010600030101010101" pitchFamily="2" charset="-122"/>
              </a:rPr>
              <a:t>采样</a:t>
            </a:r>
            <a:endParaRPr lang="zh-CN" altLang="en-US" dirty="0" smtClean="0">
              <a:ea typeface="宋体" panose="02010600030101010101" pitchFamily="2" charset="-122"/>
            </a:endParaRPr>
          </a:p>
        </p:txBody>
      </p:sp>
      <p:sp>
        <p:nvSpPr>
          <p:cNvPr id="9222" name="内容占位符 2"/>
          <p:cNvSpPr>
            <a:spLocks noGrp="1"/>
          </p:cNvSpPr>
          <p:nvPr>
            <p:ph idx="1"/>
          </p:nvPr>
        </p:nvSpPr>
        <p:spPr>
          <a:xfrm>
            <a:off x="857250" y="2786063"/>
            <a:ext cx="8077200" cy="2914650"/>
          </a:xfrm>
        </p:spPr>
        <p:txBody>
          <a:bodyPr/>
          <a:lstStyle/>
          <a:p>
            <a:r>
              <a:rPr lang="zh-CN" altLang="en-US" sz="2800" dirty="0" smtClean="0">
                <a:ea typeface="宋体" panose="02010600030101010101" pitchFamily="2" charset="-122"/>
              </a:rPr>
              <a:t>采样频率～抽样周期</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时间上的离散</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采样值能完全恢复原来信号么？</a:t>
            </a:r>
            <a:endParaRPr lang="en-US" altLang="zh-CN" sz="2800" dirty="0" smtClean="0">
              <a:ea typeface="宋体" panose="02010600030101010101" pitchFamily="2" charset="-122"/>
            </a:endParaRPr>
          </a:p>
          <a:p>
            <a:pPr lvl="1"/>
            <a:r>
              <a:rPr lang="zh-CN" altLang="en-US" sz="2400" dirty="0" smtClean="0">
                <a:latin typeface="宋体" panose="02010600030101010101" pitchFamily="2" charset="-122"/>
                <a:ea typeface="宋体" panose="02010600030101010101" pitchFamily="2" charset="-122"/>
              </a:rPr>
              <a:t>在一定条件下，用离散的序列可以完全代表一个连续函数，什么条件？</a:t>
            </a:r>
            <a:endParaRPr lang="en-US" altLang="zh-CN" sz="2400" dirty="0" smtClean="0">
              <a:latin typeface="宋体" panose="02010600030101010101" pitchFamily="2" charset="-122"/>
              <a:ea typeface="宋体" panose="02010600030101010101" pitchFamily="2" charset="-122"/>
            </a:endParaRPr>
          </a:p>
          <a:p>
            <a:pPr lvl="1"/>
            <a:r>
              <a:rPr lang="en-US" altLang="zh-CN" sz="2400" dirty="0" err="1" smtClean="0">
                <a:latin typeface="Arial" panose="020B0604020202020204" pitchFamily="34" charset="0"/>
                <a:ea typeface="宋体" panose="02010600030101010101" pitchFamily="2" charset="-122"/>
              </a:rPr>
              <a:t>Nyquist</a:t>
            </a:r>
            <a:r>
              <a:rPr lang="zh-CN" altLang="en-US" sz="2400" dirty="0" smtClean="0">
                <a:latin typeface="Arial" panose="020B0604020202020204" pitchFamily="34" charset="0"/>
                <a:ea typeface="宋体" panose="02010600030101010101" pitchFamily="2" charset="-122"/>
              </a:rPr>
              <a:t>采样定理：</a:t>
            </a:r>
            <a:r>
              <a:rPr lang="zh-CN" altLang="en-US" sz="2400" dirty="0" smtClean="0">
                <a:latin typeface="宋体" panose="02010600030101010101" pitchFamily="2" charset="-122"/>
                <a:ea typeface="宋体" panose="02010600030101010101" pitchFamily="2" charset="-122"/>
              </a:rPr>
              <a:t>采样频率高于声音信号最高频率的两倍时，才能把数字信号表示的声音还原成为原来的声音</a:t>
            </a:r>
            <a:endParaRPr lang="zh-CN" altLang="en-US" sz="2400" dirty="0" smtClean="0">
              <a:latin typeface="Arial" panose="020B0604020202020204" pitchFamily="34" charset="0"/>
              <a:ea typeface="宋体" panose="02010600030101010101" pitchFamily="2" charset="-122"/>
            </a:endParaRPr>
          </a:p>
          <a:p>
            <a:endParaRPr lang="en-US" altLang="zh-CN" dirty="0" smtClean="0">
              <a:ea typeface="宋体" panose="02010600030101010101" pitchFamily="2" charset="-122"/>
            </a:endParaRPr>
          </a:p>
        </p:txBody>
      </p:sp>
      <p:sp>
        <p:nvSpPr>
          <p:cNvPr id="92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4"/>
          <p:cNvGraphicFramePr>
            <a:graphicFrameLocks noChangeAspect="1"/>
          </p:cNvGraphicFramePr>
          <p:nvPr/>
        </p:nvGraphicFramePr>
        <p:xfrm>
          <a:off x="785813" y="1176338"/>
          <a:ext cx="8001000" cy="1752600"/>
        </p:xfrm>
        <a:graphic>
          <a:graphicData uri="http://schemas.openxmlformats.org/presentationml/2006/ole">
            <mc:AlternateContent xmlns:mc="http://schemas.openxmlformats.org/markup-compatibility/2006">
              <mc:Choice xmlns:v="urn:schemas-microsoft-com:vml" Requires="v">
                <p:oleObj spid="_x0000_s21505" name="图片" r:id="rId1" imgW="5029200" imgH="1009650" progId="Word.Picture.8">
                  <p:embed/>
                </p:oleObj>
              </mc:Choice>
              <mc:Fallback>
                <p:oleObj name="图片" r:id="rId1" imgW="5029200" imgH="1009650" progId="Word.Picture.8">
                  <p:embed/>
                  <p:pic>
                    <p:nvPicPr>
                      <p:cNvPr id="0" name="Object 4"/>
                      <p:cNvPicPr>
                        <a:picLocks noChangeAspect="1"/>
                      </p:cNvPicPr>
                      <p:nvPr/>
                    </p:nvPicPr>
                    <p:blipFill>
                      <a:blip r:embed="rId2"/>
                      <a:stretch>
                        <a:fillRect/>
                      </a:stretch>
                    </p:blipFill>
                    <p:spPr>
                      <a:xfrm>
                        <a:off x="785813" y="1176338"/>
                        <a:ext cx="8001000" cy="1752600"/>
                      </a:xfrm>
                      <a:prstGeom prst="rect">
                        <a:avLst/>
                      </a:prstGeom>
                      <a:noFill/>
                      <a:ln w="9525">
                        <a:noFill/>
                      </a:ln>
                    </p:spPr>
                  </p:pic>
                </p:oleObj>
              </mc:Fallback>
            </mc:AlternateContent>
          </a:graphicData>
        </a:graphic>
      </p:graphicFrame>
      <p:graphicFrame>
        <p:nvGraphicFramePr>
          <p:cNvPr id="9219" name="Object 9"/>
          <p:cNvGraphicFramePr>
            <a:graphicFrameLocks noChangeAspect="1"/>
          </p:cNvGraphicFramePr>
          <p:nvPr/>
        </p:nvGraphicFramePr>
        <p:xfrm>
          <a:off x="6486525" y="3646488"/>
          <a:ext cx="1585913" cy="711200"/>
        </p:xfrm>
        <a:graphic>
          <a:graphicData uri="http://schemas.openxmlformats.org/presentationml/2006/ole">
            <mc:AlternateContent xmlns:mc="http://schemas.openxmlformats.org/markup-compatibility/2006">
              <mc:Choice xmlns:v="urn:schemas-microsoft-com:vml" Requires="v">
                <p:oleObj spid="_x0000_s21506" name="Equation" r:id="rId3" imgW="11582400" imgH="5181600" progId="Equation.3">
                  <p:embed/>
                </p:oleObj>
              </mc:Choice>
              <mc:Fallback>
                <p:oleObj name="Equation" r:id="rId3" imgW="11582400" imgH="5181600" progId="Equation.3">
                  <p:embed/>
                  <p:pic>
                    <p:nvPicPr>
                      <p:cNvPr id="0" name="Object 9"/>
                      <p:cNvPicPr>
                        <a:picLocks noChangeAspect="1"/>
                      </p:cNvPicPr>
                      <p:nvPr/>
                    </p:nvPicPr>
                    <p:blipFill>
                      <a:blip r:embed="rId4"/>
                      <a:stretch>
                        <a:fillRect/>
                      </a:stretch>
                    </p:blipFill>
                    <p:spPr>
                      <a:xfrm>
                        <a:off x="6486525" y="3646488"/>
                        <a:ext cx="1585913" cy="711200"/>
                      </a:xfrm>
                      <a:prstGeom prst="rect">
                        <a:avLst/>
                      </a:prstGeom>
                      <a:noFill/>
                      <a:ln w="9525">
                        <a:noFill/>
                      </a:ln>
                    </p:spPr>
                  </p:pic>
                </p:oleObj>
              </mc:Fallback>
            </mc:AlternateContent>
          </a:graphicData>
        </a:graphic>
      </p:graphicFrame>
      <p:graphicFrame>
        <p:nvGraphicFramePr>
          <p:cNvPr id="9220" name="Object 5"/>
          <p:cNvGraphicFramePr>
            <a:graphicFrameLocks noChangeAspect="1"/>
          </p:cNvGraphicFramePr>
          <p:nvPr/>
        </p:nvGraphicFramePr>
        <p:xfrm>
          <a:off x="5710238" y="2755900"/>
          <a:ext cx="3171825" cy="627063"/>
        </p:xfrm>
        <a:graphic>
          <a:graphicData uri="http://schemas.openxmlformats.org/presentationml/2006/ole">
            <mc:AlternateContent xmlns:mc="http://schemas.openxmlformats.org/markup-compatibility/2006">
              <mc:Choice xmlns:v="urn:schemas-microsoft-com:vml" Requires="v">
                <p:oleObj spid="_x0000_s21507" name="公式" r:id="rId5" imgW="23164800" imgH="4572000" progId="Equation.3">
                  <p:embed/>
                </p:oleObj>
              </mc:Choice>
              <mc:Fallback>
                <p:oleObj name="公式" r:id="rId5" imgW="23164800" imgH="4572000" progId="Equation.3">
                  <p:embed/>
                  <p:pic>
                    <p:nvPicPr>
                      <p:cNvPr id="0" name="Object 5"/>
                      <p:cNvPicPr>
                        <a:picLocks noChangeAspect="1"/>
                      </p:cNvPicPr>
                      <p:nvPr/>
                    </p:nvPicPr>
                    <p:blipFill>
                      <a:blip r:embed="rId6"/>
                      <a:stretch>
                        <a:fillRect/>
                      </a:stretch>
                    </p:blipFill>
                    <p:spPr>
                      <a:xfrm>
                        <a:off x="5710238" y="2755900"/>
                        <a:ext cx="3171825" cy="627063"/>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采样信号的频谱</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31106" name="Picture 2" descr="fig6_2_1.gif (3678 字节)"/>
          <p:cNvPicPr>
            <a:picLocks noChangeAspect="1" noChangeArrowheads="1"/>
          </p:cNvPicPr>
          <p:nvPr/>
        </p:nvPicPr>
        <p:blipFill>
          <a:blip r:embed="rId1" cstate="print"/>
          <a:srcRect/>
          <a:stretch>
            <a:fillRect/>
          </a:stretch>
        </p:blipFill>
        <p:spPr bwMode="auto">
          <a:xfrm>
            <a:off x="1115616" y="1124744"/>
            <a:ext cx="7488832" cy="4907935"/>
          </a:xfrm>
          <a:prstGeom prst="rect">
            <a:avLst/>
          </a:prstGeom>
          <a:noFill/>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混频现象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z4.gif"/>
          <p:cNvPicPr>
            <a:picLocks noChangeAspect="1"/>
          </p:cNvPicPr>
          <p:nvPr/>
        </p:nvPicPr>
        <p:blipFill>
          <a:blip r:embed="rId1" cstate="print"/>
          <a:stretch>
            <a:fillRect/>
          </a:stretch>
        </p:blipFill>
        <p:spPr>
          <a:xfrm>
            <a:off x="1331640" y="1196499"/>
            <a:ext cx="6912768" cy="516324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ea typeface="宋体" panose="02010600030101010101" pitchFamily="2" charset="-122"/>
              </a:rPr>
              <a:t>音频信号的特点</a:t>
            </a:r>
            <a:endParaRPr lang="zh-CN" altLang="en-US" smtClean="0">
              <a:ea typeface="宋体" panose="02010600030101010101" pitchFamily="2" charset="-122"/>
            </a:endParaRPr>
          </a:p>
        </p:txBody>
      </p:sp>
      <p:sp>
        <p:nvSpPr>
          <p:cNvPr id="66563" name="内容占位符 2"/>
          <p:cNvSpPr>
            <a:spLocks noGrp="1"/>
          </p:cNvSpPr>
          <p:nvPr>
            <p:ph idx="1"/>
          </p:nvPr>
        </p:nvSpPr>
        <p:spPr>
          <a:xfrm>
            <a:off x="1066800" y="1371600"/>
            <a:ext cx="7620000" cy="4629150"/>
          </a:xfrm>
        </p:spPr>
        <p:txBody>
          <a:bodyPr/>
          <a:lstStyle/>
          <a:p>
            <a:r>
              <a:rPr lang="zh-CN" altLang="en-US" smtClean="0">
                <a:ea typeface="宋体" panose="02010600030101010101" pitchFamily="2" charset="-122"/>
              </a:rPr>
              <a:t>音频信号是时间依赖的连续媒体</a:t>
            </a:r>
            <a:endParaRPr lang="en-US" altLang="zh-CN" smtClean="0">
              <a:ea typeface="宋体" panose="02010600030101010101" pitchFamily="2" charset="-122"/>
            </a:endParaRPr>
          </a:p>
          <a:p>
            <a:pPr lvl="1"/>
            <a:r>
              <a:rPr lang="zh-CN" altLang="en-US" smtClean="0">
                <a:latin typeface="Arial" panose="020B0604020202020204" pitchFamily="34" charset="0"/>
                <a:ea typeface="宋体" panose="02010600030101010101" pitchFamily="2" charset="-122"/>
              </a:rPr>
              <a:t>时序性要求高，超过</a:t>
            </a:r>
            <a:r>
              <a:rPr lang="en-US" altLang="zh-CN" smtClean="0">
                <a:latin typeface="Arial" panose="020B0604020202020204" pitchFamily="34" charset="0"/>
                <a:ea typeface="宋体" panose="02010600030101010101" pitchFamily="2" charset="-122"/>
              </a:rPr>
              <a:t>25ms</a:t>
            </a:r>
            <a:r>
              <a:rPr lang="zh-CN" altLang="en-US" smtClean="0">
                <a:latin typeface="Arial" panose="020B0604020202020204" pitchFamily="34" charset="0"/>
                <a:ea typeface="宋体" panose="02010600030101010101" pitchFamily="2" charset="-122"/>
              </a:rPr>
              <a:t>会有延迟感</a:t>
            </a:r>
            <a:endParaRPr lang="en-US" altLang="zh-CN" smtClean="0">
              <a:latin typeface="Arial" panose="020B0604020202020204" pitchFamily="34" charset="0"/>
              <a:ea typeface="宋体" panose="02010600030101010101" pitchFamily="2" charset="-122"/>
            </a:endParaRPr>
          </a:p>
          <a:p>
            <a:r>
              <a:rPr lang="zh-CN" altLang="en-US" smtClean="0">
                <a:ea typeface="宋体" panose="02010600030101010101" pitchFamily="2" charset="-122"/>
              </a:rPr>
              <a:t>计算机模拟自然声音，理想的合成声音是立体声</a:t>
            </a:r>
            <a:endParaRPr lang="en-US" altLang="zh-CN" smtClean="0">
              <a:ea typeface="宋体" panose="02010600030101010101" pitchFamily="2" charset="-122"/>
            </a:endParaRPr>
          </a:p>
          <a:p>
            <a:pPr lvl="1"/>
            <a:r>
              <a:rPr lang="zh-CN" altLang="en-US" smtClean="0">
                <a:latin typeface="Arial" panose="020B0604020202020204" pitchFamily="34" charset="0"/>
                <a:ea typeface="宋体" panose="02010600030101010101" pitchFamily="2" charset="-122"/>
              </a:rPr>
              <a:t>人的生理结构，左右耳</a:t>
            </a:r>
            <a:endParaRPr lang="en-US" altLang="zh-CN" smtClean="0">
              <a:latin typeface="Arial" panose="020B0604020202020204" pitchFamily="34" charset="0"/>
              <a:ea typeface="宋体" panose="02010600030101010101" pitchFamily="2" charset="-122"/>
            </a:endParaRPr>
          </a:p>
          <a:p>
            <a:r>
              <a:rPr lang="zh-CN" altLang="en-US" smtClean="0">
                <a:ea typeface="宋体" panose="02010600030101010101" pitchFamily="2" charset="-122"/>
              </a:rPr>
              <a:t>对语音信号的处理，要抽取语意等其它信息</a:t>
            </a:r>
            <a:endParaRPr lang="en-US" altLang="zh-CN" smtClean="0">
              <a:ea typeface="宋体" panose="02010600030101010101" pitchFamily="2" charset="-122"/>
            </a:endParaRPr>
          </a:p>
          <a:p>
            <a:pPr lvl="1"/>
            <a:r>
              <a:rPr lang="zh-CN" altLang="en-US" smtClean="0">
                <a:latin typeface="Arial" panose="020B0604020202020204" pitchFamily="34" charset="0"/>
                <a:ea typeface="宋体" panose="02010600030101010101" pitchFamily="2" charset="-122"/>
              </a:rPr>
              <a:t>还有情感的意向，涉及语言学，社会学，声学</a:t>
            </a:r>
            <a:endParaRPr lang="zh-CN" altLang="en-US" smtClean="0">
              <a:latin typeface="Arial" panose="020B0604020202020204" pitchFamily="34" charset="0"/>
              <a:ea typeface="宋体" panose="02010600030101010101" pitchFamily="2" charset="-122"/>
            </a:endParaRPr>
          </a:p>
        </p:txBody>
      </p:sp>
      <p:sp>
        <p:nvSpPr>
          <p:cNvPr id="665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时域角度</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z5.gif"/>
          <p:cNvPicPr>
            <a:picLocks noChangeAspect="1"/>
          </p:cNvPicPr>
          <p:nvPr/>
        </p:nvPicPr>
        <p:blipFill>
          <a:blip r:embed="rId1" cstate="print"/>
          <a:stretch>
            <a:fillRect/>
          </a:stretch>
        </p:blipFill>
        <p:spPr>
          <a:xfrm>
            <a:off x="899592" y="1484784"/>
            <a:ext cx="7466092" cy="432048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音频数字化的步骤</a:t>
            </a:r>
            <a:r>
              <a:rPr lang="en-US" altLang="zh-CN" dirty="0" smtClean="0">
                <a:ea typeface="宋体" panose="02010600030101010101" pitchFamily="2" charset="-122"/>
              </a:rPr>
              <a:t>—</a:t>
            </a:r>
            <a:r>
              <a:rPr lang="zh-CN" altLang="en-US" dirty="0" smtClean="0">
                <a:ea typeface="宋体" panose="02010600030101010101" pitchFamily="2" charset="-122"/>
              </a:rPr>
              <a:t>量化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98" name="TextBox 97"/>
          <p:cNvSpPr txBox="1"/>
          <p:nvPr/>
        </p:nvSpPr>
        <p:spPr>
          <a:xfrm>
            <a:off x="827584" y="2708920"/>
            <a:ext cx="7848872" cy="4007251"/>
          </a:xfrm>
          <a:prstGeom prst="rect">
            <a:avLst/>
          </a:prstGeom>
          <a:noFill/>
        </p:spPr>
        <p:txBody>
          <a:bodyPr wrap="square" rtlCol="0">
            <a:spAutoFit/>
          </a:bodyPr>
          <a:lstStyle/>
          <a:p>
            <a:pPr>
              <a:lnSpc>
                <a:spcPct val="120000"/>
              </a:lnSpc>
              <a:buFont typeface="Arial" panose="020B0604020202020204" pitchFamily="34" charset="0"/>
              <a:buChar char="•"/>
            </a:pPr>
            <a:r>
              <a:rPr lang="zh-CN" altLang="en-US" sz="2800" dirty="0" smtClean="0"/>
              <a:t>参数：量化位数～采样分辨率（采样精度）</a:t>
            </a:r>
            <a:endParaRPr lang="en-US" altLang="zh-CN" sz="2800" dirty="0" smtClean="0"/>
          </a:p>
          <a:p>
            <a:pPr>
              <a:lnSpc>
                <a:spcPct val="120000"/>
              </a:lnSpc>
              <a:buFont typeface="Arial" panose="020B0604020202020204" pitchFamily="34" charset="0"/>
              <a:buChar char="•"/>
            </a:pPr>
            <a:r>
              <a:rPr lang="zh-CN" altLang="en-US" sz="2800" dirty="0" smtClean="0"/>
              <a:t>采样是时间上的离散，量化是幅度上的离散</a:t>
            </a:r>
            <a:endParaRPr lang="en-US" altLang="zh-CN" sz="2800" dirty="0" smtClean="0"/>
          </a:p>
          <a:p>
            <a:pPr>
              <a:lnSpc>
                <a:spcPct val="120000"/>
              </a:lnSpc>
              <a:buFont typeface="Arial" panose="020B0604020202020204" pitchFamily="34" charset="0"/>
              <a:buChar char="•"/>
            </a:pPr>
            <a:r>
              <a:rPr lang="zh-CN" altLang="en-US" sz="2800" dirty="0" smtClean="0"/>
              <a:t>从数学上看，量化过程是把一连续幅度的无限集合映射成一个离散幅度的有限集合</a:t>
            </a:r>
            <a:endParaRPr lang="en-US" altLang="zh-CN" sz="2800" dirty="0" smtClean="0"/>
          </a:p>
          <a:p>
            <a:pPr>
              <a:lnSpc>
                <a:spcPct val="120000"/>
              </a:lnSpc>
              <a:buFont typeface="Arial" panose="020B0604020202020204" pitchFamily="34" charset="0"/>
              <a:buChar char="•"/>
            </a:pPr>
            <a:r>
              <a:rPr lang="zh-CN" altLang="en-US" sz="2800" dirty="0" smtClean="0"/>
              <a:t>分类</a:t>
            </a:r>
            <a:endParaRPr lang="en-US" altLang="zh-CN" sz="2800" dirty="0" smtClean="0"/>
          </a:p>
          <a:p>
            <a:pPr lvl="1">
              <a:lnSpc>
                <a:spcPct val="120000"/>
              </a:lnSpc>
            </a:pPr>
            <a:r>
              <a:rPr lang="zh-CN" altLang="en-US" dirty="0" smtClean="0">
                <a:ea typeface="宋体" panose="02010600030101010101" pitchFamily="2" charset="-122"/>
              </a:rPr>
              <a:t>均匀量化</a:t>
            </a:r>
            <a:r>
              <a:rPr lang="en-US" altLang="zh-CN" dirty="0" smtClean="0">
                <a:ea typeface="宋体" panose="02010600030101010101" pitchFamily="2" charset="-122"/>
              </a:rPr>
              <a:t>/</a:t>
            </a:r>
            <a:r>
              <a:rPr lang="zh-CN" altLang="en-US" dirty="0" smtClean="0">
                <a:ea typeface="宋体" panose="02010600030101010101" pitchFamily="2" charset="-122"/>
              </a:rPr>
              <a:t>线性量化</a:t>
            </a:r>
            <a:r>
              <a:rPr lang="en-US" altLang="zh-CN" dirty="0" smtClean="0">
                <a:ea typeface="宋体" panose="02010600030101010101" pitchFamily="2" charset="-122"/>
              </a:rPr>
              <a:t>:</a:t>
            </a:r>
            <a:r>
              <a:rPr lang="zh-CN" altLang="en-US" dirty="0" smtClean="0">
                <a:ea typeface="宋体" panose="02010600030101010101" pitchFamily="2" charset="-122"/>
              </a:rPr>
              <a:t>量化间隔相等</a:t>
            </a:r>
            <a:endParaRPr lang="en-US" altLang="zh-CN" dirty="0" smtClean="0">
              <a:ea typeface="宋体" panose="02010600030101010101" pitchFamily="2" charset="-122"/>
            </a:endParaRPr>
          </a:p>
          <a:p>
            <a:pPr lvl="1">
              <a:lnSpc>
                <a:spcPct val="120000"/>
              </a:lnSpc>
            </a:pPr>
            <a:r>
              <a:rPr lang="zh-CN" altLang="en-US" dirty="0" smtClean="0">
                <a:ea typeface="宋体" panose="02010600030101010101" pitchFamily="2" charset="-122"/>
              </a:rPr>
              <a:t>非均匀量化：广泛采用的是对数压缩特性，包括</a:t>
            </a:r>
            <a:r>
              <a:rPr lang="en-US" altLang="zh-CN" dirty="0" smtClean="0">
                <a:ea typeface="宋体" panose="02010600030101010101" pitchFamily="2" charset="-122"/>
              </a:rPr>
              <a:t>u</a:t>
            </a:r>
            <a:r>
              <a:rPr lang="zh-CN" altLang="en-US" dirty="0" smtClean="0">
                <a:ea typeface="宋体" panose="02010600030101010101" pitchFamily="2" charset="-122"/>
              </a:rPr>
              <a:t>律和</a:t>
            </a:r>
            <a:r>
              <a:rPr lang="en-US" altLang="zh-CN" dirty="0" smtClean="0">
                <a:ea typeface="宋体" panose="02010600030101010101" pitchFamily="2" charset="-122"/>
              </a:rPr>
              <a:t>A</a:t>
            </a:r>
            <a:r>
              <a:rPr lang="zh-CN" altLang="en-US" dirty="0" smtClean="0">
                <a:ea typeface="宋体" panose="02010600030101010101" pitchFamily="2" charset="-122"/>
              </a:rPr>
              <a:t>律扩压算法</a:t>
            </a:r>
            <a:endParaRPr lang="zh-CN" altLang="en-US" dirty="0"/>
          </a:p>
        </p:txBody>
      </p:sp>
      <p:graphicFrame>
        <p:nvGraphicFramePr>
          <p:cNvPr id="330755" name="Object 3"/>
          <p:cNvGraphicFramePr>
            <a:graphicFrameLocks noChangeAspect="1"/>
          </p:cNvGraphicFramePr>
          <p:nvPr/>
        </p:nvGraphicFramePr>
        <p:xfrm>
          <a:off x="1692275" y="1124744"/>
          <a:ext cx="5562600" cy="1600200"/>
        </p:xfrm>
        <a:graphic>
          <a:graphicData uri="http://schemas.openxmlformats.org/presentationml/2006/ole">
            <mc:AlternateContent xmlns:mc="http://schemas.openxmlformats.org/markup-compatibility/2006">
              <mc:Choice xmlns:v="urn:schemas-microsoft-com:vml" Requires="v">
                <p:oleObj spid="_x0000_s22529" name="Visio" r:id="rId1" imgW="22545675" imgH="6296025" progId="Visio.Drawing.11">
                  <p:embed/>
                </p:oleObj>
              </mc:Choice>
              <mc:Fallback>
                <p:oleObj name="Visio" r:id="rId1" imgW="22545675" imgH="6296025" progId="Visio.Drawing.11">
                  <p:embed/>
                  <p:pic>
                    <p:nvPicPr>
                      <p:cNvPr id="0" name="图片 22528"/>
                      <p:cNvPicPr>
                        <a:picLocks noChangeAspect="1"/>
                      </p:cNvPicPr>
                      <p:nvPr/>
                    </p:nvPicPr>
                    <p:blipFill>
                      <a:blip r:embed="rId2"/>
                      <a:stretch>
                        <a:fillRect/>
                      </a:stretch>
                    </p:blipFill>
                    <p:spPr>
                      <a:xfrm>
                        <a:off x="1692275" y="1124744"/>
                        <a:ext cx="5562600" cy="16002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0755"/>
                                        </p:tgtEl>
                                        <p:attrNameLst>
                                          <p:attrName>style.visibility</p:attrName>
                                        </p:attrNameLst>
                                      </p:cBhvr>
                                      <p:to>
                                        <p:strVal val="visible"/>
                                      </p:to>
                                    </p:set>
                                    <p:animEffect transition="in" filter="blinds(horizontal)">
                                      <p:cBhvr>
                                        <p:cTn id="7" dur="500"/>
                                        <p:tgtEl>
                                          <p:spTgt spid="330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45157"/>
            <a:ext cx="7086600" cy="563563"/>
          </a:xfrm>
        </p:spPr>
        <p:txBody>
          <a:bodyPr/>
          <a:lstStyle/>
          <a:p>
            <a:r>
              <a:rPr lang="zh-CN" altLang="en-US" dirty="0" smtClean="0"/>
              <a:t>量化的各个物理量含义</a:t>
            </a:r>
            <a:endParaRPr lang="zh-CN" altLang="en-US" dirty="0"/>
          </a:p>
        </p:txBody>
      </p:sp>
      <p:sp>
        <p:nvSpPr>
          <p:cNvPr id="3" name="内容占位符 2"/>
          <p:cNvSpPr>
            <a:spLocks noGrp="1"/>
          </p:cNvSpPr>
          <p:nvPr>
            <p:ph idx="1"/>
          </p:nvPr>
        </p:nvSpPr>
        <p:spPr>
          <a:xfrm>
            <a:off x="827584" y="5589240"/>
            <a:ext cx="7859216" cy="864096"/>
          </a:xfrm>
        </p:spPr>
        <p:txBody>
          <a:bodyPr/>
          <a:lstStyle/>
          <a:p>
            <a:r>
              <a:rPr lang="zh-CN" altLang="en-US" sz="2400" dirty="0" smtClean="0">
                <a:latin typeface="宋体" panose="02010600030101010101" pitchFamily="2" charset="-122"/>
              </a:rPr>
              <a:t>其输出信号</a:t>
            </a:r>
            <a:r>
              <a:rPr lang="en-US" altLang="zh-CN" sz="2400" dirty="0" err="1" smtClean="0">
                <a:latin typeface="Times New Roman" panose="02020603050405020304" pitchFamily="18" charset="0"/>
              </a:rPr>
              <a:t>x</a:t>
            </a:r>
            <a:r>
              <a:rPr lang="en-US" altLang="zh-CN" sz="2400" baseline="-30000" dirty="0" err="1" smtClean="0">
                <a:latin typeface="Times New Roman" panose="02020603050405020304" pitchFamily="18" charset="0"/>
              </a:rPr>
              <a:t>q</a:t>
            </a:r>
            <a:r>
              <a:rPr lang="en-US" altLang="zh-CN" sz="2400" dirty="0" smtClean="0">
                <a:latin typeface="Times New Roman" panose="02020603050405020304" pitchFamily="18" charset="0"/>
              </a:rPr>
              <a:t>(t)=</a:t>
            </a:r>
            <a:r>
              <a:rPr lang="en-US" altLang="zh-CN" sz="2400" dirty="0" err="1" smtClean="0">
                <a:latin typeface="Times New Roman" panose="02020603050405020304" pitchFamily="18" charset="0"/>
              </a:rPr>
              <a:t>x</a:t>
            </a:r>
            <a:r>
              <a:rPr lang="en-US" altLang="zh-CN" sz="2400" baseline="-30000" dirty="0" err="1" smtClean="0">
                <a:latin typeface="Times New Roman" panose="02020603050405020304" pitchFamily="18" charset="0"/>
              </a:rPr>
              <a:t>q</a:t>
            </a:r>
            <a:r>
              <a:rPr lang="en-US" altLang="zh-CN" sz="2400" dirty="0" smtClean="0">
                <a:latin typeface="Times New Roman" panose="02020603050405020304" pitchFamily="18" charset="0"/>
              </a:rPr>
              <a:t>(</a:t>
            </a:r>
            <a:r>
              <a:rPr lang="en-US" altLang="zh-CN" sz="2400" dirty="0" err="1" smtClean="0">
                <a:latin typeface="Times New Roman" panose="02020603050405020304" pitchFamily="18" charset="0"/>
              </a:rPr>
              <a:t>kT</a:t>
            </a:r>
            <a:r>
              <a:rPr lang="en-US" altLang="zh-CN" sz="2400" dirty="0" smtClean="0">
                <a:latin typeface="Times New Roman" panose="02020603050405020304" pitchFamily="18" charset="0"/>
              </a:rPr>
              <a:t>)=</a:t>
            </a:r>
            <a:r>
              <a:rPr lang="en-US" altLang="zh-CN" sz="2400" dirty="0" err="1" smtClean="0">
                <a:latin typeface="Times New Roman" panose="02020603050405020304" pitchFamily="18" charset="0"/>
              </a:rPr>
              <a:t>q</a:t>
            </a:r>
            <a:r>
              <a:rPr lang="en-US" altLang="zh-CN" sz="2400" baseline="-30000" dirty="0" err="1" smtClean="0">
                <a:latin typeface="Times New Roman" panose="02020603050405020304" pitchFamily="18" charset="0"/>
              </a:rPr>
              <a:t>i</a:t>
            </a:r>
            <a:r>
              <a:rPr lang="zh-CN" altLang="en-US" sz="2400" dirty="0" smtClean="0">
                <a:latin typeface="Times New Roman" panose="02020603050405020304" pitchFamily="18" charset="0"/>
              </a:rPr>
              <a:t>，</a:t>
            </a:r>
            <a:r>
              <a:rPr lang="en-US" altLang="zh-CN" sz="2400" dirty="0" err="1" smtClean="0">
                <a:latin typeface="Times New Roman" panose="02020603050405020304" pitchFamily="18" charset="0"/>
              </a:rPr>
              <a:t>q</a:t>
            </a:r>
            <a:r>
              <a:rPr lang="en-US" altLang="zh-CN" sz="2400" baseline="-30000" dirty="0" err="1" smtClean="0">
                <a:latin typeface="Times New Roman" panose="02020603050405020304" pitchFamily="18" charset="0"/>
              </a:rPr>
              <a:t>i</a:t>
            </a:r>
            <a:r>
              <a:rPr lang="zh-CN" altLang="en-US" sz="2400" dirty="0" smtClean="0">
                <a:latin typeface="宋体" panose="02010600030101010101" pitchFamily="2" charset="-122"/>
              </a:rPr>
              <a:t>为第</a:t>
            </a:r>
            <a:r>
              <a:rPr lang="en-US" altLang="zh-CN" sz="2400" dirty="0" err="1" smtClean="0">
                <a:latin typeface="宋体" panose="02010600030101010101" pitchFamily="2" charset="-122"/>
              </a:rPr>
              <a:t>i</a:t>
            </a:r>
            <a:r>
              <a:rPr lang="zh-CN" altLang="en-US" sz="2400" dirty="0" smtClean="0">
                <a:latin typeface="宋体" panose="02010600030101010101" pitchFamily="2" charset="-122"/>
              </a:rPr>
              <a:t>个量化级的量化值，</a:t>
            </a:r>
            <a:r>
              <a:rPr lang="en-US" altLang="zh-CN" sz="2400" dirty="0" smtClean="0">
                <a:latin typeface="Times New Roman" panose="02020603050405020304" pitchFamily="18" charset="0"/>
              </a:rPr>
              <a:t>m</a:t>
            </a:r>
            <a:r>
              <a:rPr lang="en-US" altLang="zh-CN" sz="2400" baseline="-30000" dirty="0" smtClean="0">
                <a:latin typeface="Times New Roman" panose="02020603050405020304" pitchFamily="18" charset="0"/>
              </a:rPr>
              <a:t>1</a:t>
            </a:r>
            <a:r>
              <a:rPr lang="zh-CN" altLang="en-US" sz="2400" dirty="0" smtClean="0">
                <a:latin typeface="Times New Roman" panose="02020603050405020304" pitchFamily="18" charset="0"/>
              </a:rPr>
              <a:t>、</a:t>
            </a:r>
            <a:r>
              <a:rPr lang="en-US" altLang="zh-CN" sz="2400" dirty="0" smtClean="0">
                <a:latin typeface="Times New Roman" panose="02020603050405020304" pitchFamily="18" charset="0"/>
              </a:rPr>
              <a:t>m</a:t>
            </a:r>
            <a:r>
              <a:rPr lang="en-US" altLang="zh-CN" sz="2400" baseline="-30000" dirty="0" smtClean="0">
                <a:latin typeface="Times New Roman" panose="02020603050405020304" pitchFamily="18" charset="0"/>
              </a:rPr>
              <a:t>2 </a:t>
            </a:r>
            <a:r>
              <a:rPr lang="en-US" altLang="zh-CN" sz="2400" baseline="-30000" dirty="0" smtClean="0">
                <a:latin typeface="Times New Roman" panose="02020603050405020304" pitchFamily="18" charset="0"/>
                <a:sym typeface="Symbol" panose="05050102010706020507" pitchFamily="18" charset="2"/>
              </a:rPr>
              <a:t></a:t>
            </a:r>
            <a:r>
              <a:rPr lang="en-US" altLang="zh-CN" sz="2400" dirty="0" smtClean="0">
                <a:latin typeface="Times New Roman" panose="02020603050405020304" pitchFamily="18" charset="0"/>
              </a:rPr>
              <a:t> m</a:t>
            </a:r>
            <a:r>
              <a:rPr lang="en-US" altLang="zh-CN" sz="2400" baseline="-30000" dirty="0" smtClean="0">
                <a:latin typeface="Times New Roman" panose="02020603050405020304" pitchFamily="18" charset="0"/>
              </a:rPr>
              <a:t>M-1</a:t>
            </a:r>
            <a:r>
              <a:rPr lang="zh-CN" altLang="en-US" sz="2400" dirty="0" smtClean="0">
                <a:latin typeface="宋体" panose="02010600030101010101" pitchFamily="2" charset="-122"/>
              </a:rPr>
              <a:t>为量化区间的端点，</a:t>
            </a:r>
            <a:r>
              <a:rPr lang="en-US" altLang="zh-CN" sz="2400" dirty="0" smtClean="0">
                <a:latin typeface="宋体" panose="02010600030101010101" pitchFamily="2" charset="-122"/>
              </a:rPr>
              <a:t>M</a:t>
            </a:r>
            <a:r>
              <a:rPr lang="zh-CN" altLang="en-US" sz="2400" dirty="0" smtClean="0">
                <a:latin typeface="宋体" panose="02010600030101010101" pitchFamily="2" charset="-122"/>
              </a:rPr>
              <a:t>为量化级数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7" name="Picture 4"/>
          <p:cNvPicPr>
            <a:picLocks noChangeAspect="1" noChangeArrowheads="1"/>
          </p:cNvPicPr>
          <p:nvPr/>
        </p:nvPicPr>
        <p:blipFill>
          <a:blip r:embed="rId1" cstate="print"/>
          <a:srcRect/>
          <a:stretch>
            <a:fillRect/>
          </a:stretch>
        </p:blipFill>
        <p:spPr bwMode="auto">
          <a:xfrm>
            <a:off x="1547664" y="978867"/>
            <a:ext cx="5868368" cy="45383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anose="02010600030101010101" pitchFamily="2" charset="-122"/>
              </a:rPr>
              <a:t>衡量量化器的指标</a:t>
            </a:r>
            <a:endParaRPr lang="zh-CN" altLang="en-US" dirty="0" smtClean="0">
              <a:ea typeface="宋体" panose="02010600030101010101" pitchFamily="2" charset="-122"/>
            </a:endParaRP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268290" name="Object 2"/>
          <p:cNvGraphicFramePr>
            <a:graphicFrameLocks noChangeAspect="1"/>
          </p:cNvGraphicFramePr>
          <p:nvPr/>
        </p:nvGraphicFramePr>
        <p:xfrm>
          <a:off x="3203848" y="1124744"/>
          <a:ext cx="4043924" cy="1224136"/>
        </p:xfrm>
        <a:graphic>
          <a:graphicData uri="http://schemas.openxmlformats.org/presentationml/2006/ole">
            <mc:AlternateContent xmlns:mc="http://schemas.openxmlformats.org/markup-compatibility/2006">
              <mc:Choice xmlns:v="urn:schemas-microsoft-com:vml" Requires="v">
                <p:oleObj spid="_x0000_s23553" name="公式" r:id="rId1" imgW="35661600" imgH="11582400" progId="Equation.3">
                  <p:embed/>
                </p:oleObj>
              </mc:Choice>
              <mc:Fallback>
                <p:oleObj name="公式" r:id="rId1" imgW="35661600" imgH="11582400" progId="Equation.3">
                  <p:embed/>
                  <p:pic>
                    <p:nvPicPr>
                      <p:cNvPr id="0" name="图片 23552"/>
                      <p:cNvPicPr>
                        <a:picLocks noChangeAspect="1"/>
                      </p:cNvPicPr>
                      <p:nvPr/>
                    </p:nvPicPr>
                    <p:blipFill>
                      <a:blip r:embed="rId2"/>
                      <a:stretch>
                        <a:fillRect/>
                      </a:stretch>
                    </p:blipFill>
                    <p:spPr>
                      <a:xfrm>
                        <a:off x="3203848" y="1124744"/>
                        <a:ext cx="4043924" cy="1224136"/>
                      </a:xfrm>
                      <a:prstGeom prst="rect">
                        <a:avLst/>
                      </a:prstGeom>
                      <a:noFill/>
                      <a:ln w="9525">
                        <a:noFill/>
                      </a:ln>
                    </p:spPr>
                  </p:pic>
                </p:oleObj>
              </mc:Fallback>
            </mc:AlternateContent>
          </a:graphicData>
        </a:graphic>
      </p:graphicFrame>
      <p:graphicFrame>
        <p:nvGraphicFramePr>
          <p:cNvPr id="268291" name="Object 3"/>
          <p:cNvGraphicFramePr>
            <a:graphicFrameLocks noChangeAspect="1"/>
          </p:cNvGraphicFramePr>
          <p:nvPr/>
        </p:nvGraphicFramePr>
        <p:xfrm>
          <a:off x="3309938" y="2636838"/>
          <a:ext cx="4210050" cy="1296987"/>
        </p:xfrm>
        <a:graphic>
          <a:graphicData uri="http://schemas.openxmlformats.org/presentationml/2006/ole">
            <mc:AlternateContent xmlns:mc="http://schemas.openxmlformats.org/markup-compatibility/2006">
              <mc:Choice xmlns:v="urn:schemas-microsoft-com:vml" Requires="v">
                <p:oleObj spid="_x0000_s23554" name="公式" r:id="rId3" imgW="38709600" imgH="12192000" progId="Equation.3">
                  <p:embed/>
                </p:oleObj>
              </mc:Choice>
              <mc:Fallback>
                <p:oleObj name="公式" r:id="rId3" imgW="38709600" imgH="12192000" progId="Equation.3">
                  <p:embed/>
                  <p:pic>
                    <p:nvPicPr>
                      <p:cNvPr id="0" name="图片 23553"/>
                      <p:cNvPicPr>
                        <a:picLocks noChangeAspect="1"/>
                      </p:cNvPicPr>
                      <p:nvPr/>
                    </p:nvPicPr>
                    <p:blipFill>
                      <a:blip r:embed="rId4"/>
                      <a:stretch>
                        <a:fillRect/>
                      </a:stretch>
                    </p:blipFill>
                    <p:spPr>
                      <a:xfrm>
                        <a:off x="3309938" y="2636838"/>
                        <a:ext cx="4210050" cy="1296987"/>
                      </a:xfrm>
                      <a:prstGeom prst="rect">
                        <a:avLst/>
                      </a:prstGeom>
                      <a:noFill/>
                      <a:ln w="9525">
                        <a:noFill/>
                      </a:ln>
                    </p:spPr>
                  </p:pic>
                </p:oleObj>
              </mc:Fallback>
            </mc:AlternateContent>
          </a:graphicData>
        </a:graphic>
      </p:graphicFrame>
      <p:sp>
        <p:nvSpPr>
          <p:cNvPr id="8" name="TextBox 7"/>
          <p:cNvSpPr txBox="1"/>
          <p:nvPr/>
        </p:nvSpPr>
        <p:spPr>
          <a:xfrm>
            <a:off x="1043608" y="1196752"/>
            <a:ext cx="1728192" cy="523220"/>
          </a:xfrm>
          <a:prstGeom prst="rect">
            <a:avLst/>
          </a:prstGeom>
          <a:noFill/>
        </p:spPr>
        <p:txBody>
          <a:bodyPr wrap="square" rtlCol="0">
            <a:spAutoFit/>
          </a:bodyPr>
          <a:lstStyle/>
          <a:p>
            <a:r>
              <a:rPr lang="zh-CN" altLang="en-US" sz="2800" dirty="0" smtClean="0"/>
              <a:t>量化输出</a:t>
            </a:r>
            <a:endParaRPr lang="zh-CN" altLang="en-US" sz="2800" dirty="0"/>
          </a:p>
        </p:txBody>
      </p:sp>
      <p:sp>
        <p:nvSpPr>
          <p:cNvPr id="9" name="TextBox 8"/>
          <p:cNvSpPr txBox="1"/>
          <p:nvPr/>
        </p:nvSpPr>
        <p:spPr>
          <a:xfrm>
            <a:off x="1043608" y="2636912"/>
            <a:ext cx="1656184" cy="523220"/>
          </a:xfrm>
          <a:prstGeom prst="rect">
            <a:avLst/>
          </a:prstGeom>
          <a:noFill/>
        </p:spPr>
        <p:txBody>
          <a:bodyPr wrap="square" rtlCol="0">
            <a:spAutoFit/>
          </a:bodyPr>
          <a:lstStyle/>
          <a:p>
            <a:r>
              <a:rPr lang="zh-CN" altLang="en-US" sz="2800" dirty="0" smtClean="0"/>
              <a:t>量化噪声</a:t>
            </a:r>
            <a:endParaRPr lang="zh-CN" altLang="en-US" sz="2800" dirty="0"/>
          </a:p>
        </p:txBody>
      </p:sp>
      <p:sp>
        <p:nvSpPr>
          <p:cNvPr id="10" name="AutoShape 12"/>
          <p:cNvSpPr>
            <a:spLocks noChangeArrowheads="1"/>
          </p:cNvSpPr>
          <p:nvPr/>
        </p:nvSpPr>
        <p:spPr bwMode="auto">
          <a:xfrm>
            <a:off x="6516216" y="1340768"/>
            <a:ext cx="2555776" cy="1152128"/>
          </a:xfrm>
          <a:prstGeom prst="wedgeRoundRectCallout">
            <a:avLst>
              <a:gd name="adj1" fmla="val -78454"/>
              <a:gd name="adj2" fmla="val 68778"/>
              <a:gd name="adj3" fmla="val 16667"/>
            </a:avLst>
          </a:prstGeom>
          <a:solidFill>
            <a:srgbClr val="FFCC00"/>
          </a:solidFill>
          <a:ln w="9525">
            <a:solidFill>
              <a:schemeClr val="tx1"/>
            </a:solidFill>
            <a:miter lim="800000"/>
          </a:ln>
          <a:effectLst/>
        </p:spPr>
        <p:txBody>
          <a:bodyPr/>
          <a:lstStyle/>
          <a:p>
            <a:r>
              <a:rPr lang="zh-CN" altLang="en-US" sz="2000" dirty="0" smtClean="0"/>
              <a:t>量化</a:t>
            </a:r>
            <a:r>
              <a:rPr lang="zh-CN" altLang="en-US" sz="2000" dirty="0" smtClean="0"/>
              <a:t>值</a:t>
            </a:r>
            <a:r>
              <a:rPr lang="zh-CN" altLang="en-US" sz="2000" b="1" dirty="0" smtClean="0"/>
              <a:t>和</a:t>
            </a:r>
            <a:r>
              <a:rPr lang="zh-CN" altLang="en-US" sz="2000" dirty="0" smtClean="0"/>
              <a:t>抽样值之间</a:t>
            </a:r>
            <a:r>
              <a:rPr lang="zh-CN" altLang="en-US" sz="2000" b="1" dirty="0"/>
              <a:t>的误差</a:t>
            </a:r>
            <a:r>
              <a:rPr lang="en-US" altLang="zh-CN" sz="2000" b="1" dirty="0"/>
              <a:t>,</a:t>
            </a:r>
            <a:r>
              <a:rPr lang="zh-CN" altLang="en-US" sz="2000" b="1" dirty="0"/>
              <a:t>称量化误差</a:t>
            </a:r>
            <a:r>
              <a:rPr lang="en-US" altLang="zh-CN" sz="2000" b="1" dirty="0"/>
              <a:t>,</a:t>
            </a:r>
            <a:r>
              <a:rPr lang="zh-CN" altLang="en-US" sz="2000" b="1" dirty="0"/>
              <a:t>又称量化噪声。</a:t>
            </a:r>
            <a:endParaRPr lang="zh-CN" altLang="en-US" sz="2000" b="1" dirty="0"/>
          </a:p>
        </p:txBody>
      </p:sp>
      <p:graphicFrame>
        <p:nvGraphicFramePr>
          <p:cNvPr id="268292" name="Object 4"/>
          <p:cNvGraphicFramePr>
            <a:graphicFrameLocks noChangeAspect="1"/>
          </p:cNvGraphicFramePr>
          <p:nvPr/>
        </p:nvGraphicFramePr>
        <p:xfrm>
          <a:off x="3287713" y="4259263"/>
          <a:ext cx="4932362" cy="1185862"/>
        </p:xfrm>
        <a:graphic>
          <a:graphicData uri="http://schemas.openxmlformats.org/presentationml/2006/ole">
            <mc:AlternateContent xmlns:mc="http://schemas.openxmlformats.org/markup-compatibility/2006">
              <mc:Choice xmlns:v="urn:schemas-microsoft-com:vml" Requires="v">
                <p:oleObj spid="_x0000_s23555" name="公式" r:id="rId5" imgW="38404800" imgH="11582400" progId="Equation.3">
                  <p:embed/>
                </p:oleObj>
              </mc:Choice>
              <mc:Fallback>
                <p:oleObj name="公式" r:id="rId5" imgW="38404800" imgH="11582400" progId="Equation.3">
                  <p:embed/>
                  <p:pic>
                    <p:nvPicPr>
                      <p:cNvPr id="0" name="图片 23554"/>
                      <p:cNvPicPr>
                        <a:picLocks noChangeAspect="1"/>
                      </p:cNvPicPr>
                      <p:nvPr/>
                    </p:nvPicPr>
                    <p:blipFill>
                      <a:blip r:embed="rId6"/>
                      <a:stretch>
                        <a:fillRect/>
                      </a:stretch>
                    </p:blipFill>
                    <p:spPr>
                      <a:xfrm>
                        <a:off x="3287713" y="4259263"/>
                        <a:ext cx="4932362" cy="1185862"/>
                      </a:xfrm>
                      <a:prstGeom prst="rect">
                        <a:avLst/>
                      </a:prstGeom>
                      <a:noFill/>
                      <a:ln w="9525">
                        <a:noFill/>
                      </a:ln>
                    </p:spPr>
                  </p:pic>
                </p:oleObj>
              </mc:Fallback>
            </mc:AlternateContent>
          </a:graphicData>
        </a:graphic>
      </p:graphicFrame>
      <p:sp>
        <p:nvSpPr>
          <p:cNvPr id="12" name="TextBox 11"/>
          <p:cNvSpPr txBox="1"/>
          <p:nvPr/>
        </p:nvSpPr>
        <p:spPr>
          <a:xfrm>
            <a:off x="1115616" y="4355812"/>
            <a:ext cx="1800200" cy="523220"/>
          </a:xfrm>
          <a:prstGeom prst="rect">
            <a:avLst/>
          </a:prstGeom>
          <a:noFill/>
        </p:spPr>
        <p:txBody>
          <a:bodyPr wrap="square" rtlCol="0">
            <a:spAutoFit/>
          </a:bodyPr>
          <a:lstStyle/>
          <a:p>
            <a:r>
              <a:rPr lang="zh-CN" altLang="en-US" sz="2800" dirty="0" smtClean="0"/>
              <a:t>信噪比</a:t>
            </a:r>
            <a:endParaRPr lang="zh-CN" altLang="en-US" sz="2800" dirty="0"/>
          </a:p>
        </p:txBody>
      </p:sp>
      <p:sp>
        <p:nvSpPr>
          <p:cNvPr id="11" name="AutoShape 11"/>
          <p:cNvSpPr>
            <a:spLocks noChangeArrowheads="1"/>
          </p:cNvSpPr>
          <p:nvPr/>
        </p:nvSpPr>
        <p:spPr bwMode="auto">
          <a:xfrm>
            <a:off x="658142" y="5661248"/>
            <a:ext cx="6434138" cy="1081088"/>
          </a:xfrm>
          <a:prstGeom prst="wedgeRoundRectCallout">
            <a:avLst>
              <a:gd name="adj1" fmla="val 562"/>
              <a:gd name="adj2" fmla="val -82919"/>
              <a:gd name="adj3" fmla="val 16667"/>
            </a:avLst>
          </a:prstGeom>
          <a:solidFill>
            <a:srgbClr val="FF99CC"/>
          </a:solidFill>
          <a:ln w="9525">
            <a:solidFill>
              <a:schemeClr val="tx1"/>
            </a:solidFill>
            <a:miter lim="800000"/>
          </a:ln>
          <a:effectLst/>
        </p:spPr>
        <p:txBody>
          <a:bodyPr/>
          <a:lstStyle/>
          <a:p>
            <a:r>
              <a:rPr kumimoji="0" lang="en-US" altLang="zh-CN" b="1" dirty="0" err="1">
                <a:effectLst>
                  <a:outerShdw blurRad="38100" dist="38100" dir="2700000" algn="tl">
                    <a:srgbClr val="FFFFFF"/>
                  </a:outerShdw>
                </a:effectLst>
                <a:latin typeface="宋体" panose="02010600030101010101" pitchFamily="2" charset="-122"/>
              </a:rPr>
              <a:t>x</a:t>
            </a:r>
            <a:r>
              <a:rPr kumimoji="0" lang="en-US" altLang="zh-CN" sz="1000" b="1" dirty="0" err="1">
                <a:effectLst>
                  <a:outerShdw blurRad="38100" dist="38100" dir="2700000" algn="tl">
                    <a:srgbClr val="FFFFFF"/>
                  </a:outerShdw>
                </a:effectLst>
                <a:latin typeface="宋体" panose="02010600030101010101" pitchFamily="2" charset="-122"/>
              </a:rPr>
              <a:t>q</a:t>
            </a:r>
            <a:r>
              <a:rPr kumimoji="0" lang="en-US" altLang="zh-CN" b="1" dirty="0">
                <a:effectLst>
                  <a:outerShdw blurRad="38100" dist="38100" dir="2700000" algn="tl">
                    <a:srgbClr val="FFFFFF"/>
                  </a:outerShdw>
                </a:effectLst>
                <a:latin typeface="宋体" panose="02010600030101010101" pitchFamily="2" charset="-122"/>
              </a:rPr>
              <a:t>(t) </a:t>
            </a:r>
            <a:r>
              <a:rPr kumimoji="0" lang="zh-CN" altLang="en-US" b="1" dirty="0">
                <a:effectLst>
                  <a:outerShdw blurRad="38100" dist="38100" dir="2700000" algn="tl">
                    <a:srgbClr val="FFFFFF"/>
                  </a:outerShdw>
                </a:effectLst>
                <a:latin typeface="宋体" panose="02010600030101010101" pitchFamily="2" charset="-122"/>
              </a:rPr>
              <a:t>与</a:t>
            </a:r>
            <a:r>
              <a:rPr kumimoji="0" lang="en-US" altLang="zh-CN" b="1" dirty="0">
                <a:effectLst>
                  <a:outerShdw blurRad="38100" dist="38100" dir="2700000" algn="tl">
                    <a:srgbClr val="FFFFFF"/>
                  </a:outerShdw>
                </a:effectLst>
                <a:latin typeface="宋体" panose="02010600030101010101" pitchFamily="2" charset="-122"/>
              </a:rPr>
              <a:t>x(t) </a:t>
            </a:r>
            <a:r>
              <a:rPr kumimoji="0" lang="zh-CN" altLang="en-US" b="1" dirty="0">
                <a:effectLst>
                  <a:outerShdw blurRad="38100" dist="38100" dir="2700000" algn="tl">
                    <a:srgbClr val="FFFFFF"/>
                  </a:outerShdw>
                </a:effectLst>
                <a:latin typeface="宋体" panose="02010600030101010101" pitchFamily="2" charset="-122"/>
              </a:rPr>
              <a:t>近似程度的好坏用</a:t>
            </a:r>
            <a:r>
              <a:rPr kumimoji="0" lang="zh-CN" altLang="en-US" sz="1400" b="1" dirty="0">
                <a:effectLst>
                  <a:outerShdw blurRad="38100" dist="38100" dir="2700000" algn="tl">
                    <a:srgbClr val="FFFFFF"/>
                  </a:outerShdw>
                </a:effectLst>
                <a:latin typeface="宋体" panose="02010600030101010101" pitchFamily="2" charset="-122"/>
              </a:rPr>
              <a:t> </a:t>
            </a:r>
            <a:r>
              <a:rPr kumimoji="0" lang="en-US" altLang="zh-CN" b="1" dirty="0" smtClean="0">
                <a:effectLst>
                  <a:outerShdw blurRad="38100" dist="38100" dir="2700000" algn="tl">
                    <a:srgbClr val="FFFFFF"/>
                  </a:outerShdw>
                </a:effectLst>
                <a:latin typeface="宋体" panose="02010600030101010101" pitchFamily="2" charset="-122"/>
              </a:rPr>
              <a:t>S</a:t>
            </a:r>
            <a:r>
              <a:rPr lang="en-US" altLang="zh-CN" sz="2000" baseline="-25000" dirty="0" smtClean="0">
                <a:effectLst>
                  <a:outerShdw blurRad="38100" dist="38100" dir="2700000" algn="tl">
                    <a:srgbClr val="FFFFFF"/>
                  </a:outerShdw>
                </a:effectLst>
                <a:latin typeface="宋体" panose="02010600030101010101" pitchFamily="2" charset="-122"/>
              </a:rPr>
              <a:t>0</a:t>
            </a:r>
            <a:r>
              <a:rPr kumimoji="0" lang="en-US" altLang="en-US" sz="3200" b="1" dirty="0" smtClean="0">
                <a:effectLst>
                  <a:outerShdw blurRad="38100" dist="38100" dir="2700000" algn="tl">
                    <a:srgbClr val="FFFFFF"/>
                  </a:outerShdw>
                </a:effectLst>
                <a:latin typeface="宋体" panose="02010600030101010101" pitchFamily="2" charset="-122"/>
              </a:rPr>
              <a:t>/</a:t>
            </a:r>
            <a:r>
              <a:rPr kumimoji="0" lang="en-US" altLang="en-US" b="1" dirty="0" err="1" smtClean="0">
                <a:effectLst>
                  <a:outerShdw blurRad="38100" dist="38100" dir="2700000" algn="tl">
                    <a:srgbClr val="FFFFFF"/>
                  </a:outerShdw>
                </a:effectLst>
                <a:latin typeface="宋体" panose="02010600030101010101" pitchFamily="2" charset="-122"/>
              </a:rPr>
              <a:t>N</a:t>
            </a:r>
            <a:r>
              <a:rPr kumimoji="0" lang="en-US" altLang="en-US" sz="2000" b="1" dirty="0" err="1" smtClean="0">
                <a:effectLst>
                  <a:outerShdw blurRad="38100" dist="38100" dir="2700000" algn="tl">
                    <a:srgbClr val="FFFFFF"/>
                  </a:outerShdw>
                </a:effectLst>
                <a:latin typeface="宋体" panose="02010600030101010101" pitchFamily="2" charset="-122"/>
              </a:rPr>
              <a:t>q</a:t>
            </a:r>
            <a:r>
              <a:rPr kumimoji="0" lang="en-US" altLang="en-US" sz="2000" b="1" dirty="0" smtClean="0">
                <a:effectLst>
                  <a:outerShdw blurRad="38100" dist="38100" dir="2700000" algn="tl">
                    <a:srgbClr val="FFFFFF"/>
                  </a:outerShdw>
                </a:effectLst>
                <a:latin typeface="宋体" panose="02010600030101010101" pitchFamily="2" charset="-122"/>
              </a:rPr>
              <a:t> </a:t>
            </a:r>
            <a:r>
              <a:rPr kumimoji="0" lang="zh-CN" altLang="en-US" b="1" dirty="0">
                <a:effectLst>
                  <a:outerShdw blurRad="38100" dist="38100" dir="2700000" algn="tl">
                    <a:srgbClr val="FFFFFF"/>
                  </a:outerShdw>
                </a:effectLst>
                <a:latin typeface="宋体" panose="02010600030101010101" pitchFamily="2" charset="-122"/>
              </a:rPr>
              <a:t>衡量。 </a:t>
            </a:r>
            <a:r>
              <a:rPr kumimoji="0" lang="en-US" altLang="zh-CN" b="1" dirty="0" smtClean="0">
                <a:effectLst>
                  <a:outerShdw blurRad="38100" dist="38100" dir="2700000" algn="tl">
                    <a:srgbClr val="FFFFFF"/>
                  </a:outerShdw>
                </a:effectLst>
                <a:latin typeface="宋体" panose="02010600030101010101" pitchFamily="2" charset="-122"/>
              </a:rPr>
              <a:t>S</a:t>
            </a:r>
            <a:r>
              <a:rPr kumimoji="0" lang="en-US" altLang="zh-CN" b="1" baseline="-25000" dirty="0" smtClean="0">
                <a:effectLst>
                  <a:outerShdw blurRad="38100" dist="38100" dir="2700000" algn="tl">
                    <a:srgbClr val="FFFFFF"/>
                  </a:outerShdw>
                </a:effectLst>
                <a:latin typeface="宋体" panose="02010600030101010101" pitchFamily="2" charset="-122"/>
              </a:rPr>
              <a:t>0</a:t>
            </a:r>
            <a:r>
              <a:rPr kumimoji="0" lang="en-US" altLang="zh-CN" b="1" dirty="0" smtClean="0">
                <a:effectLst>
                  <a:outerShdw blurRad="38100" dist="38100" dir="2700000" algn="tl">
                    <a:srgbClr val="FFFFFF"/>
                  </a:outerShdw>
                </a:effectLst>
                <a:latin typeface="宋体" panose="02010600030101010101" pitchFamily="2" charset="-122"/>
              </a:rPr>
              <a:t> </a:t>
            </a:r>
            <a:r>
              <a:rPr kumimoji="0" lang="en-US" altLang="zh-CN" b="1" dirty="0">
                <a:effectLst>
                  <a:outerShdw blurRad="38100" dist="38100" dir="2700000" algn="tl">
                    <a:srgbClr val="FFFFFF"/>
                  </a:outerShdw>
                </a:effectLst>
                <a:latin typeface="宋体" panose="02010600030101010101" pitchFamily="2" charset="-122"/>
              </a:rPr>
              <a:t>/</a:t>
            </a:r>
            <a:r>
              <a:rPr kumimoji="0" lang="en-US" altLang="zh-CN" b="1" dirty="0" err="1">
                <a:effectLst>
                  <a:outerShdw blurRad="38100" dist="38100" dir="2700000" algn="tl">
                    <a:srgbClr val="FFFFFF"/>
                  </a:outerShdw>
                </a:effectLst>
                <a:latin typeface="宋体" panose="02010600030101010101" pitchFamily="2" charset="-122"/>
              </a:rPr>
              <a:t>Nq</a:t>
            </a:r>
            <a:r>
              <a:rPr kumimoji="0" lang="en-US" altLang="zh-CN" b="1" dirty="0">
                <a:effectLst>
                  <a:outerShdw blurRad="38100" dist="38100" dir="2700000" algn="tl">
                    <a:srgbClr val="FFFFFF"/>
                  </a:outerShdw>
                </a:effectLst>
                <a:latin typeface="宋体" panose="02010600030101010101" pitchFamily="2" charset="-122"/>
              </a:rPr>
              <a:t>  </a:t>
            </a:r>
            <a:r>
              <a:rPr kumimoji="0" lang="zh-CN" altLang="en-US" b="1" dirty="0">
                <a:effectLst>
                  <a:outerShdw blurRad="38100" dist="38100" dir="2700000" algn="tl">
                    <a:srgbClr val="FFFFFF"/>
                  </a:outerShdw>
                </a:effectLst>
                <a:latin typeface="宋体" panose="02010600030101010101" pitchFamily="2" charset="-122"/>
              </a:rPr>
              <a:t>越大</a:t>
            </a:r>
            <a:r>
              <a:rPr kumimoji="0" lang="en-US" altLang="zh-CN" b="1" dirty="0">
                <a:effectLst>
                  <a:outerShdw blurRad="38100" dist="38100" dir="2700000" algn="tl">
                    <a:srgbClr val="FFFFFF"/>
                  </a:outerShdw>
                </a:effectLst>
                <a:latin typeface="宋体" panose="02010600030101010101" pitchFamily="2" charset="-122"/>
              </a:rPr>
              <a:t>,</a:t>
            </a:r>
            <a:r>
              <a:rPr kumimoji="0" lang="zh-CN" altLang="en-US" b="1" dirty="0">
                <a:effectLst>
                  <a:outerShdw blurRad="38100" dist="38100" dir="2700000" algn="tl">
                    <a:srgbClr val="FFFFFF"/>
                  </a:outerShdw>
                </a:effectLst>
                <a:latin typeface="宋体" panose="02010600030101010101" pitchFamily="2" charset="-122"/>
              </a:rPr>
              <a:t>说明近似程度越好。</a:t>
            </a:r>
            <a:endParaRPr kumimoji="0" lang="zh-CN" altLang="en-US" b="1" dirty="0">
              <a:effectLst>
                <a:outerShdw blurRad="38100" dist="38100" dir="2700000" algn="tl">
                  <a:srgbClr val="FFFFFF"/>
                </a:outerShdw>
              </a:effectLst>
              <a:latin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8290"/>
                                        </p:tgtEl>
                                        <p:attrNameLst>
                                          <p:attrName>style.visibility</p:attrName>
                                        </p:attrNameLst>
                                      </p:cBhvr>
                                      <p:to>
                                        <p:strVal val="visible"/>
                                      </p:to>
                                    </p:set>
                                    <p:animEffect transition="in" filter="blinds(horizontal)">
                                      <p:cBhvr>
                                        <p:cTn id="7" dur="500"/>
                                        <p:tgtEl>
                                          <p:spTgt spid="26829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8291"/>
                                        </p:tgtEl>
                                        <p:attrNameLst>
                                          <p:attrName>style.visibility</p:attrName>
                                        </p:attrNameLst>
                                      </p:cBhvr>
                                      <p:to>
                                        <p:strVal val="visible"/>
                                      </p:to>
                                    </p:set>
                                    <p:animEffect transition="in" filter="blinds(horizontal)">
                                      <p:cBhvr>
                                        <p:cTn id="11" dur="500"/>
                                        <p:tgtEl>
                                          <p:spTgt spid="2682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268292"/>
                                        </p:tgtEl>
                                        <p:attrNameLst>
                                          <p:attrName>style.visibility</p:attrName>
                                        </p:attrNameLst>
                                      </p:cBhvr>
                                      <p:to>
                                        <p:strVal val="visible"/>
                                      </p:to>
                                    </p:set>
                                    <p:animEffect transition="in" filter="blinds(horizontal)">
                                      <p:cBhvr>
                                        <p:cTn id="20" dur="500"/>
                                        <p:tgtEl>
                                          <p:spTgt spid="2682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anose="02010600030101010101" pitchFamily="2" charset="-122"/>
              </a:rPr>
              <a:t>均匀量化</a:t>
            </a:r>
            <a:endParaRPr lang="zh-CN" altLang="en-US" smtClean="0">
              <a:ea typeface="宋体" panose="02010600030101010101" pitchFamily="2" charset="-122"/>
            </a:endParaRPr>
          </a:p>
        </p:txBody>
      </p:sp>
      <p:sp>
        <p:nvSpPr>
          <p:cNvPr id="2355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1" cstate="print"/>
          <a:srcRect/>
          <a:stretch>
            <a:fillRect/>
          </a:stretch>
        </p:blipFill>
        <p:spPr bwMode="auto">
          <a:xfrm>
            <a:off x="684213" y="1470025"/>
            <a:ext cx="8280400" cy="42640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量化误差与输入电压之间的关系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0"/>
          <p:cNvPicPr>
            <a:picLocks noChangeAspect="1" noChangeArrowheads="1"/>
          </p:cNvPicPr>
          <p:nvPr/>
        </p:nvPicPr>
        <p:blipFill>
          <a:blip r:embed="rId1" cstate="print"/>
          <a:srcRect/>
          <a:stretch>
            <a:fillRect/>
          </a:stretch>
        </p:blipFill>
        <p:spPr bwMode="auto">
          <a:xfrm>
            <a:off x="1259632" y="908720"/>
            <a:ext cx="5616624" cy="5348287"/>
          </a:xfrm>
          <a:prstGeom prst="rect">
            <a:avLst/>
          </a:prstGeom>
          <a:noFill/>
        </p:spPr>
      </p:pic>
      <p:sp>
        <p:nvSpPr>
          <p:cNvPr id="6" name="TextBox 5"/>
          <p:cNvSpPr txBox="1"/>
          <p:nvPr/>
        </p:nvSpPr>
        <p:spPr>
          <a:xfrm>
            <a:off x="6948264" y="5229200"/>
            <a:ext cx="1641796" cy="461665"/>
          </a:xfrm>
          <a:prstGeom prst="rect">
            <a:avLst/>
          </a:prstGeom>
          <a:noFill/>
        </p:spPr>
        <p:txBody>
          <a:bodyPr wrap="none" rtlCol="0">
            <a:spAutoFit/>
          </a:bodyPr>
          <a:lstStyle/>
          <a:p>
            <a:r>
              <a:rPr lang="en-US" altLang="zh-CN" dirty="0" smtClean="0"/>
              <a:t>8</a:t>
            </a:r>
            <a:r>
              <a:rPr lang="zh-CN" altLang="en-US" dirty="0" smtClean="0"/>
              <a:t>个量化级</a:t>
            </a:r>
            <a:endParaRPr lang="zh-CN" altLang="en-US" dirty="0"/>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均匀量化器</a:t>
            </a:r>
            <a:endParaRPr lang="zh-CN" altLang="en-US" dirty="0"/>
          </a:p>
        </p:txBody>
      </p:sp>
      <p:sp>
        <p:nvSpPr>
          <p:cNvPr id="3" name="内容占位符 2"/>
          <p:cNvSpPr>
            <a:spLocks noGrp="1"/>
          </p:cNvSpPr>
          <p:nvPr>
            <p:ph idx="1"/>
          </p:nvPr>
        </p:nvSpPr>
        <p:spPr>
          <a:xfrm>
            <a:off x="1066800" y="1371600"/>
            <a:ext cx="6745560" cy="977280"/>
          </a:xfrm>
        </p:spPr>
        <p:txBody>
          <a:bodyPr/>
          <a:lstStyle/>
          <a:p>
            <a:r>
              <a:rPr lang="zh-CN" altLang="en-US" dirty="0" smtClean="0"/>
              <a:t>均匀量化器：指在整个量化范围内（</a:t>
            </a:r>
            <a:r>
              <a:rPr lang="en-US" altLang="zh-CN" dirty="0" err="1" smtClean="0"/>
              <a:t>a,b</a:t>
            </a:r>
            <a:r>
              <a:rPr lang="zh-CN" altLang="en-US" dirty="0" smtClean="0"/>
              <a:t>），量化间隔都相等的量化器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08930" name="Object 2"/>
          <p:cNvGraphicFramePr>
            <a:graphicFrameLocks noChangeAspect="1"/>
          </p:cNvGraphicFramePr>
          <p:nvPr/>
        </p:nvGraphicFramePr>
        <p:xfrm>
          <a:off x="1331640" y="3208436"/>
          <a:ext cx="7058025" cy="2236788"/>
        </p:xfrm>
        <a:graphic>
          <a:graphicData uri="http://schemas.openxmlformats.org/presentationml/2006/ole">
            <mc:AlternateContent xmlns:mc="http://schemas.openxmlformats.org/markup-compatibility/2006">
              <mc:Choice xmlns:v="urn:schemas-microsoft-com:vml" Requires="v">
                <p:oleObj spid="_x0000_s24577" name="Equation" r:id="rId1" imgW="58826400" imgH="26517600" progId="">
                  <p:embed/>
                </p:oleObj>
              </mc:Choice>
              <mc:Fallback>
                <p:oleObj name="Equation" r:id="rId1" imgW="58826400" imgH="26517600" progId="">
                  <p:embed/>
                  <p:pic>
                    <p:nvPicPr>
                      <p:cNvPr id="0" name="图片 24576"/>
                      <p:cNvPicPr>
                        <a:picLocks noChangeAspect="1"/>
                      </p:cNvPicPr>
                      <p:nvPr/>
                    </p:nvPicPr>
                    <p:blipFill>
                      <a:blip r:embed="rId2"/>
                      <a:stretch>
                        <a:fillRect/>
                      </a:stretch>
                    </p:blipFill>
                    <p:spPr>
                      <a:xfrm>
                        <a:off x="1331640" y="3208436"/>
                        <a:ext cx="7058025" cy="223678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8930"/>
                                        </p:tgtEl>
                                        <p:attrNameLst>
                                          <p:attrName>style.visibility</p:attrName>
                                        </p:attrNameLst>
                                      </p:cBhvr>
                                      <p:to>
                                        <p:strVal val="visible"/>
                                      </p:to>
                                    </p:set>
                                    <p:animEffect transition="in" filter="blinds(horizontal)">
                                      <p:cBhvr>
                                        <p:cTn id="7" dur="500"/>
                                        <p:tgtEl>
                                          <p:spTgt spid="50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均匀量化信噪比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2"/>
          <p:cNvSpPr txBox="1">
            <a:spLocks noChangeArrowheads="1"/>
          </p:cNvSpPr>
          <p:nvPr/>
        </p:nvSpPr>
        <p:spPr bwMode="gray">
          <a:xfrm>
            <a:off x="900113" y="1340768"/>
            <a:ext cx="7620000" cy="4114800"/>
          </a:xfrm>
          <a:prstGeom prst="rect">
            <a:avLst/>
          </a:prstGeom>
          <a:noFill/>
          <a:ln w="9525">
            <a:noFill/>
            <a:miter lim="800000"/>
          </a:ln>
        </p:spPr>
        <p:txBody>
          <a:bodyPr vert="horz" wrap="square" lIns="91440" tIns="45720" rIns="91440" bIns="45720" numCol="1" anchor="t" anchorCtr="0" compatLnSpc="1"/>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量化噪声功率</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anose="05000000000000000000" pitchFamily="2" charset="2"/>
              <a:buChar char="v"/>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量化器输出的信号功率</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800" b="0" i="0" u="none" strike="noStrike" kern="0" cap="none" spc="0" normalizeH="0" baseline="0" noProof="0" dirty="0">
              <a:ln>
                <a:noFill/>
              </a:ln>
              <a:solidFill>
                <a:schemeClr val="tx1"/>
              </a:solidFill>
              <a:effectLst/>
              <a:uLnTx/>
              <a:uFillTx/>
              <a:latin typeface="宋体" panose="02010600030101010101" pitchFamily="2" charset="-122"/>
              <a:ea typeface="+mn-ea"/>
              <a:cs typeface="+mn-cs"/>
            </a:endParaRPr>
          </a:p>
        </p:txBody>
      </p:sp>
      <p:sp>
        <p:nvSpPr>
          <p:cNvPr id="6" name="AutoShape 4"/>
          <p:cNvSpPr>
            <a:spLocks noChangeArrowheads="1"/>
          </p:cNvSpPr>
          <p:nvPr/>
        </p:nvSpPr>
        <p:spPr bwMode="auto">
          <a:xfrm>
            <a:off x="5436096" y="2348880"/>
            <a:ext cx="3382888" cy="1584176"/>
          </a:xfrm>
          <a:prstGeom prst="wedgeRoundRectCallout">
            <a:avLst>
              <a:gd name="adj1" fmla="val -109215"/>
              <a:gd name="adj2" fmla="val 142"/>
              <a:gd name="adj3" fmla="val 16667"/>
            </a:avLst>
          </a:prstGeom>
          <a:solidFill>
            <a:srgbClr val="FFCC00"/>
          </a:solidFill>
          <a:ln w="9525">
            <a:solidFill>
              <a:schemeClr val="tx1"/>
            </a:solidFill>
            <a:miter lim="800000"/>
          </a:ln>
          <a:effectLst/>
        </p:spPr>
        <p:txBody>
          <a:bodyPr/>
          <a:lstStyle/>
          <a:p>
            <a:r>
              <a:rPr lang="en-US" altLang="zh-CN" sz="1800" dirty="0" smtClean="0">
                <a:latin typeface="宋体" panose="02010600030101010101" pitchFamily="2" charset="-122"/>
              </a:rPr>
              <a:t>f</a:t>
            </a:r>
            <a:r>
              <a:rPr lang="en-US" altLang="zh-CN" sz="1800" b="1" dirty="0" smtClean="0">
                <a:latin typeface="宋体" panose="02010600030101010101" pitchFamily="2" charset="-122"/>
              </a:rPr>
              <a:t>(x)</a:t>
            </a:r>
            <a:r>
              <a:rPr lang="zh-CN" altLang="en-US" sz="1800" b="1" dirty="0" smtClean="0">
                <a:latin typeface="宋体" panose="02010600030101010101" pitchFamily="2" charset="-122"/>
              </a:rPr>
              <a:t>为量化器输入函数的概率密度。一般</a:t>
            </a:r>
            <a:r>
              <a:rPr lang="zh-CN" altLang="en-US" sz="1800" b="1" dirty="0">
                <a:latin typeface="宋体" panose="02010600030101010101" pitchFamily="2" charset="-122"/>
              </a:rPr>
              <a:t>情况下</a:t>
            </a:r>
            <a:r>
              <a:rPr lang="en-US" altLang="zh-CN" sz="1800" b="1" dirty="0">
                <a:latin typeface="宋体" panose="02010600030101010101" pitchFamily="2" charset="-122"/>
              </a:rPr>
              <a:t>,</a:t>
            </a:r>
            <a:r>
              <a:rPr lang="zh-CN" altLang="en-US" sz="1800" b="1" dirty="0" smtClean="0">
                <a:latin typeface="宋体" panose="02010600030101010101" pitchFamily="2" charset="-122"/>
              </a:rPr>
              <a:t>量化电平</a:t>
            </a:r>
            <a:r>
              <a:rPr lang="zh-CN" altLang="en-US" sz="1800" b="1" dirty="0">
                <a:latin typeface="宋体" panose="02010600030101010101" pitchFamily="2" charset="-122"/>
              </a:rPr>
              <a:t>数</a:t>
            </a:r>
            <a:r>
              <a:rPr lang="en-US" altLang="zh-CN" sz="1800" b="1" dirty="0">
                <a:latin typeface="宋体" panose="02010600030101010101" pitchFamily="2" charset="-122"/>
              </a:rPr>
              <a:t>M</a:t>
            </a:r>
            <a:r>
              <a:rPr lang="zh-CN" altLang="en-US" sz="1800" b="1" dirty="0">
                <a:latin typeface="宋体" panose="02010600030101010101" pitchFamily="2" charset="-122"/>
              </a:rPr>
              <a:t>比较大</a:t>
            </a:r>
            <a:r>
              <a:rPr lang="en-US" altLang="zh-CN" sz="1800" b="1" dirty="0">
                <a:latin typeface="宋体" panose="02010600030101010101" pitchFamily="2" charset="-122"/>
              </a:rPr>
              <a:t>, </a:t>
            </a:r>
            <a:r>
              <a:rPr lang="zh-CN" altLang="en-US" sz="1800" b="1" dirty="0">
                <a:latin typeface="宋体" panose="02010600030101010101" pitchFamily="2" charset="-122"/>
              </a:rPr>
              <a:t>量化间隔△比较小</a:t>
            </a:r>
            <a:r>
              <a:rPr lang="en-US" altLang="zh-CN" sz="1800" b="1" dirty="0">
                <a:latin typeface="宋体" panose="02010600030101010101" pitchFamily="2" charset="-122"/>
              </a:rPr>
              <a:t>,</a:t>
            </a:r>
            <a:r>
              <a:rPr lang="zh-CN" altLang="en-US" sz="1800" b="1" dirty="0">
                <a:latin typeface="宋体" panose="02010600030101010101" pitchFamily="2" charset="-122"/>
              </a:rPr>
              <a:t>可以认为概率密度在△内保持不变。</a:t>
            </a:r>
            <a:endParaRPr lang="zh-CN" altLang="en-US" sz="1800" dirty="0"/>
          </a:p>
        </p:txBody>
      </p:sp>
      <p:sp>
        <p:nvSpPr>
          <p:cNvPr id="7" name="AutoShape 5"/>
          <p:cNvSpPr>
            <a:spLocks noChangeArrowheads="1"/>
          </p:cNvSpPr>
          <p:nvPr/>
        </p:nvSpPr>
        <p:spPr bwMode="auto">
          <a:xfrm>
            <a:off x="6372225" y="4503266"/>
            <a:ext cx="1765300" cy="869950"/>
          </a:xfrm>
          <a:prstGeom prst="wedgeRoundRectCallout">
            <a:avLst>
              <a:gd name="adj1" fmla="val -79046"/>
              <a:gd name="adj2" fmla="val -50546"/>
              <a:gd name="adj3" fmla="val 16667"/>
            </a:avLst>
          </a:prstGeom>
          <a:solidFill>
            <a:schemeClr val="bg2"/>
          </a:solidFill>
          <a:ln w="9525">
            <a:solidFill>
              <a:schemeClr val="tx1"/>
            </a:solidFill>
            <a:miter lim="800000"/>
          </a:ln>
          <a:effectLst/>
        </p:spPr>
        <p:txBody>
          <a:bodyPr/>
          <a:lstStyle/>
          <a:p>
            <a:pPr algn="ctr"/>
            <a:r>
              <a:rPr lang="zh-CN" altLang="en-US" b="1"/>
              <a:t>信号不</a:t>
            </a:r>
            <a:r>
              <a:rPr lang="zh-CN" altLang="en-US" b="1">
                <a:solidFill>
                  <a:srgbClr val="003399"/>
                </a:solidFill>
              </a:rPr>
              <a:t>过载</a:t>
            </a:r>
            <a:r>
              <a:rPr lang="zh-CN" altLang="en-US" b="1"/>
              <a:t>条件下</a:t>
            </a:r>
            <a:endParaRPr lang="zh-CN" altLang="en-US" b="1"/>
          </a:p>
        </p:txBody>
      </p:sp>
      <p:graphicFrame>
        <p:nvGraphicFramePr>
          <p:cNvPr id="8" name="Object 6"/>
          <p:cNvGraphicFramePr>
            <a:graphicFrameLocks noChangeAspect="1"/>
          </p:cNvGraphicFramePr>
          <p:nvPr/>
        </p:nvGraphicFramePr>
        <p:xfrm>
          <a:off x="2505075" y="5226050"/>
          <a:ext cx="2859088" cy="868363"/>
        </p:xfrm>
        <a:graphic>
          <a:graphicData uri="http://schemas.openxmlformats.org/presentationml/2006/ole">
            <mc:AlternateContent xmlns:mc="http://schemas.openxmlformats.org/markup-compatibility/2006">
              <mc:Choice xmlns:v="urn:schemas-microsoft-com:vml" Requires="v">
                <p:oleObj spid="_x0000_s25601" name="公式" r:id="rId1" imgW="33528000" imgH="11582400" progId="Equation.3">
                  <p:embed/>
                </p:oleObj>
              </mc:Choice>
              <mc:Fallback>
                <p:oleObj name="公式" r:id="rId1" imgW="33528000" imgH="11582400" progId="Equation.3">
                  <p:embed/>
                  <p:pic>
                    <p:nvPicPr>
                      <p:cNvPr id="0" name="图片 25600"/>
                      <p:cNvPicPr>
                        <a:picLocks noChangeAspect="1"/>
                      </p:cNvPicPr>
                      <p:nvPr/>
                    </p:nvPicPr>
                    <p:blipFill>
                      <a:blip r:embed="rId2"/>
                      <a:stretch>
                        <a:fillRect/>
                      </a:stretch>
                    </p:blipFill>
                    <p:spPr>
                      <a:xfrm>
                        <a:off x="2505075" y="5226050"/>
                        <a:ext cx="2859088" cy="868363"/>
                      </a:xfrm>
                      <a:prstGeom prst="rect">
                        <a:avLst/>
                      </a:prstGeom>
                      <a:noFill/>
                      <a:ln w="9525">
                        <a:noFill/>
                      </a:ln>
                    </p:spPr>
                  </p:pic>
                </p:oleObj>
              </mc:Fallback>
            </mc:AlternateContent>
          </a:graphicData>
        </a:graphic>
      </p:graphicFrame>
      <p:sp>
        <p:nvSpPr>
          <p:cNvPr id="9" name="Rectangle 67"/>
          <p:cNvSpPr>
            <a:spLocks noChangeArrowheads="1"/>
          </p:cNvSpPr>
          <p:nvPr/>
        </p:nvSpPr>
        <p:spPr bwMode="auto">
          <a:xfrm>
            <a:off x="6443663" y="5463629"/>
            <a:ext cx="2268537" cy="701675"/>
          </a:xfrm>
          <a:prstGeom prst="rect">
            <a:avLst/>
          </a:prstGeom>
          <a:solidFill>
            <a:srgbClr val="1F01D1"/>
          </a:solidFill>
          <a:ln w="9525">
            <a:noFill/>
            <a:miter lim="800000"/>
          </a:ln>
          <a:effectLst/>
        </p:spPr>
        <p:txBody>
          <a:bodyPr>
            <a:spAutoFit/>
          </a:bodyPr>
          <a:lstStyle/>
          <a:p>
            <a:pPr>
              <a:spcBef>
                <a:spcPct val="20000"/>
              </a:spcBef>
            </a:pPr>
            <a:r>
              <a:rPr lang="zh-CN" altLang="en-US" sz="2000" b="1" dirty="0">
                <a:solidFill>
                  <a:srgbClr val="FFFF66"/>
                </a:solidFill>
              </a:rPr>
              <a:t>过载：信号幅度超出量化范围。</a:t>
            </a:r>
            <a:endParaRPr lang="zh-CN" altLang="en-US" sz="2000" b="1" dirty="0">
              <a:solidFill>
                <a:srgbClr val="FFFF66"/>
              </a:solidFill>
            </a:endParaRPr>
          </a:p>
        </p:txBody>
      </p:sp>
      <p:graphicFrame>
        <p:nvGraphicFramePr>
          <p:cNvPr id="10" name="Object 3"/>
          <p:cNvGraphicFramePr>
            <a:graphicFrameLocks noChangeAspect="1"/>
          </p:cNvGraphicFramePr>
          <p:nvPr/>
        </p:nvGraphicFramePr>
        <p:xfrm>
          <a:off x="1184275" y="3829050"/>
          <a:ext cx="5810250" cy="946150"/>
        </p:xfrm>
        <a:graphic>
          <a:graphicData uri="http://schemas.openxmlformats.org/presentationml/2006/ole">
            <mc:AlternateContent xmlns:mc="http://schemas.openxmlformats.org/markup-compatibility/2006">
              <mc:Choice xmlns:v="urn:schemas-microsoft-com:vml" Requires="v">
                <p:oleObj spid="_x0000_s25602" name="公式" r:id="rId3" imgW="62484000" imgH="11887200" progId="Equation.3">
                  <p:embed/>
                </p:oleObj>
              </mc:Choice>
              <mc:Fallback>
                <p:oleObj name="公式" r:id="rId3" imgW="62484000" imgH="11887200" progId="Equation.3">
                  <p:embed/>
                  <p:pic>
                    <p:nvPicPr>
                      <p:cNvPr id="0" name="图片 25601"/>
                      <p:cNvPicPr>
                        <a:picLocks noChangeAspect="1"/>
                      </p:cNvPicPr>
                      <p:nvPr/>
                    </p:nvPicPr>
                    <p:blipFill>
                      <a:blip r:embed="rId4"/>
                      <a:stretch>
                        <a:fillRect/>
                      </a:stretch>
                    </p:blipFill>
                    <p:spPr>
                      <a:xfrm>
                        <a:off x="1184275" y="3829050"/>
                        <a:ext cx="5810250" cy="946150"/>
                      </a:xfrm>
                      <a:prstGeom prst="rect">
                        <a:avLst/>
                      </a:prstGeom>
                      <a:noFill/>
                      <a:ln w="9525">
                        <a:noFill/>
                      </a:ln>
                    </p:spPr>
                  </p:pic>
                </p:oleObj>
              </mc:Fallback>
            </mc:AlternateContent>
          </a:graphicData>
        </a:graphic>
      </p:graphicFrame>
      <p:graphicFrame>
        <p:nvGraphicFramePr>
          <p:cNvPr id="569348" name="Object 4"/>
          <p:cNvGraphicFramePr>
            <a:graphicFrameLocks noChangeAspect="1"/>
          </p:cNvGraphicFramePr>
          <p:nvPr/>
        </p:nvGraphicFramePr>
        <p:xfrm>
          <a:off x="971600" y="1899220"/>
          <a:ext cx="5214937" cy="1601788"/>
        </p:xfrm>
        <a:graphic>
          <a:graphicData uri="http://schemas.openxmlformats.org/presentationml/2006/ole">
            <mc:AlternateContent xmlns:mc="http://schemas.openxmlformats.org/markup-compatibility/2006">
              <mc:Choice xmlns:v="urn:schemas-microsoft-com:vml" Requires="v">
                <p:oleObj spid="_x0000_s25603" name="公式" r:id="rId5" imgW="56083200" imgH="20116800" progId="Equation.3">
                  <p:embed/>
                </p:oleObj>
              </mc:Choice>
              <mc:Fallback>
                <p:oleObj name="公式" r:id="rId5" imgW="56083200" imgH="20116800" progId="Equation.3">
                  <p:embed/>
                  <p:pic>
                    <p:nvPicPr>
                      <p:cNvPr id="0" name="图片 25602"/>
                      <p:cNvPicPr>
                        <a:picLocks noChangeAspect="1"/>
                      </p:cNvPicPr>
                      <p:nvPr/>
                    </p:nvPicPr>
                    <p:blipFill>
                      <a:blip r:embed="rId6"/>
                      <a:stretch>
                        <a:fillRect/>
                      </a:stretch>
                    </p:blipFill>
                    <p:spPr>
                      <a:xfrm>
                        <a:off x="971600" y="1899220"/>
                        <a:ext cx="5214937" cy="1601788"/>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69348"/>
                                        </p:tgtEl>
                                        <p:attrNameLst>
                                          <p:attrName>style.visibility</p:attrName>
                                        </p:attrNameLst>
                                      </p:cBhvr>
                                      <p:to>
                                        <p:strVal val="visible"/>
                                      </p:to>
                                    </p:set>
                                    <p:anim calcmode="lin" valueType="num">
                                      <p:cBhvr>
                                        <p:cTn id="12" dur="1000" fill="hold"/>
                                        <p:tgtEl>
                                          <p:spTgt spid="569348"/>
                                        </p:tgtEl>
                                        <p:attrNameLst>
                                          <p:attrName>ppt_x</p:attrName>
                                        </p:attrNameLst>
                                      </p:cBhvr>
                                      <p:tavLst>
                                        <p:tav tm="0">
                                          <p:val>
                                            <p:strVal val="#ppt_x-.2"/>
                                          </p:val>
                                        </p:tav>
                                        <p:tav tm="100000">
                                          <p:val>
                                            <p:strVal val="#ppt_x"/>
                                          </p:val>
                                        </p:tav>
                                      </p:tavLst>
                                    </p:anim>
                                    <p:anim calcmode="lin" valueType="num">
                                      <p:cBhvr>
                                        <p:cTn id="13" dur="1000" fill="hold"/>
                                        <p:tgtEl>
                                          <p:spTgt spid="56934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693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ppt_x</p:attrName>
                                        </p:attrNameLst>
                                      </p:cBhvr>
                                      <p:tavLst>
                                        <p:tav tm="0">
                                          <p:val>
                                            <p:strVal val="#ppt_x-.2"/>
                                          </p:val>
                                        </p:tav>
                                        <p:tav tm="100000">
                                          <p:val>
                                            <p:strVal val="#ppt_x"/>
                                          </p:val>
                                        </p:tav>
                                      </p:tavLst>
                                    </p:anim>
                                    <p:anim calcmode="lin" valueType="num">
                                      <p:cBhvr>
                                        <p:cTn id="2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blinds(horizontal)">
                                      <p:cBhvr>
                                        <p:cTn id="40" dur="500"/>
                                        <p:tgtEl>
                                          <p:spTgt spid="5">
                                            <p:txEl>
                                              <p:pRg st="7" end="7"/>
                                            </p:txEl>
                                          </p:spTgt>
                                        </p:tgtEl>
                                      </p:cBhvr>
                                    </p:animEffect>
                                  </p:childTnLst>
                                </p:cTn>
                              </p:par>
                            </p:childTnLst>
                          </p:cTn>
                        </p:par>
                        <p:par>
                          <p:cTn id="41" fill="hold">
                            <p:stCondLst>
                              <p:cond delay="500"/>
                            </p:stCondLst>
                            <p:childTnLst>
                              <p:par>
                                <p:cTn id="42" presetID="29"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ppt_x</p:attrName>
                                        </p:attrNameLst>
                                      </p:cBhvr>
                                      <p:tavLst>
                                        <p:tav tm="0">
                                          <p:val>
                                            <p:strVal val="#ppt_x-.2"/>
                                          </p:val>
                                        </p:tav>
                                        <p:tav tm="100000">
                                          <p:val>
                                            <p:strVal val="#ppt_x"/>
                                          </p:val>
                                        </p:tav>
                                      </p:tavLst>
                                    </p:anim>
                                    <p:anim calcmode="lin" valueType="num">
                                      <p:cBhvr>
                                        <p:cTn id="45"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animBg="1" uiExpand="1"/>
      <p:bldP spid="7" grpId="0" animBg="1" uiExpand="1"/>
      <p:bldP spid="9" grpId="0" animBg="1" uiExpand="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均匀分布信号通过均匀量化器</a:t>
            </a:r>
            <a:endParaRPr lang="zh-CN" altLang="en-US"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70370" name="Object 2"/>
          <p:cNvGraphicFramePr>
            <a:graphicFrameLocks noChangeAspect="1"/>
          </p:cNvGraphicFramePr>
          <p:nvPr/>
        </p:nvGraphicFramePr>
        <p:xfrm>
          <a:off x="1512888" y="3811588"/>
          <a:ext cx="1611312" cy="800100"/>
        </p:xfrm>
        <a:graphic>
          <a:graphicData uri="http://schemas.openxmlformats.org/presentationml/2006/ole">
            <mc:AlternateContent xmlns:mc="http://schemas.openxmlformats.org/markup-compatibility/2006">
              <mc:Choice xmlns:v="urn:schemas-microsoft-com:vml" Requires="v">
                <p:oleObj spid="_x0000_s26625" name="公式" r:id="rId1" imgW="18897600" imgH="10668000" progId="Equation.3">
                  <p:embed/>
                </p:oleObj>
              </mc:Choice>
              <mc:Fallback>
                <p:oleObj name="公式" r:id="rId1" imgW="18897600" imgH="10668000" progId="Equation.3">
                  <p:embed/>
                  <p:pic>
                    <p:nvPicPr>
                      <p:cNvPr id="0" name="图片 26624"/>
                      <p:cNvPicPr>
                        <a:picLocks noChangeAspect="1"/>
                      </p:cNvPicPr>
                      <p:nvPr/>
                    </p:nvPicPr>
                    <p:blipFill>
                      <a:blip r:embed="rId2"/>
                      <a:stretch>
                        <a:fillRect/>
                      </a:stretch>
                    </p:blipFill>
                    <p:spPr>
                      <a:xfrm>
                        <a:off x="1512888" y="3811588"/>
                        <a:ext cx="1611312" cy="800100"/>
                      </a:xfrm>
                      <a:prstGeom prst="rect">
                        <a:avLst/>
                      </a:prstGeom>
                      <a:noFill/>
                      <a:ln w="9525">
                        <a:noFill/>
                      </a:ln>
                    </p:spPr>
                  </p:pic>
                </p:oleObj>
              </mc:Fallback>
            </mc:AlternateContent>
          </a:graphicData>
        </a:graphic>
      </p:graphicFrame>
      <p:graphicFrame>
        <p:nvGraphicFramePr>
          <p:cNvPr id="570372" name="Object 4"/>
          <p:cNvGraphicFramePr>
            <a:graphicFrameLocks noChangeAspect="1"/>
          </p:cNvGraphicFramePr>
          <p:nvPr/>
        </p:nvGraphicFramePr>
        <p:xfrm>
          <a:off x="639216" y="2020888"/>
          <a:ext cx="6669088" cy="890587"/>
        </p:xfrm>
        <a:graphic>
          <a:graphicData uri="http://schemas.openxmlformats.org/presentationml/2006/ole">
            <mc:AlternateContent xmlns:mc="http://schemas.openxmlformats.org/markup-compatibility/2006">
              <mc:Choice xmlns:v="urn:schemas-microsoft-com:vml" Requires="v">
                <p:oleObj spid="_x0000_s26626" name="公式" r:id="rId3" imgW="65836800" imgH="10058400" progId="Equation.3">
                  <p:embed/>
                </p:oleObj>
              </mc:Choice>
              <mc:Fallback>
                <p:oleObj name="公式" r:id="rId3" imgW="65836800" imgH="10058400" progId="Equation.3">
                  <p:embed/>
                  <p:pic>
                    <p:nvPicPr>
                      <p:cNvPr id="0" name="图片 26625"/>
                      <p:cNvPicPr>
                        <a:picLocks noChangeAspect="1"/>
                      </p:cNvPicPr>
                      <p:nvPr/>
                    </p:nvPicPr>
                    <p:blipFill>
                      <a:blip r:embed="rId4"/>
                      <a:stretch>
                        <a:fillRect/>
                      </a:stretch>
                    </p:blipFill>
                    <p:spPr>
                      <a:xfrm>
                        <a:off x="639216" y="2020888"/>
                        <a:ext cx="6669088" cy="890587"/>
                      </a:xfrm>
                      <a:prstGeom prst="rect">
                        <a:avLst/>
                      </a:prstGeom>
                      <a:noFill/>
                      <a:ln w="9525">
                        <a:noFill/>
                      </a:ln>
                    </p:spPr>
                  </p:pic>
                </p:oleObj>
              </mc:Fallback>
            </mc:AlternateContent>
          </a:graphicData>
        </a:graphic>
      </p:graphicFrame>
      <p:graphicFrame>
        <p:nvGraphicFramePr>
          <p:cNvPr id="570373" name="Object 5"/>
          <p:cNvGraphicFramePr>
            <a:graphicFrameLocks noChangeAspect="1"/>
          </p:cNvGraphicFramePr>
          <p:nvPr/>
        </p:nvGraphicFramePr>
        <p:xfrm>
          <a:off x="323528" y="2924944"/>
          <a:ext cx="2444876" cy="829246"/>
        </p:xfrm>
        <a:graphic>
          <a:graphicData uri="http://schemas.openxmlformats.org/presentationml/2006/ole">
            <mc:AlternateContent xmlns:mc="http://schemas.openxmlformats.org/markup-compatibility/2006">
              <mc:Choice xmlns:v="urn:schemas-microsoft-com:vml" Requires="v">
                <p:oleObj spid="_x0000_s26627" name="公式" r:id="rId5" imgW="24384000" imgH="9448800" progId="Equation.3">
                  <p:embed/>
                </p:oleObj>
              </mc:Choice>
              <mc:Fallback>
                <p:oleObj name="公式" r:id="rId5" imgW="24384000" imgH="9448800" progId="Equation.3">
                  <p:embed/>
                  <p:pic>
                    <p:nvPicPr>
                      <p:cNvPr id="0" name="图片 26626"/>
                      <p:cNvPicPr>
                        <a:picLocks noChangeAspect="1"/>
                      </p:cNvPicPr>
                      <p:nvPr/>
                    </p:nvPicPr>
                    <p:blipFill>
                      <a:blip r:embed="rId6"/>
                      <a:stretch>
                        <a:fillRect/>
                      </a:stretch>
                    </p:blipFill>
                    <p:spPr>
                      <a:xfrm>
                        <a:off x="323528" y="2924944"/>
                        <a:ext cx="2444876" cy="829246"/>
                      </a:xfrm>
                      <a:prstGeom prst="rect">
                        <a:avLst/>
                      </a:prstGeom>
                      <a:noFill/>
                      <a:ln w="9525">
                        <a:noFill/>
                      </a:ln>
                    </p:spPr>
                  </p:pic>
                </p:oleObj>
              </mc:Fallback>
            </mc:AlternateContent>
          </a:graphicData>
        </a:graphic>
      </p:graphicFrame>
      <p:graphicFrame>
        <p:nvGraphicFramePr>
          <p:cNvPr id="570375" name="Object 7"/>
          <p:cNvGraphicFramePr>
            <a:graphicFrameLocks noChangeAspect="1"/>
          </p:cNvGraphicFramePr>
          <p:nvPr/>
        </p:nvGraphicFramePr>
        <p:xfrm>
          <a:off x="2987824" y="2996952"/>
          <a:ext cx="1205970" cy="778892"/>
        </p:xfrm>
        <a:graphic>
          <a:graphicData uri="http://schemas.openxmlformats.org/presentationml/2006/ole">
            <mc:AlternateContent xmlns:mc="http://schemas.openxmlformats.org/markup-compatibility/2006">
              <mc:Choice xmlns:v="urn:schemas-microsoft-com:vml" Requires="v">
                <p:oleObj spid="_x0000_s26628" name="公式" r:id="rId7" imgW="12801600" imgH="9448800" progId="Equation.3">
                  <p:embed/>
                </p:oleObj>
              </mc:Choice>
              <mc:Fallback>
                <p:oleObj name="公式" r:id="rId7" imgW="12801600" imgH="9448800" progId="Equation.3">
                  <p:embed/>
                  <p:pic>
                    <p:nvPicPr>
                      <p:cNvPr id="0" name="图片 26627"/>
                      <p:cNvPicPr>
                        <a:picLocks noChangeAspect="1"/>
                      </p:cNvPicPr>
                      <p:nvPr/>
                    </p:nvPicPr>
                    <p:blipFill>
                      <a:blip r:embed="rId8"/>
                      <a:stretch>
                        <a:fillRect/>
                      </a:stretch>
                    </p:blipFill>
                    <p:spPr>
                      <a:xfrm>
                        <a:off x="2987824" y="2996952"/>
                        <a:ext cx="1205970" cy="778892"/>
                      </a:xfrm>
                      <a:prstGeom prst="rect">
                        <a:avLst/>
                      </a:prstGeom>
                      <a:noFill/>
                      <a:ln w="9525">
                        <a:noFill/>
                      </a:ln>
                    </p:spPr>
                  </p:pic>
                </p:oleObj>
              </mc:Fallback>
            </mc:AlternateContent>
          </a:graphicData>
        </a:graphic>
      </p:graphicFrame>
      <p:graphicFrame>
        <p:nvGraphicFramePr>
          <p:cNvPr id="570376" name="Object 8"/>
          <p:cNvGraphicFramePr>
            <a:graphicFrameLocks noChangeAspect="1"/>
          </p:cNvGraphicFramePr>
          <p:nvPr/>
        </p:nvGraphicFramePr>
        <p:xfrm>
          <a:off x="4846638" y="2924175"/>
          <a:ext cx="1647825" cy="836613"/>
        </p:xfrm>
        <a:graphic>
          <a:graphicData uri="http://schemas.openxmlformats.org/presentationml/2006/ole">
            <mc:AlternateContent xmlns:mc="http://schemas.openxmlformats.org/markup-compatibility/2006">
              <mc:Choice xmlns:v="urn:schemas-microsoft-com:vml" Requires="v">
                <p:oleObj spid="_x0000_s26629" name="公式" r:id="rId9" imgW="17373600" imgH="10058400" progId="Equation.3">
                  <p:embed/>
                </p:oleObj>
              </mc:Choice>
              <mc:Fallback>
                <p:oleObj name="公式" r:id="rId9" imgW="17373600" imgH="10058400" progId="Equation.3">
                  <p:embed/>
                  <p:pic>
                    <p:nvPicPr>
                      <p:cNvPr id="0" name="图片 26628"/>
                      <p:cNvPicPr>
                        <a:picLocks noChangeAspect="1"/>
                      </p:cNvPicPr>
                      <p:nvPr/>
                    </p:nvPicPr>
                    <p:blipFill>
                      <a:blip r:embed="rId10"/>
                      <a:stretch>
                        <a:fillRect/>
                      </a:stretch>
                    </p:blipFill>
                    <p:spPr>
                      <a:xfrm>
                        <a:off x="4846638" y="2924175"/>
                        <a:ext cx="1647825" cy="836613"/>
                      </a:xfrm>
                      <a:prstGeom prst="rect">
                        <a:avLst/>
                      </a:prstGeom>
                      <a:noFill/>
                      <a:ln w="9525">
                        <a:noFill/>
                      </a:ln>
                    </p:spPr>
                  </p:pic>
                </p:oleObj>
              </mc:Fallback>
            </mc:AlternateContent>
          </a:graphicData>
        </a:graphic>
      </p:graphicFrame>
      <p:graphicFrame>
        <p:nvGraphicFramePr>
          <p:cNvPr id="570377" name="Object 9"/>
          <p:cNvGraphicFramePr>
            <a:graphicFrameLocks noChangeAspect="1"/>
          </p:cNvGraphicFramePr>
          <p:nvPr/>
        </p:nvGraphicFramePr>
        <p:xfrm>
          <a:off x="7164288" y="2852936"/>
          <a:ext cx="1365314" cy="896342"/>
        </p:xfrm>
        <a:graphic>
          <a:graphicData uri="http://schemas.openxmlformats.org/presentationml/2006/ole">
            <mc:AlternateContent xmlns:mc="http://schemas.openxmlformats.org/markup-compatibility/2006">
              <mc:Choice xmlns:v="urn:schemas-microsoft-com:vml" Requires="v">
                <p:oleObj spid="_x0000_s26630" name="公式" r:id="rId11" imgW="13411200" imgH="10058400" progId="Equation.3">
                  <p:embed/>
                </p:oleObj>
              </mc:Choice>
              <mc:Fallback>
                <p:oleObj name="公式" r:id="rId11" imgW="13411200" imgH="10058400" progId="Equation.3">
                  <p:embed/>
                  <p:pic>
                    <p:nvPicPr>
                      <p:cNvPr id="0" name="图片 26629"/>
                      <p:cNvPicPr>
                        <a:picLocks noChangeAspect="1"/>
                      </p:cNvPicPr>
                      <p:nvPr/>
                    </p:nvPicPr>
                    <p:blipFill>
                      <a:blip r:embed="rId12"/>
                      <a:stretch>
                        <a:fillRect/>
                      </a:stretch>
                    </p:blipFill>
                    <p:spPr>
                      <a:xfrm>
                        <a:off x="7164288" y="2852936"/>
                        <a:ext cx="1365314" cy="896342"/>
                      </a:xfrm>
                      <a:prstGeom prst="rect">
                        <a:avLst/>
                      </a:prstGeom>
                      <a:noFill/>
                      <a:ln w="9525">
                        <a:noFill/>
                      </a:ln>
                    </p:spPr>
                  </p:pic>
                </p:oleObj>
              </mc:Fallback>
            </mc:AlternateContent>
          </a:graphicData>
        </a:graphic>
      </p:graphicFrame>
      <p:sp>
        <p:nvSpPr>
          <p:cNvPr id="13" name="TextBox 12"/>
          <p:cNvSpPr txBox="1"/>
          <p:nvPr/>
        </p:nvSpPr>
        <p:spPr>
          <a:xfrm>
            <a:off x="1187625" y="1052736"/>
            <a:ext cx="7200800" cy="830997"/>
          </a:xfrm>
          <a:prstGeom prst="rect">
            <a:avLst/>
          </a:prstGeom>
          <a:noFill/>
        </p:spPr>
        <p:txBody>
          <a:bodyPr wrap="square" rtlCol="0">
            <a:spAutoFit/>
          </a:bodyPr>
          <a:lstStyle/>
          <a:p>
            <a:r>
              <a:rPr lang="zh-CN" altLang="en-US" b="0" dirty="0" smtClean="0">
                <a:latin typeface="宋体" panose="02010600030101010101" pitchFamily="2" charset="-122"/>
              </a:rPr>
              <a:t>有一</a:t>
            </a:r>
            <a:r>
              <a:rPr lang="en-US" altLang="zh-CN" b="0" dirty="0" smtClean="0"/>
              <a:t>M</a:t>
            </a:r>
            <a:r>
              <a:rPr lang="zh-CN" altLang="en-US" b="0" dirty="0" smtClean="0">
                <a:latin typeface="宋体" panose="02010600030101010101" pitchFamily="2" charset="-122"/>
              </a:rPr>
              <a:t>电平的量化器，输入信号区间</a:t>
            </a:r>
            <a:r>
              <a:rPr lang="en-US" altLang="zh-CN" b="0" dirty="0" smtClean="0"/>
              <a:t>(-</a:t>
            </a:r>
            <a:r>
              <a:rPr lang="en-US" altLang="zh-CN" b="0" dirty="0" err="1" smtClean="0"/>
              <a:t>a,a</a:t>
            </a:r>
            <a:r>
              <a:rPr lang="en-US" altLang="zh-CN" b="0" dirty="0" smtClean="0"/>
              <a:t>)</a:t>
            </a:r>
            <a:r>
              <a:rPr lang="zh-CN" altLang="en-US" b="0" dirty="0" smtClean="0">
                <a:latin typeface="宋体" panose="02010600030101010101" pitchFamily="2" charset="-122"/>
              </a:rPr>
              <a:t>，信号为均匀分布，求</a:t>
            </a:r>
            <a:r>
              <a:rPr lang="en-US" altLang="zh-CN" b="0" dirty="0" smtClean="0"/>
              <a:t>S</a:t>
            </a:r>
            <a:r>
              <a:rPr lang="en-US" altLang="zh-CN" b="0" baseline="-30000" dirty="0" smtClean="0"/>
              <a:t>0</a:t>
            </a:r>
            <a:r>
              <a:rPr lang="en-US" altLang="zh-CN" b="0" dirty="0" smtClean="0"/>
              <a:t>/</a:t>
            </a:r>
            <a:r>
              <a:rPr lang="en-US" altLang="zh-CN" b="0" dirty="0" err="1" smtClean="0"/>
              <a:t>N</a:t>
            </a:r>
            <a:r>
              <a:rPr lang="en-US" altLang="zh-CN" b="0" baseline="-30000" dirty="0" err="1" smtClean="0"/>
              <a:t>q</a:t>
            </a:r>
            <a:endParaRPr lang="zh-CN" altLang="en-US" dirty="0"/>
          </a:p>
        </p:txBody>
      </p:sp>
      <p:graphicFrame>
        <p:nvGraphicFramePr>
          <p:cNvPr id="570378" name="Object 10"/>
          <p:cNvGraphicFramePr>
            <a:graphicFrameLocks noChangeAspect="1"/>
          </p:cNvGraphicFramePr>
          <p:nvPr/>
        </p:nvGraphicFramePr>
        <p:xfrm>
          <a:off x="4037013" y="3740150"/>
          <a:ext cx="4856162" cy="887413"/>
        </p:xfrm>
        <a:graphic>
          <a:graphicData uri="http://schemas.openxmlformats.org/presentationml/2006/ole">
            <mc:AlternateContent xmlns:mc="http://schemas.openxmlformats.org/markup-compatibility/2006">
              <mc:Choice xmlns:v="urn:schemas-microsoft-com:vml" Requires="v">
                <p:oleObj spid="_x0000_s26631" name="公式" r:id="rId13" imgW="51206400" imgH="10668000" progId="Equation.3">
                  <p:embed/>
                </p:oleObj>
              </mc:Choice>
              <mc:Fallback>
                <p:oleObj name="公式" r:id="rId13" imgW="51206400" imgH="10668000" progId="Equation.3">
                  <p:embed/>
                  <p:pic>
                    <p:nvPicPr>
                      <p:cNvPr id="0" name="图片 26630"/>
                      <p:cNvPicPr>
                        <a:picLocks noChangeAspect="1"/>
                      </p:cNvPicPr>
                      <p:nvPr/>
                    </p:nvPicPr>
                    <p:blipFill>
                      <a:blip r:embed="rId14"/>
                      <a:stretch>
                        <a:fillRect/>
                      </a:stretch>
                    </p:blipFill>
                    <p:spPr>
                      <a:xfrm>
                        <a:off x="4037013" y="3740150"/>
                        <a:ext cx="4856162" cy="887413"/>
                      </a:xfrm>
                      <a:prstGeom prst="rect">
                        <a:avLst/>
                      </a:prstGeom>
                      <a:noFill/>
                      <a:ln w="9525">
                        <a:noFill/>
                      </a:ln>
                    </p:spPr>
                  </p:pic>
                </p:oleObj>
              </mc:Fallback>
            </mc:AlternateContent>
          </a:graphicData>
        </a:graphic>
      </p:graphicFrame>
      <p:sp>
        <p:nvSpPr>
          <p:cNvPr id="16" name="AutoShape 3"/>
          <p:cNvSpPr>
            <a:spLocks noChangeArrowheads="1"/>
          </p:cNvSpPr>
          <p:nvPr/>
        </p:nvSpPr>
        <p:spPr bwMode="auto">
          <a:xfrm>
            <a:off x="6660232" y="4869160"/>
            <a:ext cx="1728192" cy="1081087"/>
          </a:xfrm>
          <a:prstGeom prst="wedgeRoundRectCallout">
            <a:avLst>
              <a:gd name="adj1" fmla="val -12199"/>
              <a:gd name="adj2" fmla="val -103138"/>
              <a:gd name="adj3" fmla="val 16667"/>
            </a:avLst>
          </a:prstGeom>
          <a:solidFill>
            <a:srgbClr val="FFFF00"/>
          </a:solidFill>
          <a:ln w="9525">
            <a:solidFill>
              <a:schemeClr val="tx1"/>
            </a:solidFill>
            <a:miter lim="800000"/>
          </a:ln>
          <a:effectLst/>
        </p:spPr>
        <p:txBody>
          <a:bodyPr/>
          <a:lstStyle/>
          <a:p>
            <a:pPr algn="ctr"/>
            <a:r>
              <a:rPr lang="zh-CN" altLang="en-US" sz="2800" b="1" dirty="0"/>
              <a:t>采用二进制编码</a:t>
            </a:r>
            <a:endParaRPr lang="zh-CN" altLang="en-US" sz="2800" b="1" dirty="0"/>
          </a:p>
        </p:txBody>
      </p:sp>
      <p:sp>
        <p:nvSpPr>
          <p:cNvPr id="17" name="TextBox 16"/>
          <p:cNvSpPr txBox="1"/>
          <p:nvPr/>
        </p:nvSpPr>
        <p:spPr>
          <a:xfrm>
            <a:off x="611560" y="4797152"/>
            <a:ext cx="5544616" cy="1198880"/>
          </a:xfrm>
          <a:prstGeom prst="rect">
            <a:avLst/>
          </a:prstGeom>
          <a:noFill/>
        </p:spPr>
        <p:txBody>
          <a:bodyPr wrap="square" rtlCol="0">
            <a:spAutoFit/>
          </a:bodyPr>
          <a:lstStyle/>
          <a:p>
            <a:r>
              <a:rPr lang="zh-CN" altLang="en-US" b="0" dirty="0" smtClean="0">
                <a:latin typeface="宋体" panose="02010600030101010101" pitchFamily="2" charset="-122"/>
              </a:rPr>
              <a:t>对均匀分布的信号，经过均匀量化器，每增加一位二进制编码，平均量化信噪比就提高约</a:t>
            </a:r>
            <a:r>
              <a:rPr lang="en-US" altLang="zh-CN" b="0" dirty="0" smtClean="0">
                <a:latin typeface="宋体" panose="02010600030101010101" pitchFamily="2" charset="-122"/>
              </a:rPr>
              <a:t>6dB(</a:t>
            </a:r>
            <a:r>
              <a:rPr lang="zh-CN" altLang="en-US" b="0" dirty="0" smtClean="0">
                <a:solidFill>
                  <a:srgbClr val="FF0000"/>
                </a:solidFill>
                <a:latin typeface="宋体" panose="02010600030101010101" pitchFamily="2" charset="-122"/>
              </a:rPr>
              <a:t>为什么信噪比有单位</a:t>
            </a:r>
            <a:r>
              <a:rPr lang="en-US" altLang="zh-CN" b="0" dirty="0" smtClean="0">
                <a:latin typeface="宋体" panose="02010600030101010101" pitchFamily="2" charset="-122"/>
              </a:rPr>
              <a:t>)</a:t>
            </a:r>
            <a:endParaRPr lang="zh-CN" altLang="en-US" dirty="0"/>
          </a:p>
        </p:txBody>
      </p:sp>
      <p:sp>
        <p:nvSpPr>
          <p:cNvPr id="3" name="文本框 2"/>
          <p:cNvSpPr txBox="1"/>
          <p:nvPr/>
        </p:nvSpPr>
        <p:spPr>
          <a:xfrm>
            <a:off x="2842895" y="3787140"/>
            <a:ext cx="1081405" cy="829945"/>
          </a:xfrm>
          <a:prstGeom prst="rect">
            <a:avLst/>
          </a:prstGeom>
          <a:noFill/>
        </p:spPr>
        <p:txBody>
          <a:bodyPr wrap="square" rtlCol="0">
            <a:spAutoFit/>
          </a:bodyPr>
          <a:p>
            <a:r>
              <a:rPr lang="zh-CN" altLang="en-US"/>
              <a:t>啥意思</a:t>
            </a:r>
            <a:endParaRPr lang="zh-CN" altLang="en-US"/>
          </a:p>
        </p:txBody>
      </p:sp>
      <p:sp>
        <p:nvSpPr>
          <p:cNvPr id="5" name="文本框 4"/>
          <p:cNvSpPr txBox="1"/>
          <p:nvPr/>
        </p:nvSpPr>
        <p:spPr>
          <a:xfrm>
            <a:off x="7548245" y="1135380"/>
            <a:ext cx="1431925" cy="1476375"/>
          </a:xfrm>
          <a:prstGeom prst="rect">
            <a:avLst/>
          </a:prstGeom>
          <a:noFill/>
        </p:spPr>
        <p:txBody>
          <a:bodyPr wrap="square" rtlCol="0">
            <a:spAutoFit/>
          </a:bodyPr>
          <a:p>
            <a:r>
              <a:rPr lang="zh-CN" altLang="en-US" sz="1800"/>
              <a:t>转化为与人耳相关的取对数后乘</a:t>
            </a:r>
            <a:r>
              <a:rPr lang="en-US" altLang="zh-CN" sz="1800"/>
              <a:t>10.</a:t>
            </a:r>
            <a:r>
              <a:rPr lang="zh-CN" altLang="en-US" sz="1800"/>
              <a:t>得到类似人耳的分贝值</a:t>
            </a:r>
            <a:endParaRPr lang="zh-CN" altLang="en-US" sz="1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70372"/>
                                        </p:tgtEl>
                                        <p:attrNameLst>
                                          <p:attrName>style.visibility</p:attrName>
                                        </p:attrNameLst>
                                      </p:cBhvr>
                                      <p:to>
                                        <p:strVal val="visible"/>
                                      </p:to>
                                    </p:set>
                                    <p:animEffect transition="in" filter="checkerboard(across)">
                                      <p:cBhvr>
                                        <p:cTn id="17" dur="500"/>
                                        <p:tgtEl>
                                          <p:spTgt spid="570372"/>
                                        </p:tgtEl>
                                      </p:cBhvr>
                                    </p:animEffect>
                                  </p:childTnLst>
                                </p:cTn>
                              </p:par>
                              <p:par>
                                <p:cTn id="18" presetID="5" presetClass="entr" presetSubtype="10" fill="hold" nodeType="withEffect">
                                  <p:stCondLst>
                                    <p:cond delay="0"/>
                                  </p:stCondLst>
                                  <p:childTnLst>
                                    <p:set>
                                      <p:cBhvr>
                                        <p:cTn id="19" dur="1" fill="hold">
                                          <p:stCondLst>
                                            <p:cond delay="0"/>
                                          </p:stCondLst>
                                        </p:cTn>
                                        <p:tgtEl>
                                          <p:spTgt spid="570373"/>
                                        </p:tgtEl>
                                        <p:attrNameLst>
                                          <p:attrName>style.visibility</p:attrName>
                                        </p:attrNameLst>
                                      </p:cBhvr>
                                      <p:to>
                                        <p:strVal val="visible"/>
                                      </p:to>
                                    </p:set>
                                    <p:animEffect transition="in" filter="checkerboard(across)">
                                      <p:cBhvr>
                                        <p:cTn id="20" dur="500"/>
                                        <p:tgtEl>
                                          <p:spTgt spid="570373"/>
                                        </p:tgtEl>
                                      </p:cBhvr>
                                    </p:animEffect>
                                  </p:childTnLst>
                                </p:cTn>
                              </p:par>
                              <p:par>
                                <p:cTn id="21" presetID="5" presetClass="entr" presetSubtype="10" fill="hold" nodeType="withEffect">
                                  <p:stCondLst>
                                    <p:cond delay="0"/>
                                  </p:stCondLst>
                                  <p:childTnLst>
                                    <p:set>
                                      <p:cBhvr>
                                        <p:cTn id="22" dur="1" fill="hold">
                                          <p:stCondLst>
                                            <p:cond delay="0"/>
                                          </p:stCondLst>
                                        </p:cTn>
                                        <p:tgtEl>
                                          <p:spTgt spid="570375"/>
                                        </p:tgtEl>
                                        <p:attrNameLst>
                                          <p:attrName>style.visibility</p:attrName>
                                        </p:attrNameLst>
                                      </p:cBhvr>
                                      <p:to>
                                        <p:strVal val="visible"/>
                                      </p:to>
                                    </p:set>
                                    <p:animEffect transition="in" filter="checkerboard(across)">
                                      <p:cBhvr>
                                        <p:cTn id="23" dur="500"/>
                                        <p:tgtEl>
                                          <p:spTgt spid="570375"/>
                                        </p:tgtEl>
                                      </p:cBhvr>
                                    </p:animEffect>
                                  </p:childTnLst>
                                </p:cTn>
                              </p:par>
                              <p:par>
                                <p:cTn id="24" presetID="5" presetClass="entr" presetSubtype="10" fill="hold" nodeType="withEffect">
                                  <p:stCondLst>
                                    <p:cond delay="0"/>
                                  </p:stCondLst>
                                  <p:childTnLst>
                                    <p:set>
                                      <p:cBhvr>
                                        <p:cTn id="25" dur="1" fill="hold">
                                          <p:stCondLst>
                                            <p:cond delay="0"/>
                                          </p:stCondLst>
                                        </p:cTn>
                                        <p:tgtEl>
                                          <p:spTgt spid="570376"/>
                                        </p:tgtEl>
                                        <p:attrNameLst>
                                          <p:attrName>style.visibility</p:attrName>
                                        </p:attrNameLst>
                                      </p:cBhvr>
                                      <p:to>
                                        <p:strVal val="visible"/>
                                      </p:to>
                                    </p:set>
                                    <p:animEffect transition="in" filter="checkerboard(across)">
                                      <p:cBhvr>
                                        <p:cTn id="26" dur="500"/>
                                        <p:tgtEl>
                                          <p:spTgt spid="570376"/>
                                        </p:tgtEl>
                                      </p:cBhvr>
                                    </p:animEffect>
                                  </p:childTnLst>
                                </p:cTn>
                              </p:par>
                              <p:par>
                                <p:cTn id="27" presetID="5" presetClass="entr" presetSubtype="10" fill="hold" nodeType="withEffect">
                                  <p:stCondLst>
                                    <p:cond delay="0"/>
                                  </p:stCondLst>
                                  <p:childTnLst>
                                    <p:set>
                                      <p:cBhvr>
                                        <p:cTn id="28" dur="1" fill="hold">
                                          <p:stCondLst>
                                            <p:cond delay="0"/>
                                          </p:stCondLst>
                                        </p:cTn>
                                        <p:tgtEl>
                                          <p:spTgt spid="570377"/>
                                        </p:tgtEl>
                                        <p:attrNameLst>
                                          <p:attrName>style.visibility</p:attrName>
                                        </p:attrNameLst>
                                      </p:cBhvr>
                                      <p:to>
                                        <p:strVal val="visible"/>
                                      </p:to>
                                    </p:set>
                                    <p:animEffect transition="in" filter="checkerboard(across)">
                                      <p:cBhvr>
                                        <p:cTn id="29" dur="500"/>
                                        <p:tgtEl>
                                          <p:spTgt spid="570377"/>
                                        </p:tgtEl>
                                      </p:cBhvr>
                                    </p:animEffect>
                                  </p:childTnLst>
                                </p:cTn>
                              </p:par>
                              <p:par>
                                <p:cTn id="30" presetID="5" presetClass="entr" presetSubtype="10" fill="hold" nodeType="withEffect">
                                  <p:stCondLst>
                                    <p:cond delay="0"/>
                                  </p:stCondLst>
                                  <p:childTnLst>
                                    <p:set>
                                      <p:cBhvr>
                                        <p:cTn id="31" dur="1" fill="hold">
                                          <p:stCondLst>
                                            <p:cond delay="0"/>
                                          </p:stCondLst>
                                        </p:cTn>
                                        <p:tgtEl>
                                          <p:spTgt spid="570370"/>
                                        </p:tgtEl>
                                        <p:attrNameLst>
                                          <p:attrName>style.visibility</p:attrName>
                                        </p:attrNameLst>
                                      </p:cBhvr>
                                      <p:to>
                                        <p:strVal val="visible"/>
                                      </p:to>
                                    </p:set>
                                    <p:animEffect transition="in" filter="checkerboard(across)">
                                      <p:cBhvr>
                                        <p:cTn id="32" dur="500"/>
                                        <p:tgtEl>
                                          <p:spTgt spid="57037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70378"/>
                                        </p:tgtEl>
                                        <p:attrNameLst>
                                          <p:attrName>style.visibility</p:attrName>
                                        </p:attrNameLst>
                                      </p:cBhvr>
                                      <p:to>
                                        <p:strVal val="visible"/>
                                      </p:to>
                                    </p:set>
                                    <p:animEffect transition="in" filter="box(in)">
                                      <p:cBhvr>
                                        <p:cTn id="37" dur="500"/>
                                        <p:tgtEl>
                                          <p:spTgt spid="5703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amond(in)">
                                      <p:cBhvr>
                                        <p:cTn id="4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6" grpId="0" animBg="1"/>
      <p:bldP spid="17"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对量化噪声的讨论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Rectangle 7"/>
          <p:cNvSpPr txBox="1">
            <a:spLocks noChangeArrowheads="1"/>
          </p:cNvSpPr>
          <p:nvPr/>
        </p:nvSpPr>
        <p:spPr bwMode="gray">
          <a:xfrm>
            <a:off x="767903" y="1124744"/>
            <a:ext cx="7980561" cy="4968478"/>
          </a:xfrm>
          <a:prstGeom prst="rect">
            <a:avLst/>
          </a:prstGeom>
          <a:noFill/>
          <a:ln w="9525">
            <a:noFill/>
            <a:miter lim="800000"/>
          </a:ln>
        </p:spPr>
        <p:txBody>
          <a:bodyPr vert="horz" wrap="square" lIns="91440" tIns="45720" rIns="91440" bIns="45720" numCol="1" anchor="t" anchorCtr="0" compatLnSpc="1"/>
          <a:lstStyle/>
          <a:p>
            <a:pPr lvl="0" eaLnBrk="0" hangingPunct="0">
              <a:spcBef>
                <a:spcPct val="50000"/>
              </a:spcBef>
              <a:buClr>
                <a:schemeClr val="tx2"/>
              </a:buCl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可见，</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量化噪声功率</a:t>
            </a:r>
            <a:r>
              <a:rPr kumimoji="0" lang="en-US" altLang="zh-CN" sz="2400" b="0" i="0" u="none" strike="noStrike" kern="0" cap="none" spc="0" normalizeH="0" baseline="0" noProof="0" dirty="0" err="1" smtClean="0">
                <a:ln>
                  <a:noFill/>
                </a:ln>
                <a:solidFill>
                  <a:srgbClr val="1F01D1"/>
                </a:solidFill>
                <a:effectLst/>
                <a:uLnTx/>
                <a:uFillTx/>
                <a:latin typeface="+mn-lt"/>
                <a:ea typeface="+mn-ea"/>
                <a:cs typeface="+mn-cs"/>
              </a:rPr>
              <a:t>N</a:t>
            </a:r>
            <a:r>
              <a:rPr kumimoji="0" lang="en-US" altLang="zh-CN" sz="2400" b="0" i="0" u="none" strike="noStrike" kern="0" cap="none" spc="0" normalizeH="0" baseline="-25000" noProof="0" dirty="0" err="1" smtClean="0">
                <a:ln>
                  <a:noFill/>
                </a:ln>
                <a:solidFill>
                  <a:srgbClr val="1F01D1"/>
                </a:solidFill>
                <a:effectLst/>
                <a:uLnTx/>
                <a:uFillTx/>
                <a:latin typeface="+mn-lt"/>
                <a:ea typeface="+mn-ea"/>
                <a:cs typeface="+mn-cs"/>
              </a:rPr>
              <a:t>q</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只与量化间隔∆</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sym typeface="Symbol" panose="05050102010706020507" pitchFamily="18" charset="2"/>
              </a:rPr>
              <a:t>有关，</a:t>
            </a:r>
            <a:r>
              <a:rPr lang="zh-CN" altLang="zh-CN" b="0" kern="0" dirty="0" smtClean="0">
                <a:solidFill>
                  <a:srgbClr val="1F01D1"/>
                </a:solidFill>
                <a:latin typeface="+mn-lt"/>
                <a:ea typeface="+mn-ea"/>
              </a:rPr>
              <a:t>量化信噪比随着量化级数</a:t>
            </a:r>
            <a:r>
              <a:rPr lang="en-US" altLang="zh-CN" b="0" kern="0" dirty="0" smtClean="0">
                <a:solidFill>
                  <a:srgbClr val="1F01D1"/>
                </a:solidFill>
                <a:latin typeface="+mn-lt"/>
                <a:ea typeface="+mn-ea"/>
              </a:rPr>
              <a:t>M</a:t>
            </a:r>
            <a:r>
              <a:rPr lang="zh-CN" altLang="zh-CN" b="0" kern="0" dirty="0" smtClean="0">
                <a:solidFill>
                  <a:srgbClr val="1F01D1"/>
                </a:solidFill>
                <a:latin typeface="+mn-lt"/>
                <a:ea typeface="+mn-ea"/>
              </a:rPr>
              <a:t>的增加而提高。</a:t>
            </a:r>
            <a:r>
              <a:rPr lang="zh-CN" altLang="en-US" b="0" kern="0" dirty="0" smtClean="0">
                <a:solidFill>
                  <a:srgbClr val="1F01D1"/>
                </a:solidFill>
                <a:latin typeface="+mn-lt"/>
                <a:ea typeface="+mn-ea"/>
              </a:rPr>
              <a:t>对于均匀量化，</a:t>
            </a:r>
            <a:r>
              <a:rPr lang="zh-CN" altLang="en-US" b="0" kern="0" dirty="0" smtClean="0">
                <a:solidFill>
                  <a:srgbClr val="FF0000"/>
                </a:solidFill>
                <a:latin typeface="+mn-lt"/>
                <a:ea typeface="+mn-ea"/>
              </a:rPr>
              <a:t>量化噪声功率保持不变，与信号功率及其分布无关</a:t>
            </a:r>
            <a:r>
              <a:rPr lang="zh-CN" altLang="en-US" b="0" kern="0" dirty="0" smtClean="0">
                <a:solidFill>
                  <a:srgbClr val="1F01D1"/>
                </a:solidFill>
                <a:latin typeface="+mn-lt"/>
                <a:ea typeface="+mn-ea"/>
              </a:rPr>
              <a:t>。（</a:t>
            </a:r>
            <a:r>
              <a:rPr lang="en-US" altLang="zh-CN" b="0" kern="0" dirty="0" smtClean="0">
                <a:solidFill>
                  <a:srgbClr val="1F01D1"/>
                </a:solidFill>
                <a:latin typeface="+mn-lt"/>
                <a:ea typeface="+mn-ea"/>
              </a:rPr>
              <a:t>==</a:t>
            </a:r>
            <a:r>
              <a:rPr lang="zh-CN" altLang="en-US" b="0" kern="0" dirty="0" smtClean="0">
                <a:solidFill>
                  <a:srgbClr val="1F01D1"/>
                </a:solidFill>
                <a:latin typeface="+mn-lt"/>
                <a:ea typeface="+mn-ea"/>
              </a:rPr>
              <a:t>）</a:t>
            </a:r>
            <a:endParaRPr lang="en-US" altLang="zh-CN" b="0" kern="0" dirty="0" smtClean="0">
              <a:solidFill>
                <a:srgbClr val="1F01D1"/>
              </a:solidFill>
              <a:latin typeface="+mn-lt"/>
              <a:ea typeface="+mn-ea"/>
            </a:endParaRPr>
          </a:p>
          <a:p>
            <a:pPr lvl="0" eaLnBrk="0" hangingPunct="0">
              <a:spcBef>
                <a:spcPct val="50000"/>
              </a:spcBef>
              <a:buClr>
                <a:schemeClr val="tx2"/>
              </a:buClr>
              <a:defRPr/>
            </a:pPr>
            <a:r>
              <a:rPr lang="zh-CN" altLang="zh-CN" dirty="0" smtClean="0"/>
              <a:t>通常量化级数的选取应根据对量化器的量化信噪比的要求来确定。</a:t>
            </a:r>
            <a:endParaRPr lang="en-US" altLang="zh-CN" dirty="0" smtClean="0"/>
          </a:p>
          <a:p>
            <a:pPr lvl="0" eaLnBrk="0" hangingPunct="0">
              <a:spcBef>
                <a:spcPct val="50000"/>
              </a:spcBef>
              <a:buClr>
                <a:schemeClr val="tx2"/>
              </a:buCl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sym typeface="Symbol" panose="05050102010706020507" pitchFamily="18" charset="2"/>
              </a:rPr>
              <a:t>均匀量化的不足：</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sym typeface="Symbol" panose="05050102010706020507" pitchFamily="18" charset="2"/>
            </a:endParaRPr>
          </a:p>
          <a:p>
            <a:pPr marL="0" marR="0" lvl="0" indent="538480" algn="l" defTabSz="914400" rtl="0" eaLnBrk="0" fontAlgn="base" latinLnBrk="0" hangingPunct="0">
              <a:lnSpc>
                <a:spcPct val="100000"/>
              </a:lnSpc>
              <a:spcBef>
                <a:spcPct val="5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、当信号抽样值太小，因为噪声的均方根值固定不变，则量化器的输出信噪比也很小，所以对于弱信号时的量化信噪比就难以达到要求。（？）</a:t>
            </a:r>
            <a:endParaRPr kumimoji="0" lang="zh-CN" altLang="en-US" sz="2400" b="0" i="0" u="none" strike="noStrike" kern="0" cap="none" spc="0" normalizeH="0" baseline="0" noProof="0" dirty="0" smtClean="0">
              <a:ln>
                <a:noFill/>
              </a:ln>
              <a:solidFill>
                <a:schemeClr val="tx1"/>
              </a:solidFill>
              <a:effectLst/>
              <a:uLnTx/>
              <a:uFillTx/>
              <a:latin typeface="+mn-lt"/>
              <a:ea typeface="+mn-ea"/>
              <a:cs typeface="+mn-cs"/>
            </a:endParaRPr>
          </a:p>
          <a:p>
            <a:pPr marL="0" marR="0" lvl="0" indent="538480" algn="l" defTabSz="914400" rtl="0" eaLnBrk="0" fontAlgn="base" latinLnBrk="0" hangingPunct="0">
              <a:lnSpc>
                <a:spcPct val="100000"/>
              </a:lnSpc>
              <a:spcBef>
                <a:spcPct val="50000"/>
              </a:spcBef>
              <a:spcAft>
                <a:spcPct val="0"/>
              </a:spcAft>
              <a:buClr>
                <a:schemeClr val="tx2"/>
              </a:buClr>
              <a:buSzTx/>
              <a:buFontTx/>
              <a:buNone/>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、当把满足信噪比要求的输入信号取值范围定义为</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动态范围</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时，均匀量化的信号动态范围将受到较大的限制。</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ea typeface="宋体" panose="02010600030101010101" pitchFamily="2" charset="-122"/>
              </a:rPr>
              <a:t>音频信号分类</a:t>
            </a:r>
            <a:endParaRPr lang="zh-CN" altLang="en-US" smtClean="0">
              <a:ea typeface="宋体" panose="02010600030101010101" pitchFamily="2" charset="-122"/>
            </a:endParaRPr>
          </a:p>
        </p:txBody>
      </p:sp>
      <p:sp>
        <p:nvSpPr>
          <p:cNvPr id="174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7412" name="Rectangle 3"/>
          <p:cNvSpPr txBox="1">
            <a:spLocks noChangeArrowheads="1"/>
          </p:cNvSpPr>
          <p:nvPr/>
        </p:nvSpPr>
        <p:spPr bwMode="gray">
          <a:xfrm>
            <a:off x="395288" y="1357313"/>
            <a:ext cx="8353425" cy="4802187"/>
          </a:xfrm>
          <a:prstGeom prst="rect">
            <a:avLst/>
          </a:prstGeom>
          <a:noFill/>
          <a:ln w="9525">
            <a:noFill/>
            <a:miter lim="800000"/>
          </a:ln>
        </p:spPr>
        <p:txBody>
          <a:bodyPr/>
          <a:lstStyle/>
          <a:p>
            <a:pPr marL="342900" indent="-342900" eaLnBrk="0" hangingPunct="0">
              <a:spcBef>
                <a:spcPct val="20000"/>
              </a:spcBef>
              <a:buClr>
                <a:schemeClr val="tx2"/>
              </a:buClr>
              <a:buFont typeface="Wingdings" panose="05000000000000000000" pitchFamily="2" charset="2"/>
              <a:buChar char="v"/>
            </a:pPr>
            <a:r>
              <a:rPr lang="zh-CN" altLang="en-US" sz="3600" dirty="0"/>
              <a:t>音频</a:t>
            </a:r>
            <a:endParaRPr lang="en-US" altLang="zh-CN" sz="3600" dirty="0"/>
          </a:p>
          <a:p>
            <a:pPr marL="800100" lvl="1" indent="-342900" eaLnBrk="0" hangingPunct="0">
              <a:spcBef>
                <a:spcPct val="20000"/>
              </a:spcBef>
              <a:buClr>
                <a:schemeClr val="tx2"/>
              </a:buClr>
              <a:buFont typeface="Wingdings" panose="05000000000000000000" pitchFamily="2" charset="2"/>
              <a:buChar char="v"/>
            </a:pPr>
            <a:r>
              <a:rPr lang="zh-CN" altLang="en-US" sz="3200" dirty="0"/>
              <a:t> 语音信号：人类进行信息交流所特有的形式</a:t>
            </a:r>
            <a:endParaRPr lang="en-US" altLang="zh-CN" sz="3200" dirty="0"/>
          </a:p>
          <a:p>
            <a:pPr marL="800100" lvl="1" indent="-342900" eaLnBrk="0" hangingPunct="0">
              <a:spcBef>
                <a:spcPct val="20000"/>
              </a:spcBef>
              <a:buClr>
                <a:schemeClr val="tx2"/>
              </a:buClr>
              <a:buFont typeface="Wingdings" panose="05000000000000000000" pitchFamily="2" charset="2"/>
              <a:buChar char="v"/>
            </a:pPr>
            <a:endParaRPr lang="en-US" altLang="zh-CN" sz="3200" dirty="0"/>
          </a:p>
          <a:p>
            <a:pPr marL="800100" lvl="1" indent="-342900" eaLnBrk="0" hangingPunct="0">
              <a:spcBef>
                <a:spcPct val="20000"/>
              </a:spcBef>
              <a:buClr>
                <a:schemeClr val="tx2"/>
              </a:buClr>
              <a:buFont typeface="Wingdings" panose="05000000000000000000" pitchFamily="2" charset="2"/>
              <a:buChar char="v"/>
            </a:pPr>
            <a:r>
              <a:rPr lang="zh-CN" altLang="en-US" sz="3200" dirty="0"/>
              <a:t>非语音信号：不具有复杂的语法和语义，信息量低</a:t>
            </a:r>
            <a:endParaRPr lang="en-US" altLang="zh-CN" sz="3200" dirty="0"/>
          </a:p>
          <a:p>
            <a:pPr marL="1257300" lvl="2" indent="-342900" eaLnBrk="0" hangingPunct="0">
              <a:spcBef>
                <a:spcPct val="20000"/>
              </a:spcBef>
              <a:buClr>
                <a:schemeClr val="tx2"/>
              </a:buClr>
              <a:buFont typeface="Wingdings" panose="05000000000000000000" pitchFamily="2" charset="2"/>
              <a:buChar char="v"/>
            </a:pPr>
            <a:r>
              <a:rPr lang="zh-CN" altLang="en-US" sz="3200" dirty="0"/>
              <a:t>音乐</a:t>
            </a:r>
            <a:endParaRPr lang="en-US" altLang="zh-CN" sz="3200" dirty="0"/>
          </a:p>
          <a:p>
            <a:pPr marL="1257300" lvl="2" indent="-342900" eaLnBrk="0" hangingPunct="0">
              <a:spcBef>
                <a:spcPct val="20000"/>
              </a:spcBef>
              <a:buClr>
                <a:schemeClr val="tx2"/>
              </a:buClr>
              <a:buFont typeface="Wingdings" panose="05000000000000000000" pitchFamily="2" charset="2"/>
              <a:buChar char="v"/>
            </a:pPr>
            <a:r>
              <a:rPr lang="zh-CN" altLang="en-US" sz="3200" dirty="0"/>
              <a:t>自然界的其他声音</a:t>
            </a:r>
            <a:endParaRPr lang="en-US" altLang="zh-CN" sz="3200" dirty="0"/>
          </a:p>
        </p:txBody>
      </p:sp>
      <p:pic>
        <p:nvPicPr>
          <p:cNvPr id="9" name="Picture 10" descr="素材51"/>
          <p:cNvPicPr>
            <a:picLocks noChangeAspect="1" noChangeArrowheads="1"/>
          </p:cNvPicPr>
          <p:nvPr/>
        </p:nvPicPr>
        <p:blipFill>
          <a:blip r:embed="rId1" cstate="print">
            <a:clrChange>
              <a:clrFrom>
                <a:srgbClr val="0000FE"/>
              </a:clrFrom>
              <a:clrTo>
                <a:srgbClr val="0000FE">
                  <a:alpha val="0"/>
                </a:srgbClr>
              </a:clrTo>
            </a:clrChange>
          </a:blip>
          <a:srcRect/>
          <a:stretch>
            <a:fillRect/>
          </a:stretch>
        </p:blipFill>
        <p:spPr bwMode="auto">
          <a:xfrm>
            <a:off x="5649913" y="4286250"/>
            <a:ext cx="1779587"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anose="02010600030101010101" pitchFamily="2" charset="-122"/>
              </a:rPr>
              <a:t>非均匀量化</a:t>
            </a:r>
            <a:endParaRPr lang="zh-CN" altLang="en-US" dirty="0"/>
          </a:p>
        </p:txBody>
      </p:sp>
      <p:sp>
        <p:nvSpPr>
          <p:cNvPr id="3" name="内容占位符 2"/>
          <p:cNvSpPr>
            <a:spLocks noGrp="1"/>
          </p:cNvSpPr>
          <p:nvPr>
            <p:ph idx="1"/>
          </p:nvPr>
        </p:nvSpPr>
        <p:spPr>
          <a:xfrm>
            <a:off x="611560" y="1340768"/>
            <a:ext cx="8136904" cy="4700588"/>
          </a:xfrm>
        </p:spPr>
        <p:txBody>
          <a:bodyPr/>
          <a:lstStyle/>
          <a:p>
            <a:pPr>
              <a:lnSpc>
                <a:spcPct val="110000"/>
              </a:lnSpc>
              <a:spcBef>
                <a:spcPct val="30000"/>
              </a:spcBef>
            </a:pPr>
            <a:r>
              <a:rPr lang="zh-CN" altLang="en-US" dirty="0" smtClean="0"/>
              <a:t>根据信号的不同区间来确定量化间隔</a:t>
            </a:r>
            <a:endParaRPr lang="zh-CN" altLang="en-US" dirty="0" smtClean="0"/>
          </a:p>
          <a:p>
            <a:pPr>
              <a:lnSpc>
                <a:spcPct val="110000"/>
              </a:lnSpc>
              <a:spcBef>
                <a:spcPct val="30000"/>
              </a:spcBef>
            </a:pPr>
            <a:r>
              <a:rPr lang="zh-CN" altLang="en-US" dirty="0" smtClean="0">
                <a:latin typeface="宋体" panose="02010600030101010101" pitchFamily="2" charset="-122"/>
              </a:rPr>
              <a:t>非均匀量化的思想</a:t>
            </a:r>
            <a:endParaRPr lang="en-US" altLang="zh-CN" dirty="0" smtClean="0">
              <a:latin typeface="宋体" panose="02010600030101010101" pitchFamily="2" charset="-122"/>
            </a:endParaRPr>
          </a:p>
          <a:p>
            <a:pPr lvl="1">
              <a:lnSpc>
                <a:spcPct val="110000"/>
              </a:lnSpc>
              <a:spcBef>
                <a:spcPct val="30000"/>
              </a:spcBef>
            </a:pPr>
            <a:r>
              <a:rPr lang="zh-CN" altLang="en-US" dirty="0" smtClean="0">
                <a:latin typeface="宋体" panose="02010600030101010101" pitchFamily="2" charset="-122"/>
              </a:rPr>
              <a:t>非均匀量化是根据输入信号的概率密度函数来确定量化电平，以改善总体量化性能；</a:t>
            </a:r>
            <a:endParaRPr lang="zh-CN" altLang="en-US" dirty="0" smtClean="0">
              <a:latin typeface="宋体" panose="02010600030101010101" pitchFamily="2" charset="-122"/>
            </a:endParaRPr>
          </a:p>
          <a:p>
            <a:pPr lvl="1">
              <a:lnSpc>
                <a:spcPct val="110000"/>
              </a:lnSpc>
              <a:spcBef>
                <a:spcPct val="30000"/>
              </a:spcBef>
            </a:pPr>
            <a:r>
              <a:rPr lang="zh-CN" altLang="en-US" dirty="0" smtClean="0">
                <a:latin typeface="宋体" panose="02010600030101010101" pitchFamily="2" charset="-122"/>
              </a:rPr>
              <a:t>在</a:t>
            </a:r>
            <a:r>
              <a:rPr lang="en-US" altLang="zh-CN" dirty="0" smtClean="0">
                <a:latin typeface="宋体" panose="02010600030101010101" pitchFamily="2" charset="-122"/>
              </a:rPr>
              <a:t>f(x)</a:t>
            </a:r>
            <a:r>
              <a:rPr lang="zh-CN" altLang="en-US" dirty="0" smtClean="0">
                <a:latin typeface="宋体" panose="02010600030101010101" pitchFamily="2" charset="-122"/>
              </a:rPr>
              <a:t>大的地方，设法降低量化噪声</a:t>
            </a:r>
            <a:r>
              <a:rPr lang="en-US" altLang="zh-CN" dirty="0" smtClean="0">
                <a:latin typeface="宋体" panose="02010600030101010101" pitchFamily="2" charset="-122"/>
              </a:rPr>
              <a:t>(x-</a:t>
            </a:r>
            <a:r>
              <a:rPr lang="en-US" altLang="zh-CN" dirty="0" err="1" smtClean="0">
                <a:latin typeface="宋体" panose="02010600030101010101" pitchFamily="2" charset="-122"/>
              </a:rPr>
              <a:t>q</a:t>
            </a:r>
            <a:r>
              <a:rPr lang="en-US" altLang="zh-CN" baseline="-25000" dirty="0" err="1" smtClean="0">
                <a:latin typeface="宋体" panose="02010600030101010101" pitchFamily="2" charset="-122"/>
              </a:rPr>
              <a:t>i</a:t>
            </a:r>
            <a:r>
              <a:rPr lang="en-US" altLang="zh-CN" dirty="0" smtClean="0">
                <a:latin typeface="宋体" panose="02010600030101010101" pitchFamily="2" charset="-122"/>
              </a:rPr>
              <a:t>)</a:t>
            </a:r>
            <a:r>
              <a:rPr lang="en-US" altLang="zh-CN" baseline="30000" dirty="0" smtClean="0">
                <a:latin typeface="宋体" panose="02010600030101010101" pitchFamily="2" charset="-122"/>
              </a:rPr>
              <a:t>2</a:t>
            </a:r>
            <a:r>
              <a:rPr lang="zh-CN" altLang="en-US" dirty="0" smtClean="0">
                <a:latin typeface="宋体" panose="02010600030101010101" pitchFamily="2" charset="-122"/>
              </a:rPr>
              <a:t>，从而降低均方误差，可提高信噪比；</a:t>
            </a:r>
            <a:endParaRPr lang="zh-CN" altLang="en-US" dirty="0" smtClean="0">
              <a:latin typeface="宋体" panose="02010600030101010101" pitchFamily="2" charset="-122"/>
            </a:endParaRPr>
          </a:p>
          <a:p>
            <a:pPr lvl="1">
              <a:lnSpc>
                <a:spcPct val="110000"/>
              </a:lnSpc>
              <a:spcBef>
                <a:spcPct val="30000"/>
              </a:spcBef>
            </a:pPr>
            <a:r>
              <a:rPr lang="zh-CN" altLang="en-US" dirty="0" smtClean="0">
                <a:latin typeface="宋体" panose="02010600030101010101" pitchFamily="2" charset="-122"/>
              </a:rPr>
              <a:t>这意味着量化电平必须集中在幅度密度高的区域</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语音信号的非均匀量化</a:t>
            </a:r>
            <a:endParaRPr lang="zh-CN" altLang="en-US" dirty="0"/>
          </a:p>
        </p:txBody>
      </p:sp>
      <p:sp>
        <p:nvSpPr>
          <p:cNvPr id="3" name="内容占位符 2"/>
          <p:cNvSpPr>
            <a:spLocks noGrp="1"/>
          </p:cNvSpPr>
          <p:nvPr>
            <p:ph idx="1"/>
          </p:nvPr>
        </p:nvSpPr>
        <p:spPr>
          <a:xfrm>
            <a:off x="539552" y="1371600"/>
            <a:ext cx="4320480" cy="4649688"/>
          </a:xfrm>
        </p:spPr>
        <p:txBody>
          <a:bodyPr/>
          <a:lstStyle/>
          <a:p>
            <a:pPr>
              <a:lnSpc>
                <a:spcPct val="110000"/>
              </a:lnSpc>
              <a:spcBef>
                <a:spcPct val="30000"/>
              </a:spcBef>
            </a:pPr>
            <a:r>
              <a:rPr lang="zh-CN" altLang="en-US" sz="2800" dirty="0" smtClean="0">
                <a:solidFill>
                  <a:srgbClr val="003399"/>
                </a:solidFill>
                <a:latin typeface="宋体" panose="02010600030101010101" pitchFamily="2" charset="-122"/>
              </a:rPr>
              <a:t>量化间隔∆ 随信号抽样值的大小而变化。</a:t>
            </a:r>
            <a:r>
              <a:rPr lang="zh-CN" altLang="en-US" sz="2800" dirty="0" smtClean="0">
                <a:latin typeface="宋体" panose="02010600030101010101" pitchFamily="2" charset="-122"/>
              </a:rPr>
              <a:t>对于信号取值小的区间，其量化间隔小；反之，量化间隔就大；</a:t>
            </a:r>
            <a:endParaRPr lang="zh-CN" altLang="en-US" sz="2800" dirty="0" smtClean="0">
              <a:latin typeface="宋体" panose="02010600030101010101" pitchFamily="2" charset="-122"/>
            </a:endParaRPr>
          </a:p>
          <a:p>
            <a:pPr>
              <a:lnSpc>
                <a:spcPct val="110000"/>
              </a:lnSpc>
              <a:spcBef>
                <a:spcPct val="30000"/>
              </a:spcBef>
            </a:pPr>
            <a:r>
              <a:rPr lang="zh-CN" altLang="en-US" sz="2800" dirty="0" smtClean="0">
                <a:latin typeface="宋体" panose="02010600030101010101" pitchFamily="2" charset="-122"/>
              </a:rPr>
              <a:t>因此量化间隔对大、小信号的影响大致相同，</a:t>
            </a:r>
            <a:r>
              <a:rPr lang="zh-CN" altLang="en-US" sz="2800" dirty="0" smtClean="0">
                <a:solidFill>
                  <a:srgbClr val="003399"/>
                </a:solidFill>
                <a:latin typeface="宋体" panose="02010600030101010101" pitchFamily="2" charset="-122"/>
              </a:rPr>
              <a:t>改善了小信号时的量化信噪比</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C:\Documents and Settings\fym\桌面\500M《多媒体技术基础》02-18\多媒体技术及教育应用网络课程\多媒体技术基础\img\Image31.gif"/>
          <p:cNvPicPr>
            <a:picLocks noChangeAspect="1" noChangeArrowheads="1"/>
          </p:cNvPicPr>
          <p:nvPr/>
        </p:nvPicPr>
        <p:blipFill>
          <a:blip r:embed="rId1" r:link="rId2" cstate="print"/>
          <a:srcRect/>
          <a:stretch>
            <a:fillRect/>
          </a:stretch>
        </p:blipFill>
        <p:spPr bwMode="auto">
          <a:xfrm>
            <a:off x="4860032" y="1657895"/>
            <a:ext cx="3960439" cy="3643313"/>
          </a:xfrm>
          <a:prstGeom prst="rect">
            <a:avLst/>
          </a:prstGeom>
          <a:noFill/>
          <a:ln w="9525">
            <a:noFill/>
            <a:miter lim="800000"/>
            <a:headEnd/>
            <a:tailEnd/>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压缩器与扩张器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611560" y="1340768"/>
            <a:ext cx="8064896" cy="1815882"/>
          </a:xfrm>
          <a:prstGeom prst="rect">
            <a:avLst/>
          </a:prstGeom>
          <a:noFill/>
        </p:spPr>
        <p:txBody>
          <a:bodyPr wrap="square" rtlCol="0">
            <a:spAutoFit/>
          </a:bodyPr>
          <a:lstStyle/>
          <a:p>
            <a:r>
              <a:rPr lang="zh-CN" altLang="en-US" sz="2800" dirty="0" smtClean="0"/>
              <a:t>实现非均匀量化的方法是把输入量化器的信号</a:t>
            </a:r>
            <a:r>
              <a:rPr lang="en-US" altLang="zh-CN" sz="2800" dirty="0" smtClean="0"/>
              <a:t>x</a:t>
            </a:r>
            <a:r>
              <a:rPr lang="zh-CN" altLang="en-US" sz="2800" dirty="0" smtClean="0">
                <a:solidFill>
                  <a:srgbClr val="FF0000"/>
                </a:solidFill>
              </a:rPr>
              <a:t>先进行压缩处理</a:t>
            </a:r>
            <a:r>
              <a:rPr lang="zh-CN" altLang="en-US" sz="2800" dirty="0" smtClean="0"/>
              <a:t>，再把压缩的信号</a:t>
            </a:r>
            <a:r>
              <a:rPr lang="en-US" altLang="zh-CN" sz="2800" dirty="0" smtClean="0"/>
              <a:t>y</a:t>
            </a:r>
            <a:r>
              <a:rPr lang="zh-CN" altLang="en-US" sz="2800" dirty="0" smtClean="0">
                <a:solidFill>
                  <a:srgbClr val="FF0000"/>
                </a:solidFill>
              </a:rPr>
              <a:t>进行均匀量化</a:t>
            </a:r>
            <a:r>
              <a:rPr lang="zh-CN" altLang="en-US" sz="2800" dirty="0" smtClean="0"/>
              <a:t>。</a:t>
            </a:r>
            <a:endParaRPr lang="en-US" altLang="zh-CN" sz="2800" dirty="0" smtClean="0"/>
          </a:p>
          <a:p>
            <a:r>
              <a:rPr lang="zh-CN" altLang="en-US" sz="2800" dirty="0" smtClean="0">
                <a:solidFill>
                  <a:srgbClr val="0000CC"/>
                </a:solidFill>
              </a:rPr>
              <a:t>压缩器：</a:t>
            </a:r>
            <a:r>
              <a:rPr lang="zh-CN" altLang="en-US" sz="2800" dirty="0" smtClean="0"/>
              <a:t>就是一个非线性变换电路，微弱的信号被放大，强的信号被压缩。扩张器则相反。</a:t>
            </a:r>
            <a:endParaRPr lang="zh-CN" altLang="en-US" sz="2800" dirty="0"/>
          </a:p>
        </p:txBody>
      </p:sp>
      <p:graphicFrame>
        <p:nvGraphicFramePr>
          <p:cNvPr id="628738" name="Object 2"/>
          <p:cNvGraphicFramePr>
            <a:graphicFrameLocks noChangeAspect="1"/>
          </p:cNvGraphicFramePr>
          <p:nvPr/>
        </p:nvGraphicFramePr>
        <p:xfrm>
          <a:off x="1635720" y="3545036"/>
          <a:ext cx="5816600" cy="2908300"/>
        </p:xfrm>
        <a:graphic>
          <a:graphicData uri="http://schemas.openxmlformats.org/presentationml/2006/ole">
            <mc:AlternateContent xmlns:mc="http://schemas.openxmlformats.org/markup-compatibility/2006">
              <mc:Choice xmlns:v="urn:schemas-microsoft-com:vml" Requires="v">
                <p:oleObj spid="_x0000_s27649" name="" r:id="rId1" imgW="32823150" imgH="18373725" progId="Visio.Drawing.11">
                  <p:embed/>
                </p:oleObj>
              </mc:Choice>
              <mc:Fallback>
                <p:oleObj name="" r:id="rId1" imgW="32823150" imgH="18373725" progId="Visio.Drawing.11">
                  <p:embed/>
                  <p:pic>
                    <p:nvPicPr>
                      <p:cNvPr id="0" name="图片 27648"/>
                      <p:cNvPicPr>
                        <a:picLocks noChangeAspect="1"/>
                      </p:cNvPicPr>
                      <p:nvPr/>
                    </p:nvPicPr>
                    <p:blipFill>
                      <a:blip r:embed="rId2"/>
                      <a:stretch>
                        <a:fillRect/>
                      </a:stretch>
                    </p:blipFill>
                    <p:spPr>
                      <a:xfrm>
                        <a:off x="1635720" y="3545036"/>
                        <a:ext cx="5816600" cy="29083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28738"/>
                                        </p:tgtEl>
                                        <p:attrNameLst>
                                          <p:attrName>style.visibility</p:attrName>
                                        </p:attrNameLst>
                                      </p:cBhvr>
                                      <p:to>
                                        <p:strVal val="visible"/>
                                      </p:to>
                                    </p:set>
                                    <p:anim calcmode="lin" valueType="num">
                                      <p:cBhvr>
                                        <p:cTn id="7" dur="500" fill="hold"/>
                                        <p:tgtEl>
                                          <p:spTgt spid="628738"/>
                                        </p:tgtEl>
                                        <p:attrNameLst>
                                          <p:attrName>ppt_w</p:attrName>
                                        </p:attrNameLst>
                                      </p:cBhvr>
                                      <p:tavLst>
                                        <p:tav tm="0">
                                          <p:val>
                                            <p:fltVal val="0"/>
                                          </p:val>
                                        </p:tav>
                                        <p:tav tm="100000">
                                          <p:val>
                                            <p:strVal val="#ppt_w"/>
                                          </p:val>
                                        </p:tav>
                                      </p:tavLst>
                                    </p:anim>
                                    <p:anim calcmode="lin" valueType="num">
                                      <p:cBhvr>
                                        <p:cTn id="8" dur="500" fill="hold"/>
                                        <p:tgtEl>
                                          <p:spTgt spid="6287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非均匀量化的实现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20" name="TextBox 19"/>
          <p:cNvSpPr txBox="1"/>
          <p:nvPr/>
        </p:nvSpPr>
        <p:spPr>
          <a:xfrm>
            <a:off x="827584" y="2444695"/>
            <a:ext cx="7560840" cy="1200329"/>
          </a:xfrm>
          <a:prstGeom prst="rect">
            <a:avLst/>
          </a:prstGeom>
          <a:noFill/>
        </p:spPr>
        <p:txBody>
          <a:bodyPr wrap="square" rtlCol="0">
            <a:spAutoFit/>
          </a:bodyPr>
          <a:lstStyle/>
          <a:p>
            <a:r>
              <a:rPr lang="zh-CN" altLang="en-US" dirty="0" smtClean="0"/>
              <a:t>信号经非线性放大后再进行均匀量化</a:t>
            </a:r>
            <a:endParaRPr lang="en-US" altLang="zh-CN" dirty="0" smtClean="0"/>
          </a:p>
          <a:p>
            <a:r>
              <a:rPr lang="zh-CN" altLang="en-US" dirty="0" smtClean="0">
                <a:latin typeface="楷体_GB2312" pitchFamily="49" charset="-122"/>
                <a:ea typeface="楷体_GB2312" pitchFamily="49" charset="-122"/>
              </a:rPr>
              <a:t>用一个非线性变换电路将输入变量</a:t>
            </a:r>
            <a:r>
              <a:rPr lang="en-US" altLang="zh-CN" dirty="0" smtClean="0">
                <a:latin typeface="楷体_GB2312" pitchFamily="49" charset="-122"/>
                <a:ea typeface="楷体_GB2312" pitchFamily="49" charset="-122"/>
              </a:rPr>
              <a:t>x</a:t>
            </a:r>
            <a:r>
              <a:rPr lang="zh-CN" altLang="en-US" dirty="0" smtClean="0">
                <a:latin typeface="楷体_GB2312" pitchFamily="49" charset="-122"/>
                <a:ea typeface="楷体_GB2312" pitchFamily="49" charset="-122"/>
              </a:rPr>
              <a:t>换成另一变量</a:t>
            </a:r>
            <a:r>
              <a:rPr lang="en-US" altLang="zh-CN" dirty="0" smtClean="0">
                <a:latin typeface="楷体_GB2312" pitchFamily="49" charset="-122"/>
                <a:ea typeface="楷体_GB2312" pitchFamily="49" charset="-122"/>
              </a:rPr>
              <a:t>y</a:t>
            </a:r>
            <a:r>
              <a:rPr lang="zh-CN" altLang="en-US" dirty="0" smtClean="0">
                <a:latin typeface="楷体_GB2312" pitchFamily="49" charset="-122"/>
                <a:ea typeface="楷体_GB2312" pitchFamily="49" charset="-122"/>
              </a:rPr>
              <a:t>。即：</a:t>
            </a:r>
            <a:r>
              <a:rPr lang="en-US" altLang="zh-CN" dirty="0" smtClean="0">
                <a:latin typeface="楷体_GB2312" pitchFamily="49" charset="-122"/>
                <a:ea typeface="楷体_GB2312" pitchFamily="49" charset="-122"/>
              </a:rPr>
              <a:t>y=g(x)</a:t>
            </a:r>
            <a:r>
              <a:rPr lang="zh-CN" altLang="en-US" dirty="0" smtClean="0">
                <a:latin typeface="楷体_GB2312" pitchFamily="49" charset="-122"/>
                <a:ea typeface="楷体_GB2312" pitchFamily="49" charset="-122"/>
              </a:rPr>
              <a:t>，广泛采用的是对数压缩特性</a:t>
            </a:r>
            <a:endParaRPr lang="zh-CN" altLang="en-US" dirty="0"/>
          </a:p>
        </p:txBody>
      </p:sp>
      <p:pic>
        <p:nvPicPr>
          <p:cNvPr id="21" name="Picture 4"/>
          <p:cNvPicPr>
            <a:picLocks noChangeAspect="1" noChangeArrowheads="1"/>
          </p:cNvPicPr>
          <p:nvPr/>
        </p:nvPicPr>
        <p:blipFill>
          <a:blip r:embed="rId1" cstate="print"/>
          <a:srcRect/>
          <a:stretch>
            <a:fillRect/>
          </a:stretch>
        </p:blipFill>
        <p:spPr bwMode="auto">
          <a:xfrm>
            <a:off x="539552" y="1124744"/>
            <a:ext cx="7777162" cy="1322388"/>
          </a:xfrm>
          <a:prstGeom prst="rect">
            <a:avLst/>
          </a:prstGeom>
          <a:noFill/>
          <a:ln w="9525">
            <a:noFill/>
            <a:miter lim="800000"/>
            <a:headEnd/>
            <a:tailEnd/>
          </a:ln>
        </p:spPr>
      </p:pic>
      <p:graphicFrame>
        <p:nvGraphicFramePr>
          <p:cNvPr id="1630211" name="Object 3"/>
          <p:cNvGraphicFramePr>
            <a:graphicFrameLocks noChangeAspect="1"/>
          </p:cNvGraphicFramePr>
          <p:nvPr/>
        </p:nvGraphicFramePr>
        <p:xfrm>
          <a:off x="6049431" y="3429000"/>
          <a:ext cx="2194977" cy="2935660"/>
        </p:xfrm>
        <a:graphic>
          <a:graphicData uri="http://schemas.openxmlformats.org/presentationml/2006/ole">
            <mc:AlternateContent xmlns:mc="http://schemas.openxmlformats.org/markup-compatibility/2006">
              <mc:Choice xmlns:v="urn:schemas-microsoft-com:vml" Requires="v">
                <p:oleObj spid="_x0000_s28673" name="Visio" r:id="rId2" imgW="3676650" imgH="4914900" progId="Visio.Drawing.11">
                  <p:embed/>
                </p:oleObj>
              </mc:Choice>
              <mc:Fallback>
                <p:oleObj name="Visio" r:id="rId2" imgW="3676650" imgH="4914900" progId="Visio.Drawing.11">
                  <p:embed/>
                  <p:pic>
                    <p:nvPicPr>
                      <p:cNvPr id="0" name="Object 3"/>
                      <p:cNvPicPr>
                        <a:picLocks noChangeAspect="1"/>
                      </p:cNvPicPr>
                      <p:nvPr/>
                    </p:nvPicPr>
                    <p:blipFill>
                      <a:blip r:embed="rId3"/>
                      <a:stretch>
                        <a:fillRect/>
                      </a:stretch>
                    </p:blipFill>
                    <p:spPr>
                      <a:xfrm>
                        <a:off x="6049431" y="3429000"/>
                        <a:ext cx="2194977" cy="2935660"/>
                      </a:xfrm>
                      <a:prstGeom prst="rect">
                        <a:avLst/>
                      </a:prstGeom>
                      <a:noFill/>
                      <a:ln w="9525">
                        <a:noFill/>
                      </a:ln>
                    </p:spPr>
                  </p:pic>
                </p:oleObj>
              </mc:Fallback>
            </mc:AlternateContent>
          </a:graphicData>
        </a:graphic>
      </p:graphicFrame>
      <p:graphicFrame>
        <p:nvGraphicFramePr>
          <p:cNvPr id="1630212" name="Object 4"/>
          <p:cNvGraphicFramePr>
            <a:graphicFrameLocks noChangeAspect="1"/>
          </p:cNvGraphicFramePr>
          <p:nvPr/>
        </p:nvGraphicFramePr>
        <p:xfrm>
          <a:off x="985003" y="3846874"/>
          <a:ext cx="3370973" cy="2462446"/>
        </p:xfrm>
        <a:graphic>
          <a:graphicData uri="http://schemas.openxmlformats.org/presentationml/2006/ole">
            <mc:AlternateContent xmlns:mc="http://schemas.openxmlformats.org/markup-compatibility/2006">
              <mc:Choice xmlns:v="urn:schemas-microsoft-com:vml" Requires="v">
                <p:oleObj spid="_x0000_s28674" name="Visio" r:id="rId4" imgW="4962525" imgH="3629025" progId="Visio.Drawing.11">
                  <p:embed/>
                </p:oleObj>
              </mc:Choice>
              <mc:Fallback>
                <p:oleObj name="Visio" r:id="rId4" imgW="4962525" imgH="3629025" progId="Visio.Drawing.11">
                  <p:embed/>
                  <p:pic>
                    <p:nvPicPr>
                      <p:cNvPr id="0" name="Object 4"/>
                      <p:cNvPicPr>
                        <a:picLocks noChangeAspect="1"/>
                      </p:cNvPicPr>
                      <p:nvPr/>
                    </p:nvPicPr>
                    <p:blipFill>
                      <a:blip r:embed="rId5"/>
                      <a:stretch>
                        <a:fillRect/>
                      </a:stretch>
                    </p:blipFill>
                    <p:spPr>
                      <a:xfrm>
                        <a:off x="985003" y="3846874"/>
                        <a:ext cx="3370973" cy="2462446"/>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0212"/>
                                        </p:tgtEl>
                                        <p:attrNameLst>
                                          <p:attrName>style.visibility</p:attrName>
                                        </p:attrNameLst>
                                      </p:cBhvr>
                                      <p:to>
                                        <p:strVal val="visible"/>
                                      </p:to>
                                    </p:set>
                                    <p:animEffect transition="in" filter="wipe(left)">
                                      <p:cBhvr>
                                        <p:cTn id="7" dur="500"/>
                                        <p:tgtEl>
                                          <p:spTgt spid="16302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30211"/>
                                        </p:tgtEl>
                                        <p:attrNameLst>
                                          <p:attrName>style.visibility</p:attrName>
                                        </p:attrNameLst>
                                      </p:cBhvr>
                                      <p:to>
                                        <p:strVal val="visible"/>
                                      </p:to>
                                    </p:set>
                                    <p:animEffect transition="in" filter="wipe(down)">
                                      <p:cBhvr>
                                        <p:cTn id="12" dur="500"/>
                                        <p:tgtEl>
                                          <p:spTgt spid="1630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压扩特性的数学分析（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anose="02010600030101010101" pitchFamily="2" charset="-122"/>
              </a:rPr>
              <a:t>当量化区间划分很多时，在每一量化区间内压缩特性曲线可以近似看作为一段直线，其斜率为：</a:t>
            </a:r>
            <a:endParaRPr lang="en-US" altLang="zh-CN" sz="2800" dirty="0" smtClean="0">
              <a:latin typeface="宋体" panose="02010600030101010101" pitchFamily="2" charset="-122"/>
            </a:endParaRPr>
          </a:p>
          <a:p>
            <a:endParaRPr lang="en-US" altLang="zh-CN" dirty="0" smtClean="0">
              <a:latin typeface="宋体" panose="02010600030101010101" pitchFamily="2" charset="-122"/>
            </a:endParaRPr>
          </a:p>
          <a:p>
            <a:r>
              <a:rPr lang="zh-CN" altLang="en-US" sz="2800" dirty="0" smtClean="0">
                <a:latin typeface="宋体" panose="02010600030101010101" pitchFamily="2" charset="-122"/>
              </a:rPr>
              <a:t>对此压缩器的输入和输出电压范围均作归一化，且纵坐标</a:t>
            </a:r>
            <a:r>
              <a:rPr lang="en-US" altLang="zh-CN" sz="2800" dirty="0" smtClean="0">
                <a:latin typeface="宋体" panose="02010600030101010101" pitchFamily="2" charset="-122"/>
              </a:rPr>
              <a:t>y</a:t>
            </a:r>
            <a:r>
              <a:rPr lang="zh-CN" altLang="en-US" sz="2800" dirty="0" smtClean="0">
                <a:latin typeface="宋体" panose="02010600030101010101" pitchFamily="2" charset="-122"/>
              </a:rPr>
              <a:t>在</a:t>
            </a:r>
            <a:r>
              <a:rPr lang="en-US" altLang="zh-CN" sz="2800" dirty="0" smtClean="0">
                <a:latin typeface="宋体" panose="02010600030101010101" pitchFamily="2" charset="-122"/>
              </a:rPr>
              <a:t>0</a:t>
            </a:r>
            <a:r>
              <a:rPr lang="zh-CN" altLang="en-US" sz="2800" dirty="0" smtClean="0">
                <a:latin typeface="宋体" panose="02010600030101010101" pitchFamily="2" charset="-122"/>
              </a:rPr>
              <a:t>和</a:t>
            </a:r>
            <a:r>
              <a:rPr lang="en-US" altLang="zh-CN" sz="2800" dirty="0" smtClean="0">
                <a:latin typeface="宋体" panose="02010600030101010101" pitchFamily="2" charset="-122"/>
              </a:rPr>
              <a:t>1</a:t>
            </a:r>
            <a:r>
              <a:rPr lang="zh-CN" altLang="en-US" sz="2800" dirty="0" smtClean="0">
                <a:latin typeface="宋体" panose="02010600030101010101" pitchFamily="2" charset="-122"/>
              </a:rPr>
              <a:t>之间均匀划分成</a:t>
            </a:r>
            <a:r>
              <a:rPr lang="en-US" altLang="zh-CN" sz="2800" dirty="0" smtClean="0">
                <a:latin typeface="宋体" panose="02010600030101010101" pitchFamily="2" charset="-122"/>
              </a:rPr>
              <a:t>N</a:t>
            </a:r>
            <a:r>
              <a:rPr lang="zh-CN" altLang="en-US" sz="2800" dirty="0" smtClean="0">
                <a:latin typeface="宋体" panose="02010600030101010101" pitchFamily="2" charset="-122"/>
              </a:rPr>
              <a:t>个量化区间，则每个量化区间的间隔应该等于：</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1236" name="Object 4"/>
          <p:cNvGraphicFramePr>
            <a:graphicFrameLocks noChangeAspect="1"/>
          </p:cNvGraphicFramePr>
          <p:nvPr/>
        </p:nvGraphicFramePr>
        <p:xfrm>
          <a:off x="2963416" y="2420888"/>
          <a:ext cx="1752600" cy="787400"/>
        </p:xfrm>
        <a:graphic>
          <a:graphicData uri="http://schemas.openxmlformats.org/presentationml/2006/ole">
            <mc:AlternateContent xmlns:mc="http://schemas.openxmlformats.org/markup-compatibility/2006">
              <mc:Choice xmlns:v="urn:schemas-microsoft-com:vml" Requires="v">
                <p:oleObj spid="_x0000_s29697" name="公式" r:id="rId1" imgW="20726400" imgH="9448800" progId="Equation.3">
                  <p:embed/>
                </p:oleObj>
              </mc:Choice>
              <mc:Fallback>
                <p:oleObj name="公式" r:id="rId1" imgW="20726400" imgH="9448800" progId="Equation.3">
                  <p:embed/>
                  <p:pic>
                    <p:nvPicPr>
                      <p:cNvPr id="0" name="Object 4"/>
                      <p:cNvPicPr>
                        <a:picLocks noChangeAspect="1"/>
                      </p:cNvPicPr>
                      <p:nvPr/>
                    </p:nvPicPr>
                    <p:blipFill>
                      <a:blip r:embed="rId2"/>
                      <a:stretch>
                        <a:fillRect/>
                      </a:stretch>
                    </p:blipFill>
                    <p:spPr>
                      <a:xfrm>
                        <a:off x="2963416" y="2420888"/>
                        <a:ext cx="1752600" cy="787400"/>
                      </a:xfrm>
                      <a:prstGeom prst="rect">
                        <a:avLst/>
                      </a:prstGeom>
                      <a:noFill/>
                      <a:ln w="9525">
                        <a:noFill/>
                      </a:ln>
                    </p:spPr>
                  </p:pic>
                </p:oleObj>
              </mc:Fallback>
            </mc:AlternateContent>
          </a:graphicData>
        </a:graphic>
      </p:graphicFrame>
      <p:graphicFrame>
        <p:nvGraphicFramePr>
          <p:cNvPr id="1631237" name="Object 5"/>
          <p:cNvGraphicFramePr>
            <a:graphicFrameLocks noChangeAspect="1"/>
          </p:cNvGraphicFramePr>
          <p:nvPr/>
        </p:nvGraphicFramePr>
        <p:xfrm>
          <a:off x="5289203" y="2420888"/>
          <a:ext cx="1443037" cy="838200"/>
        </p:xfrm>
        <a:graphic>
          <a:graphicData uri="http://schemas.openxmlformats.org/presentationml/2006/ole">
            <mc:AlternateContent xmlns:mc="http://schemas.openxmlformats.org/markup-compatibility/2006">
              <mc:Choice xmlns:v="urn:schemas-microsoft-com:vml" Requires="v">
                <p:oleObj spid="_x0000_s29698" name="公式" r:id="rId3" imgW="17373600" imgH="10058400" progId="Equation.3">
                  <p:embed/>
                </p:oleObj>
              </mc:Choice>
              <mc:Fallback>
                <p:oleObj name="公式" r:id="rId3" imgW="17373600" imgH="10058400" progId="Equation.3">
                  <p:embed/>
                  <p:pic>
                    <p:nvPicPr>
                      <p:cNvPr id="0" name="Object 5"/>
                      <p:cNvPicPr>
                        <a:picLocks noChangeAspect="1"/>
                      </p:cNvPicPr>
                      <p:nvPr/>
                    </p:nvPicPr>
                    <p:blipFill>
                      <a:blip r:embed="rId4"/>
                      <a:stretch>
                        <a:fillRect/>
                      </a:stretch>
                    </p:blipFill>
                    <p:spPr>
                      <a:xfrm>
                        <a:off x="5289203" y="2420888"/>
                        <a:ext cx="1443037" cy="838200"/>
                      </a:xfrm>
                      <a:prstGeom prst="rect">
                        <a:avLst/>
                      </a:prstGeom>
                      <a:noFill/>
                      <a:ln w="9525">
                        <a:noFill/>
                      </a:ln>
                    </p:spPr>
                  </p:pic>
                </p:oleObj>
              </mc:Fallback>
            </mc:AlternateContent>
          </a:graphicData>
        </a:graphic>
      </p:graphicFrame>
      <p:graphicFrame>
        <p:nvGraphicFramePr>
          <p:cNvPr id="1631238" name="Object 6"/>
          <p:cNvGraphicFramePr>
            <a:graphicFrameLocks noChangeAspect="1"/>
          </p:cNvGraphicFramePr>
          <p:nvPr/>
        </p:nvGraphicFramePr>
        <p:xfrm>
          <a:off x="1381398" y="4940597"/>
          <a:ext cx="1076325" cy="787400"/>
        </p:xfrm>
        <a:graphic>
          <a:graphicData uri="http://schemas.openxmlformats.org/presentationml/2006/ole">
            <mc:AlternateContent xmlns:mc="http://schemas.openxmlformats.org/markup-compatibility/2006">
              <mc:Choice xmlns:v="urn:schemas-microsoft-com:vml" Requires="v">
                <p:oleObj spid="_x0000_s29699" name="公式" r:id="rId5" imgW="12801600" imgH="9448800" progId="Equation.3">
                  <p:embed/>
                </p:oleObj>
              </mc:Choice>
              <mc:Fallback>
                <p:oleObj name="公式" r:id="rId5" imgW="12801600" imgH="9448800" progId="Equation.3">
                  <p:embed/>
                  <p:pic>
                    <p:nvPicPr>
                      <p:cNvPr id="0" name="Object 6"/>
                      <p:cNvPicPr>
                        <a:picLocks noChangeAspect="1"/>
                      </p:cNvPicPr>
                      <p:nvPr/>
                    </p:nvPicPr>
                    <p:blipFill>
                      <a:blip r:embed="rId6"/>
                      <a:stretch>
                        <a:fillRect/>
                      </a:stretch>
                    </p:blipFill>
                    <p:spPr>
                      <a:xfrm>
                        <a:off x="1381398" y="4940597"/>
                        <a:ext cx="1076325" cy="787400"/>
                      </a:xfrm>
                      <a:prstGeom prst="rect">
                        <a:avLst/>
                      </a:prstGeom>
                      <a:noFill/>
                      <a:ln w="9525">
                        <a:noFill/>
                      </a:ln>
                    </p:spPr>
                  </p:pic>
                </p:oleObj>
              </mc:Fallback>
            </mc:AlternateContent>
          </a:graphicData>
        </a:graphic>
      </p:graphicFrame>
      <p:graphicFrame>
        <p:nvGraphicFramePr>
          <p:cNvPr id="1631239" name="Object 7"/>
          <p:cNvGraphicFramePr>
            <a:graphicFrameLocks noChangeAspect="1"/>
          </p:cNvGraphicFramePr>
          <p:nvPr/>
        </p:nvGraphicFramePr>
        <p:xfrm>
          <a:off x="3110185" y="4869160"/>
          <a:ext cx="2493963" cy="838200"/>
        </p:xfrm>
        <a:graphic>
          <a:graphicData uri="http://schemas.openxmlformats.org/presentationml/2006/ole">
            <mc:AlternateContent xmlns:mc="http://schemas.openxmlformats.org/markup-compatibility/2006">
              <mc:Choice xmlns:v="urn:schemas-microsoft-com:vml" Requires="v">
                <p:oleObj spid="_x0000_s29700" name="公式" r:id="rId7" imgW="29870400" imgH="10058400" progId="Equation.3">
                  <p:embed/>
                </p:oleObj>
              </mc:Choice>
              <mc:Fallback>
                <p:oleObj name="公式" r:id="rId7" imgW="29870400" imgH="10058400" progId="Equation.3">
                  <p:embed/>
                  <p:pic>
                    <p:nvPicPr>
                      <p:cNvPr id="0" name="Object 7"/>
                      <p:cNvPicPr>
                        <a:picLocks noChangeAspect="1"/>
                      </p:cNvPicPr>
                      <p:nvPr/>
                    </p:nvPicPr>
                    <p:blipFill>
                      <a:blip r:embed="rId8"/>
                      <a:stretch>
                        <a:fillRect/>
                      </a:stretch>
                    </p:blipFill>
                    <p:spPr>
                      <a:xfrm>
                        <a:off x="3110185" y="4869160"/>
                        <a:ext cx="2493963" cy="838200"/>
                      </a:xfrm>
                      <a:prstGeom prst="rect">
                        <a:avLst/>
                      </a:prstGeom>
                      <a:noFill/>
                      <a:ln w="9525">
                        <a:noFill/>
                      </a:ln>
                    </p:spPr>
                  </p:pic>
                </p:oleObj>
              </mc:Fallback>
            </mc:AlternateContent>
          </a:graphicData>
        </a:graphic>
      </p:graphicFrame>
      <p:graphicFrame>
        <p:nvGraphicFramePr>
          <p:cNvPr id="1631240" name="Object 8"/>
          <p:cNvGraphicFramePr>
            <a:graphicFrameLocks noChangeAspect="1"/>
          </p:cNvGraphicFramePr>
          <p:nvPr/>
        </p:nvGraphicFramePr>
        <p:xfrm>
          <a:off x="6494735" y="4869160"/>
          <a:ext cx="1317625" cy="839787"/>
        </p:xfrm>
        <a:graphic>
          <a:graphicData uri="http://schemas.openxmlformats.org/presentationml/2006/ole">
            <mc:AlternateContent xmlns:mc="http://schemas.openxmlformats.org/markup-compatibility/2006">
              <mc:Choice xmlns:v="urn:schemas-microsoft-com:vml" Requires="v">
                <p:oleObj spid="_x0000_s29701" name="公式" r:id="rId9" imgW="15849600" imgH="10058400" progId="Equation.3">
                  <p:embed/>
                </p:oleObj>
              </mc:Choice>
              <mc:Fallback>
                <p:oleObj name="公式" r:id="rId9" imgW="15849600" imgH="10058400" progId="Equation.3">
                  <p:embed/>
                  <p:pic>
                    <p:nvPicPr>
                      <p:cNvPr id="0" name="Object 8"/>
                      <p:cNvPicPr>
                        <a:picLocks noChangeAspect="1"/>
                      </p:cNvPicPr>
                      <p:nvPr/>
                    </p:nvPicPr>
                    <p:blipFill>
                      <a:blip r:embed="rId10"/>
                      <a:stretch>
                        <a:fillRect/>
                      </a:stretch>
                    </p:blipFill>
                    <p:spPr>
                      <a:xfrm>
                        <a:off x="6494735" y="4869160"/>
                        <a:ext cx="1317625" cy="839787"/>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31236"/>
                                        </p:tgtEl>
                                        <p:attrNameLst>
                                          <p:attrName>style.visibility</p:attrName>
                                        </p:attrNameLst>
                                      </p:cBhvr>
                                      <p:to>
                                        <p:strVal val="visible"/>
                                      </p:to>
                                    </p:set>
                                    <p:animEffect transition="in" filter="wipe(left)">
                                      <p:cBhvr>
                                        <p:cTn id="7" dur="500"/>
                                        <p:tgtEl>
                                          <p:spTgt spid="16312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1237"/>
                                        </p:tgtEl>
                                        <p:attrNameLst>
                                          <p:attrName>style.visibility</p:attrName>
                                        </p:attrNameLst>
                                      </p:cBhvr>
                                      <p:to>
                                        <p:strVal val="visible"/>
                                      </p:to>
                                    </p:set>
                                    <p:animEffect transition="in" filter="wipe(left)">
                                      <p:cBhvr>
                                        <p:cTn id="11" dur="500"/>
                                        <p:tgtEl>
                                          <p:spTgt spid="1631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31238"/>
                                        </p:tgtEl>
                                        <p:attrNameLst>
                                          <p:attrName>style.visibility</p:attrName>
                                        </p:attrNameLst>
                                      </p:cBhvr>
                                      <p:to>
                                        <p:strVal val="visible"/>
                                      </p:to>
                                    </p:set>
                                    <p:animEffect transition="in" filter="wipe(left)">
                                      <p:cBhvr>
                                        <p:cTn id="15" dur="500"/>
                                        <p:tgtEl>
                                          <p:spTgt spid="163123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31239"/>
                                        </p:tgtEl>
                                        <p:attrNameLst>
                                          <p:attrName>style.visibility</p:attrName>
                                        </p:attrNameLst>
                                      </p:cBhvr>
                                      <p:to>
                                        <p:strVal val="visible"/>
                                      </p:to>
                                    </p:set>
                                    <p:animEffect transition="in" filter="wipe(left)">
                                      <p:cBhvr>
                                        <p:cTn id="19" dur="500"/>
                                        <p:tgtEl>
                                          <p:spTgt spid="163123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31240"/>
                                        </p:tgtEl>
                                        <p:attrNameLst>
                                          <p:attrName>style.visibility</p:attrName>
                                        </p:attrNameLst>
                                      </p:cBhvr>
                                      <p:to>
                                        <p:strVal val="visible"/>
                                      </p:to>
                                    </p:set>
                                    <p:animEffect transition="in" filter="wipe(left)">
                                      <p:cBhvr>
                                        <p:cTn id="23" dur="500"/>
                                        <p:tgtEl>
                                          <p:spTgt spid="163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压扩特性的数学分析（</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pPr eaLnBrk="1" hangingPunct="1"/>
            <a:r>
              <a:rPr lang="zh-CN" altLang="en-US" sz="2800" dirty="0" smtClean="0">
                <a:latin typeface="宋体" panose="02010600030101010101" pitchFamily="2" charset="-122"/>
              </a:rPr>
              <a:t>为了对不同的信号强度保持信号量噪比恒定，当输入电压</a:t>
            </a:r>
            <a:r>
              <a:rPr lang="en-US" altLang="zh-CN" sz="2800" dirty="0" smtClean="0">
                <a:latin typeface="宋体" panose="02010600030101010101" pitchFamily="2" charset="-122"/>
              </a:rPr>
              <a:t>x</a:t>
            </a:r>
            <a:r>
              <a:rPr lang="zh-CN" altLang="en-US" sz="2800" dirty="0" smtClean="0">
                <a:latin typeface="宋体" panose="02010600030101010101" pitchFamily="2" charset="-122"/>
              </a:rPr>
              <a:t>减小时，应当使量化间隔</a:t>
            </a:r>
            <a:r>
              <a:rPr lang="zh-CN" altLang="en-US" sz="2800" dirty="0" smtClean="0">
                <a:latin typeface="宋体" panose="02010600030101010101" pitchFamily="2" charset="-122"/>
                <a:sym typeface="Symbol" panose="05050102010706020507" pitchFamily="18" charset="2"/>
              </a:rPr>
              <a:t></a:t>
            </a:r>
            <a:r>
              <a:rPr lang="en-US" altLang="zh-CN" sz="2800" dirty="0" smtClean="0">
                <a:latin typeface="宋体" panose="02010600030101010101" pitchFamily="2" charset="-122"/>
              </a:rPr>
              <a:t>x</a:t>
            </a:r>
            <a:r>
              <a:rPr lang="zh-CN" altLang="en-US" sz="2800" dirty="0" smtClean="0">
                <a:latin typeface="宋体" panose="02010600030101010101" pitchFamily="2" charset="-122"/>
              </a:rPr>
              <a:t>按比例地减小，即：</a:t>
            </a:r>
            <a:endParaRPr lang="zh-CN" altLang="en-US" sz="2800" dirty="0" smtClean="0">
              <a:latin typeface="宋体" panose="02010600030101010101" pitchFamily="2" charset="-122"/>
            </a:endParaRPr>
          </a:p>
          <a:p>
            <a:pPr lvl="1" eaLnBrk="1" hangingPunct="1"/>
            <a:r>
              <a:rPr lang="zh-CN" altLang="en-US" dirty="0" smtClean="0">
                <a:latin typeface="宋体" panose="02010600030101010101" pitchFamily="2" charset="-122"/>
                <a:sym typeface="Symbol" panose="05050102010706020507" pitchFamily="18" charset="2"/>
              </a:rPr>
              <a:t></a:t>
            </a:r>
            <a:r>
              <a:rPr lang="en-US" altLang="zh-CN" dirty="0" smtClean="0">
                <a:latin typeface="宋体" panose="02010600030101010101" pitchFamily="2" charset="-122"/>
              </a:rPr>
              <a:t>x </a:t>
            </a:r>
            <a:r>
              <a:rPr lang="en-US" altLang="zh-CN" dirty="0" smtClean="0">
                <a:latin typeface="宋体" panose="02010600030101010101" pitchFamily="2" charset="-122"/>
                <a:sym typeface="Symbol" panose="05050102010706020507" pitchFamily="18" charset="2"/>
              </a:rPr>
              <a:t></a:t>
            </a:r>
            <a:r>
              <a:rPr lang="en-US" altLang="zh-CN" dirty="0" smtClean="0">
                <a:latin typeface="宋体" panose="02010600030101010101" pitchFamily="2" charset="-122"/>
              </a:rPr>
              <a:t> x</a:t>
            </a:r>
            <a:endParaRPr lang="en-US" altLang="zh-CN" dirty="0" smtClean="0">
              <a:latin typeface="宋体" panose="02010600030101010101" pitchFamily="2" charset="-122"/>
            </a:endParaRPr>
          </a:p>
          <a:p>
            <a:pPr lvl="1" eaLnBrk="1" hangingPunct="1"/>
            <a:endParaRPr lang="en-US" altLang="zh-CN" dirty="0" smtClean="0">
              <a:latin typeface="宋体" panose="02010600030101010101" pitchFamily="2" charset="-122"/>
            </a:endParaRPr>
          </a:p>
          <a:p>
            <a:pPr eaLnBrk="1" hangingPunct="1"/>
            <a:r>
              <a:rPr lang="en-US" altLang="zh-CN" sz="2800" dirty="0" smtClean="0">
                <a:latin typeface="宋体" panose="02010600030101010101" pitchFamily="2" charset="-122"/>
              </a:rPr>
              <a:t>X</a:t>
            </a:r>
            <a:r>
              <a:rPr lang="zh-CN" altLang="en-US" sz="2800" dirty="0" smtClean="0">
                <a:latin typeface="宋体" panose="02010600030101010101" pitchFamily="2" charset="-122"/>
              </a:rPr>
              <a:t>为压缩器的归一化输入，</a:t>
            </a:r>
            <a:r>
              <a:rPr lang="en-US" altLang="zh-CN" sz="2800" dirty="0" smtClean="0">
                <a:latin typeface="宋体" panose="02010600030101010101" pitchFamily="2" charset="-122"/>
              </a:rPr>
              <a:t>y</a:t>
            </a:r>
            <a:r>
              <a:rPr lang="zh-CN" altLang="en-US" sz="2800" dirty="0" smtClean="0">
                <a:latin typeface="宋体" panose="02010600030101010101" pitchFamily="2" charset="-122"/>
              </a:rPr>
              <a:t>为压缩器的归一化输出。将边界条件</a:t>
            </a:r>
            <a:r>
              <a:rPr lang="en-US" altLang="zh-CN" sz="2800" dirty="0" smtClean="0">
                <a:latin typeface="宋体" panose="02010600030101010101" pitchFamily="2" charset="-122"/>
              </a:rPr>
              <a:t>(</a:t>
            </a:r>
            <a:r>
              <a:rPr lang="zh-CN" altLang="en-US" sz="2800" dirty="0" smtClean="0">
                <a:latin typeface="宋体" panose="02010600030101010101" pitchFamily="2" charset="-122"/>
              </a:rPr>
              <a:t>当</a:t>
            </a:r>
            <a:r>
              <a:rPr lang="en-US" altLang="zh-CN" sz="2800" dirty="0" smtClean="0">
                <a:latin typeface="宋体" panose="02010600030101010101" pitchFamily="2" charset="-122"/>
              </a:rPr>
              <a:t>x=1</a:t>
            </a:r>
            <a:r>
              <a:rPr lang="zh-CN" altLang="en-US" sz="2800" dirty="0" smtClean="0">
                <a:latin typeface="宋体" panose="02010600030101010101" pitchFamily="2" charset="-122"/>
              </a:rPr>
              <a:t>时，</a:t>
            </a:r>
            <a:r>
              <a:rPr lang="en-US" altLang="zh-CN" sz="2800" dirty="0" smtClean="0">
                <a:latin typeface="宋体" panose="02010600030101010101" pitchFamily="2" charset="-122"/>
              </a:rPr>
              <a:t>y=1)</a:t>
            </a:r>
            <a:r>
              <a:rPr lang="zh-CN" altLang="en-US" sz="2800" dirty="0" smtClean="0">
                <a:latin typeface="宋体" panose="02010600030101010101" pitchFamily="2" charset="-122"/>
              </a:rPr>
              <a:t>，代入可得</a:t>
            </a:r>
            <a:endParaRPr lang="en-US" altLang="zh-CN" sz="2800" dirty="0" smtClean="0">
              <a:latin typeface="宋体" panose="02010600030101010101" pitchFamily="2" charset="-122"/>
            </a:endParaRPr>
          </a:p>
          <a:p>
            <a:pPr lvl="1" eaLnBrk="1" hangingPunct="1"/>
            <a:r>
              <a:rPr lang="en-US" altLang="zh-CN" dirty="0" err="1" smtClean="0">
                <a:latin typeface="宋体" panose="02010600030101010101" pitchFamily="2" charset="-122"/>
              </a:rPr>
              <a:t>k+c</a:t>
            </a:r>
            <a:r>
              <a:rPr lang="en-US" altLang="zh-CN" dirty="0" smtClean="0">
                <a:latin typeface="宋体" panose="02010600030101010101" pitchFamily="2" charset="-122"/>
              </a:rPr>
              <a:t>=0 → c=-k</a:t>
            </a:r>
            <a:endParaRPr lang="en-US" altLang="zh-CN" dirty="0" smtClean="0">
              <a:latin typeface="宋体" panose="02010600030101010101" pitchFamily="2" charset="-122"/>
            </a:endParaRPr>
          </a:p>
          <a:p>
            <a:pPr lvl="1" eaLnBrk="1" hangingPunct="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2260" name="Object 4"/>
          <p:cNvGraphicFramePr>
            <a:graphicFrameLocks noChangeAspect="1"/>
          </p:cNvGraphicFramePr>
          <p:nvPr/>
        </p:nvGraphicFramePr>
        <p:xfrm>
          <a:off x="3767236" y="2708920"/>
          <a:ext cx="935038" cy="833437"/>
        </p:xfrm>
        <a:graphic>
          <a:graphicData uri="http://schemas.openxmlformats.org/presentationml/2006/ole">
            <mc:AlternateContent xmlns:mc="http://schemas.openxmlformats.org/markup-compatibility/2006">
              <mc:Choice xmlns:v="urn:schemas-microsoft-com:vml" Requires="v">
                <p:oleObj spid="_x0000_s30721" name="公式" r:id="rId1" imgW="11277600" imgH="10058400" progId="Equation.3">
                  <p:embed/>
                </p:oleObj>
              </mc:Choice>
              <mc:Fallback>
                <p:oleObj name="公式" r:id="rId1" imgW="11277600" imgH="10058400" progId="Equation.3">
                  <p:embed/>
                  <p:pic>
                    <p:nvPicPr>
                      <p:cNvPr id="0" name="Object 4"/>
                      <p:cNvPicPr>
                        <a:picLocks noChangeAspect="1"/>
                      </p:cNvPicPr>
                      <p:nvPr/>
                    </p:nvPicPr>
                    <p:blipFill>
                      <a:blip r:embed="rId2"/>
                      <a:stretch>
                        <a:fillRect/>
                      </a:stretch>
                    </p:blipFill>
                    <p:spPr>
                      <a:xfrm>
                        <a:off x="3767236" y="2708920"/>
                        <a:ext cx="935038" cy="833437"/>
                      </a:xfrm>
                      <a:prstGeom prst="rect">
                        <a:avLst/>
                      </a:prstGeom>
                      <a:noFill/>
                      <a:ln w="9525">
                        <a:noFill/>
                      </a:ln>
                    </p:spPr>
                  </p:pic>
                </p:oleObj>
              </mc:Fallback>
            </mc:AlternateContent>
          </a:graphicData>
        </a:graphic>
      </p:graphicFrame>
      <p:graphicFrame>
        <p:nvGraphicFramePr>
          <p:cNvPr id="1632261" name="Object 5"/>
          <p:cNvGraphicFramePr>
            <a:graphicFrameLocks noChangeAspect="1"/>
          </p:cNvGraphicFramePr>
          <p:nvPr/>
        </p:nvGraphicFramePr>
        <p:xfrm>
          <a:off x="5220072" y="2708920"/>
          <a:ext cx="1022350" cy="839787"/>
        </p:xfrm>
        <a:graphic>
          <a:graphicData uri="http://schemas.openxmlformats.org/presentationml/2006/ole">
            <mc:AlternateContent xmlns:mc="http://schemas.openxmlformats.org/markup-compatibility/2006">
              <mc:Choice xmlns:v="urn:schemas-microsoft-com:vml" Requires="v">
                <p:oleObj spid="_x0000_s30722" name="公式" r:id="rId3" imgW="12192000" imgH="10058400" progId="Equation.3">
                  <p:embed/>
                </p:oleObj>
              </mc:Choice>
              <mc:Fallback>
                <p:oleObj name="公式" r:id="rId3" imgW="12192000" imgH="10058400" progId="Equation.3">
                  <p:embed/>
                  <p:pic>
                    <p:nvPicPr>
                      <p:cNvPr id="0" name="Object 5"/>
                      <p:cNvPicPr>
                        <a:picLocks noChangeAspect="1"/>
                      </p:cNvPicPr>
                      <p:nvPr/>
                    </p:nvPicPr>
                    <p:blipFill>
                      <a:blip r:embed="rId4"/>
                      <a:stretch>
                        <a:fillRect/>
                      </a:stretch>
                    </p:blipFill>
                    <p:spPr>
                      <a:xfrm>
                        <a:off x="5220072" y="2708920"/>
                        <a:ext cx="1022350" cy="839787"/>
                      </a:xfrm>
                      <a:prstGeom prst="rect">
                        <a:avLst/>
                      </a:prstGeom>
                      <a:noFill/>
                      <a:ln w="9525">
                        <a:noFill/>
                      </a:ln>
                    </p:spPr>
                  </p:pic>
                </p:oleObj>
              </mc:Fallback>
            </mc:AlternateContent>
          </a:graphicData>
        </a:graphic>
      </p:graphicFrame>
      <p:graphicFrame>
        <p:nvGraphicFramePr>
          <p:cNvPr id="1632262" name="Object 6"/>
          <p:cNvGraphicFramePr>
            <a:graphicFrameLocks noChangeAspect="1"/>
          </p:cNvGraphicFramePr>
          <p:nvPr/>
        </p:nvGraphicFramePr>
        <p:xfrm>
          <a:off x="6804248" y="2924944"/>
          <a:ext cx="1562100" cy="406400"/>
        </p:xfrm>
        <a:graphic>
          <a:graphicData uri="http://schemas.openxmlformats.org/presentationml/2006/ole">
            <mc:AlternateContent xmlns:mc="http://schemas.openxmlformats.org/markup-compatibility/2006">
              <mc:Choice xmlns:v="urn:schemas-microsoft-com:vml" Requires="v">
                <p:oleObj spid="_x0000_s30723" name="公式" r:id="rId5" imgW="18288000" imgH="4876800" progId="Equation.3">
                  <p:embed/>
                </p:oleObj>
              </mc:Choice>
              <mc:Fallback>
                <p:oleObj name="公式" r:id="rId5" imgW="18288000" imgH="4876800" progId="Equation.3">
                  <p:embed/>
                  <p:pic>
                    <p:nvPicPr>
                      <p:cNvPr id="0" name="Object 6"/>
                      <p:cNvPicPr>
                        <a:picLocks noChangeAspect="1"/>
                      </p:cNvPicPr>
                      <p:nvPr/>
                    </p:nvPicPr>
                    <p:blipFill>
                      <a:blip r:embed="rId6"/>
                      <a:stretch>
                        <a:fillRect/>
                      </a:stretch>
                    </p:blipFill>
                    <p:spPr>
                      <a:xfrm>
                        <a:off x="6804248" y="2924944"/>
                        <a:ext cx="1562100" cy="406400"/>
                      </a:xfrm>
                      <a:prstGeom prst="rect">
                        <a:avLst/>
                      </a:prstGeom>
                      <a:noFill/>
                      <a:ln w="9525">
                        <a:noFill/>
                      </a:ln>
                    </p:spPr>
                  </p:pic>
                </p:oleObj>
              </mc:Fallback>
            </mc:AlternateContent>
          </a:graphicData>
        </a:graphic>
      </p:graphicFrame>
      <p:graphicFrame>
        <p:nvGraphicFramePr>
          <p:cNvPr id="1632263" name="Object 7"/>
          <p:cNvGraphicFramePr>
            <a:graphicFrameLocks noChangeAspect="1"/>
          </p:cNvGraphicFramePr>
          <p:nvPr/>
        </p:nvGraphicFramePr>
        <p:xfrm>
          <a:off x="1763688" y="5805264"/>
          <a:ext cx="1579563" cy="406400"/>
        </p:xfrm>
        <a:graphic>
          <a:graphicData uri="http://schemas.openxmlformats.org/presentationml/2006/ole">
            <mc:AlternateContent xmlns:mc="http://schemas.openxmlformats.org/markup-compatibility/2006">
              <mc:Choice xmlns:v="urn:schemas-microsoft-com:vml" Requires="v">
                <p:oleObj spid="_x0000_s30724" name="公式" r:id="rId7" imgW="18592800" imgH="4876800" progId="Equation.3">
                  <p:embed/>
                </p:oleObj>
              </mc:Choice>
              <mc:Fallback>
                <p:oleObj name="公式" r:id="rId7" imgW="18592800" imgH="4876800" progId="Equation.3">
                  <p:embed/>
                  <p:pic>
                    <p:nvPicPr>
                      <p:cNvPr id="0" name="Object 7"/>
                      <p:cNvPicPr>
                        <a:picLocks noChangeAspect="1"/>
                      </p:cNvPicPr>
                      <p:nvPr/>
                    </p:nvPicPr>
                    <p:blipFill>
                      <a:blip r:embed="rId8"/>
                      <a:stretch>
                        <a:fillRect/>
                      </a:stretch>
                    </p:blipFill>
                    <p:spPr>
                      <a:xfrm>
                        <a:off x="1763688" y="5805264"/>
                        <a:ext cx="1579563" cy="406400"/>
                      </a:xfrm>
                      <a:prstGeom prst="rect">
                        <a:avLst/>
                      </a:prstGeom>
                      <a:noFill/>
                      <a:ln w="9525">
                        <a:noFill/>
                      </a:ln>
                    </p:spPr>
                  </p:pic>
                </p:oleObj>
              </mc:Fallback>
            </mc:AlternateContent>
          </a:graphicData>
        </a:graphic>
      </p:graphicFrame>
      <p:graphicFrame>
        <p:nvGraphicFramePr>
          <p:cNvPr id="1632264" name="Object 8"/>
          <p:cNvGraphicFramePr>
            <a:graphicFrameLocks noChangeAspect="1"/>
          </p:cNvGraphicFramePr>
          <p:nvPr/>
        </p:nvGraphicFramePr>
        <p:xfrm>
          <a:off x="4278288" y="5593928"/>
          <a:ext cx="1636713" cy="787400"/>
        </p:xfrm>
        <a:graphic>
          <a:graphicData uri="http://schemas.openxmlformats.org/presentationml/2006/ole">
            <mc:AlternateContent xmlns:mc="http://schemas.openxmlformats.org/markup-compatibility/2006">
              <mc:Choice xmlns:v="urn:schemas-microsoft-com:vml" Requires="v">
                <p:oleObj spid="_x0000_s30725" name="公式" r:id="rId9" imgW="19507200" imgH="9448800" progId="Equation.3">
                  <p:embed/>
                </p:oleObj>
              </mc:Choice>
              <mc:Fallback>
                <p:oleObj name="公式" r:id="rId9" imgW="19507200" imgH="9448800" progId="Equation.3">
                  <p:embed/>
                  <p:pic>
                    <p:nvPicPr>
                      <p:cNvPr id="0" name="Object 8"/>
                      <p:cNvPicPr>
                        <a:picLocks noChangeAspect="1"/>
                      </p:cNvPicPr>
                      <p:nvPr/>
                    </p:nvPicPr>
                    <p:blipFill>
                      <a:blip r:embed="rId10"/>
                      <a:stretch>
                        <a:fillRect/>
                      </a:stretch>
                    </p:blipFill>
                    <p:spPr>
                      <a:xfrm>
                        <a:off x="4278288" y="5593928"/>
                        <a:ext cx="1636713" cy="78740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32260"/>
                                        </p:tgtEl>
                                        <p:attrNameLst>
                                          <p:attrName>style.visibility</p:attrName>
                                        </p:attrNameLst>
                                      </p:cBhvr>
                                      <p:to>
                                        <p:strVal val="visible"/>
                                      </p:to>
                                    </p:set>
                                    <p:animEffect transition="in" filter="wipe(left)">
                                      <p:cBhvr>
                                        <p:cTn id="7" dur="500"/>
                                        <p:tgtEl>
                                          <p:spTgt spid="16322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2261"/>
                                        </p:tgtEl>
                                        <p:attrNameLst>
                                          <p:attrName>style.visibility</p:attrName>
                                        </p:attrNameLst>
                                      </p:cBhvr>
                                      <p:to>
                                        <p:strVal val="visible"/>
                                      </p:to>
                                    </p:set>
                                    <p:animEffect transition="in" filter="wipe(left)">
                                      <p:cBhvr>
                                        <p:cTn id="11" dur="500"/>
                                        <p:tgtEl>
                                          <p:spTgt spid="163226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32262"/>
                                        </p:tgtEl>
                                        <p:attrNameLst>
                                          <p:attrName>style.visibility</p:attrName>
                                        </p:attrNameLst>
                                      </p:cBhvr>
                                      <p:to>
                                        <p:strVal val="visible"/>
                                      </p:to>
                                    </p:set>
                                    <p:animEffect transition="in" filter="wipe(left)">
                                      <p:cBhvr>
                                        <p:cTn id="15" dur="500"/>
                                        <p:tgtEl>
                                          <p:spTgt spid="16322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32263"/>
                                        </p:tgtEl>
                                        <p:attrNameLst>
                                          <p:attrName>style.visibility</p:attrName>
                                        </p:attrNameLst>
                                      </p:cBhvr>
                                      <p:to>
                                        <p:strVal val="visible"/>
                                      </p:to>
                                    </p:set>
                                    <p:animEffect transition="in" filter="wipe(left)">
                                      <p:cBhvr>
                                        <p:cTn id="19" dur="500"/>
                                        <p:tgtEl>
                                          <p:spTgt spid="163226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32264"/>
                                        </p:tgtEl>
                                        <p:attrNameLst>
                                          <p:attrName>style.visibility</p:attrName>
                                        </p:attrNameLst>
                                      </p:cBhvr>
                                      <p:to>
                                        <p:strVal val="visible"/>
                                      </p:to>
                                    </p:set>
                                    <p:animEffect transition="in" filter="wipe(left)">
                                      <p:cBhvr>
                                        <p:cTn id="23" dur="500"/>
                                        <p:tgtEl>
                                          <p:spTgt spid="163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非均匀量化的压扩特性</a:t>
            </a:r>
            <a:endParaRPr lang="zh-CN" altLang="en-US" dirty="0"/>
          </a:p>
        </p:txBody>
      </p:sp>
      <p:sp>
        <p:nvSpPr>
          <p:cNvPr id="3" name="内容占位符 2"/>
          <p:cNvSpPr>
            <a:spLocks noGrp="1"/>
          </p:cNvSpPr>
          <p:nvPr>
            <p:ph idx="1"/>
          </p:nvPr>
        </p:nvSpPr>
        <p:spPr>
          <a:xfrm>
            <a:off x="899592" y="1083568"/>
            <a:ext cx="7620000" cy="1769368"/>
          </a:xfrm>
        </p:spPr>
        <p:txBody>
          <a:bodyPr/>
          <a:lstStyle/>
          <a:p>
            <a:r>
              <a:rPr lang="zh-CN" altLang="en-US" sz="2800" dirty="0" smtClean="0">
                <a:latin typeface="宋体" panose="02010600030101010101" pitchFamily="2" charset="-122"/>
              </a:rPr>
              <a:t>在实用中需按照不同情况对理想压缩特性作适当修正：曲线通过原点；关于原点对称</a:t>
            </a:r>
            <a:endParaRPr lang="en-US" altLang="zh-CN" sz="2800" dirty="0" smtClean="0">
              <a:latin typeface="宋体" panose="02010600030101010101" pitchFamily="2" charset="-122"/>
            </a:endParaRPr>
          </a:p>
          <a:p>
            <a:r>
              <a:rPr lang="en-US" altLang="zh-CN" sz="2800" dirty="0" smtClean="0">
                <a:ea typeface="楷体_GB2312" pitchFamily="49" charset="-122"/>
              </a:rPr>
              <a:t>CCITT</a:t>
            </a:r>
            <a:r>
              <a:rPr lang="zh-CN" altLang="en-US" sz="2800" dirty="0" smtClean="0">
                <a:ea typeface="楷体_GB2312" pitchFamily="49" charset="-122"/>
              </a:rPr>
              <a:t>建议</a:t>
            </a:r>
            <a:r>
              <a:rPr lang="en-US" altLang="zh-CN" sz="2800" dirty="0" smtClean="0">
                <a:ea typeface="楷体_GB2312" pitchFamily="49" charset="-122"/>
              </a:rPr>
              <a:t>:</a:t>
            </a:r>
            <a:r>
              <a:rPr lang="zh-CN" altLang="en-US" sz="2800" dirty="0" smtClean="0">
                <a:ea typeface="楷体_GB2312" pitchFamily="49" charset="-122"/>
              </a:rPr>
              <a:t>话音采用</a:t>
            </a:r>
            <a:r>
              <a:rPr lang="en-US" altLang="zh-CN" sz="2800" dirty="0" smtClean="0">
                <a:ea typeface="楷体_GB2312" pitchFamily="49" charset="-122"/>
              </a:rPr>
              <a:t>A</a:t>
            </a:r>
            <a:r>
              <a:rPr lang="zh-CN" altLang="en-US" sz="2800" dirty="0" smtClean="0">
                <a:ea typeface="楷体_GB2312" pitchFamily="49" charset="-122"/>
              </a:rPr>
              <a:t>律、</a:t>
            </a:r>
            <a:r>
              <a:rPr lang="en-US" altLang="zh-CN" sz="2800" dirty="0" smtClean="0">
                <a:ea typeface="楷体_GB2312" pitchFamily="49" charset="-122"/>
              </a:rPr>
              <a:t>μ</a:t>
            </a:r>
            <a:r>
              <a:rPr lang="zh-CN" altLang="en-US" sz="2800" dirty="0" smtClean="0">
                <a:ea typeface="楷体_GB2312" pitchFamily="49" charset="-122"/>
              </a:rPr>
              <a:t>律压缩</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3"/>
          <p:cNvSpPr txBox="1">
            <a:spLocks noChangeArrowheads="1"/>
          </p:cNvSpPr>
          <p:nvPr/>
        </p:nvSpPr>
        <p:spPr bwMode="gray">
          <a:xfrm>
            <a:off x="395536" y="2801938"/>
            <a:ext cx="2080965" cy="1333500"/>
          </a:xfrm>
          <a:prstGeom prst="rect">
            <a:avLst/>
          </a:prstGeom>
          <a:noFill/>
          <a:ln w="9525">
            <a:noFill/>
            <a:miter lim="800000"/>
          </a:ln>
        </p:spPr>
        <p:txBody>
          <a:bodyPr vert="horz" wrap="square" lIns="91440" tIns="45720" rIns="91440" bIns="45720" numCol="1" anchor="ctr" anchorCtr="0" compatLnSpc="1"/>
          <a:lstStyle/>
          <a:p>
            <a:pPr marL="0" marR="0" lvl="0" indent="0" algn="l" defTabSz="914400" rtl="0" eaLnBrk="1" fontAlgn="base" latinLnBrk="0" hangingPunct="1">
              <a:lnSpc>
                <a:spcPct val="100000"/>
              </a:lnSpc>
              <a:spcBef>
                <a:spcPct val="0"/>
              </a:spcBef>
              <a:spcAft>
                <a:spcPct val="0"/>
              </a:spcAft>
              <a:buClr>
                <a:schemeClr val="tx2"/>
              </a:buClr>
              <a:buSzTx/>
              <a:buFontTx/>
              <a:buNone/>
              <a:defRPr/>
            </a:pPr>
            <a:r>
              <a:rPr kumimoji="0" lang="en-US" altLang="zh-CN"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A</a:t>
            </a:r>
            <a:r>
              <a:rPr kumimoji="0" lang="zh-CN" altLang="en-US"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律</a:t>
            </a:r>
            <a:r>
              <a:rPr kumimoji="0" lang="en-US" altLang="zh-CN"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a:t>
            </a:r>
            <a:r>
              <a:rPr kumimoji="0" lang="en-US" altLang="zh-CN" sz="2800" b="0" i="0" u="none" strike="noStrike" kern="0" cap="none" spc="0" normalizeH="0" baseline="0" noProof="0" dirty="0" smtClean="0">
                <a:ln>
                  <a:noFill/>
                </a:ln>
                <a:solidFill>
                  <a:schemeClr val="hlink"/>
                </a:solidFill>
                <a:effectLst/>
                <a:uLnTx/>
                <a:uFillTx/>
                <a:latin typeface="+mn-lt"/>
                <a:ea typeface="楷体_GB2312" pitchFamily="49" charset="-122"/>
                <a:cs typeface="+mn-cs"/>
              </a:rPr>
              <a:t> A=87.6</a:t>
            </a:r>
            <a:endParaRPr kumimoji="0" lang="en-US" altLang="zh-CN" sz="2800" b="0" i="0" u="none" strike="noStrike" kern="0" cap="none" spc="0" normalizeH="0" baseline="0" noProof="0" dirty="0" smtClean="0">
              <a:ln>
                <a:noFill/>
              </a:ln>
              <a:solidFill>
                <a:schemeClr val="hlink"/>
              </a:solidFill>
              <a:effectLst/>
              <a:uLnTx/>
              <a:uFillTx/>
              <a:latin typeface="+mn-lt"/>
              <a:ea typeface="楷体_GB2312" pitchFamily="49" charset="-122"/>
              <a:cs typeface="+mn-cs"/>
            </a:endParaRPr>
          </a:p>
          <a:p>
            <a:pPr marL="0" marR="0" lvl="0" indent="0" algn="l" defTabSz="914400" rtl="0" eaLnBrk="1" fontAlgn="base" latinLnBrk="0" hangingPunct="1">
              <a:lnSpc>
                <a:spcPct val="100000"/>
              </a:lnSpc>
              <a:spcBef>
                <a:spcPct val="0"/>
              </a:spcBef>
              <a:spcAft>
                <a:spcPct val="0"/>
              </a:spcAft>
              <a:buClr>
                <a:schemeClr val="tx2"/>
              </a:buClr>
              <a:buSzTx/>
              <a:buFontTx/>
              <a:buNone/>
              <a:defRPr/>
            </a:pPr>
            <a:r>
              <a:rPr lang="zh-CN" altLang="en-US" sz="2800" b="0" kern="0" dirty="0" smtClean="0">
                <a:solidFill>
                  <a:schemeClr val="hlink"/>
                </a:solidFill>
                <a:latin typeface="+mn-lt"/>
                <a:ea typeface="楷体_GB2312" pitchFamily="49" charset="-122"/>
              </a:rPr>
              <a:t>我国、欧洲</a:t>
            </a:r>
            <a:endParaRPr kumimoji="0" lang="en-US" altLang="zh-CN" sz="2800" b="0" i="0" u="none" strike="noStrike" kern="0" cap="none" spc="0" normalizeH="0" baseline="0" noProof="0" dirty="0" smtClean="0">
              <a:ln>
                <a:noFill/>
              </a:ln>
              <a:solidFill>
                <a:schemeClr val="hlink"/>
              </a:solidFill>
              <a:effectLst/>
              <a:uLnTx/>
              <a:uFillTx/>
              <a:latin typeface="+mn-lt"/>
              <a:ea typeface="楷体_GB2312" pitchFamily="49" charset="-122"/>
              <a:cs typeface="+mn-cs"/>
            </a:endParaRPr>
          </a:p>
        </p:txBody>
      </p:sp>
      <p:sp>
        <p:nvSpPr>
          <p:cNvPr id="6" name="Rectangle 4"/>
          <p:cNvSpPr>
            <a:spLocks noChangeArrowheads="1"/>
          </p:cNvSpPr>
          <p:nvPr/>
        </p:nvSpPr>
        <p:spPr bwMode="auto">
          <a:xfrm>
            <a:off x="467544" y="4941888"/>
            <a:ext cx="2018481" cy="1152525"/>
          </a:xfrm>
          <a:prstGeom prst="rect">
            <a:avLst/>
          </a:prstGeom>
          <a:noFill/>
          <a:ln w="9525" algn="ctr">
            <a:noFill/>
            <a:miter lim="800000"/>
          </a:ln>
        </p:spPr>
        <p:txBody>
          <a:bodyPr anchor="ctr"/>
          <a:lstStyle/>
          <a:p>
            <a:r>
              <a:rPr lang="en-US" altLang="zh-CN" sz="2800" b="0" dirty="0">
                <a:solidFill>
                  <a:srgbClr val="0000CC"/>
                </a:solidFill>
                <a:latin typeface="+mn-lt"/>
                <a:ea typeface="楷体_GB2312" pitchFamily="49" charset="-122"/>
              </a:rPr>
              <a:t>μ</a:t>
            </a:r>
            <a:r>
              <a:rPr lang="zh-CN" altLang="en-US" sz="2800" b="0" dirty="0">
                <a:solidFill>
                  <a:srgbClr val="0000CC"/>
                </a:solidFill>
                <a:latin typeface="+mn-lt"/>
                <a:ea typeface="楷体_GB2312" pitchFamily="49" charset="-122"/>
              </a:rPr>
              <a:t>律 </a:t>
            </a:r>
            <a:r>
              <a:rPr lang="zh-CN" altLang="en-US" sz="2800" b="1" dirty="0">
                <a:solidFill>
                  <a:srgbClr val="0000CC"/>
                </a:solidFill>
                <a:latin typeface="Times New Roman" panose="02020603050405020304" pitchFamily="18" charset="0"/>
                <a:ea typeface="楷体_GB2312" pitchFamily="49" charset="-122"/>
              </a:rPr>
              <a:t>：</a:t>
            </a:r>
            <a:endParaRPr lang="zh-CN" altLang="en-US" sz="2800" b="1" dirty="0">
              <a:solidFill>
                <a:srgbClr val="0000CC"/>
              </a:solidFill>
              <a:latin typeface="Times New Roman" panose="02020603050405020304" pitchFamily="18" charset="0"/>
              <a:ea typeface="楷体_GB2312" pitchFamily="49" charset="-122"/>
            </a:endParaRPr>
          </a:p>
          <a:p>
            <a:r>
              <a:rPr lang="en-US" altLang="zh-CN" sz="2800" b="0" kern="0" dirty="0">
                <a:solidFill>
                  <a:schemeClr val="hlink"/>
                </a:solidFill>
                <a:latin typeface="+mn-lt"/>
                <a:ea typeface="楷体_GB2312" pitchFamily="49" charset="-122"/>
              </a:rPr>
              <a:t>μ= </a:t>
            </a:r>
            <a:r>
              <a:rPr lang="en-US" altLang="zh-CN" sz="2800" b="0" kern="0" dirty="0" smtClean="0">
                <a:solidFill>
                  <a:schemeClr val="hlink"/>
                </a:solidFill>
                <a:latin typeface="+mn-lt"/>
                <a:ea typeface="楷体_GB2312" pitchFamily="49" charset="-122"/>
              </a:rPr>
              <a:t>255</a:t>
            </a:r>
            <a:endParaRPr lang="en-US" altLang="zh-CN" sz="2800" b="0" kern="0" dirty="0" smtClean="0">
              <a:solidFill>
                <a:schemeClr val="hlink"/>
              </a:solidFill>
              <a:latin typeface="+mn-lt"/>
              <a:ea typeface="楷体_GB2312" pitchFamily="49" charset="-122"/>
            </a:endParaRPr>
          </a:p>
          <a:p>
            <a:r>
              <a:rPr lang="zh-CN" altLang="en-US" sz="2800" b="0" dirty="0" smtClean="0">
                <a:solidFill>
                  <a:schemeClr val="hlink"/>
                </a:solidFill>
                <a:latin typeface="Times New Roman" panose="02020603050405020304" pitchFamily="18" charset="0"/>
                <a:ea typeface="楷体_GB2312" pitchFamily="49" charset="-122"/>
              </a:rPr>
              <a:t>北美、日本</a:t>
            </a:r>
            <a:endParaRPr lang="en-US" altLang="zh-CN" sz="2800" b="0" dirty="0">
              <a:solidFill>
                <a:schemeClr val="hlink"/>
              </a:solidFill>
              <a:latin typeface="Times New Roman" panose="02020603050405020304" pitchFamily="18" charset="0"/>
              <a:ea typeface="楷体_GB2312" pitchFamily="49" charset="-122"/>
            </a:endParaRPr>
          </a:p>
        </p:txBody>
      </p:sp>
      <p:graphicFrame>
        <p:nvGraphicFramePr>
          <p:cNvPr id="7" name="Object 5"/>
          <p:cNvGraphicFramePr>
            <a:graphicFrameLocks noChangeAspect="1"/>
          </p:cNvGraphicFramePr>
          <p:nvPr/>
        </p:nvGraphicFramePr>
        <p:xfrm>
          <a:off x="2555875" y="2636838"/>
          <a:ext cx="5445125" cy="1804987"/>
        </p:xfrm>
        <a:graphic>
          <a:graphicData uri="http://schemas.openxmlformats.org/presentationml/2006/ole">
            <mc:AlternateContent xmlns:mc="http://schemas.openxmlformats.org/markup-compatibility/2006">
              <mc:Choice xmlns:v="urn:schemas-microsoft-com:vml" Requires="v">
                <p:oleObj spid="_x0000_s31745" name="Equation" r:id="rId1" imgW="56997600" imgH="18897600" progId="">
                  <p:embed/>
                </p:oleObj>
              </mc:Choice>
              <mc:Fallback>
                <p:oleObj name="Equation" r:id="rId1" imgW="56997600" imgH="18897600" progId="">
                  <p:embed/>
                  <p:pic>
                    <p:nvPicPr>
                      <p:cNvPr id="0" name="Object 5"/>
                      <p:cNvPicPr>
                        <a:picLocks noChangeAspect="1"/>
                      </p:cNvPicPr>
                      <p:nvPr/>
                    </p:nvPicPr>
                    <p:blipFill>
                      <a:blip r:embed="rId2"/>
                      <a:stretch>
                        <a:fillRect/>
                      </a:stretch>
                    </p:blipFill>
                    <p:spPr>
                      <a:xfrm>
                        <a:off x="2555875" y="2636838"/>
                        <a:ext cx="5445125" cy="1804987"/>
                      </a:xfrm>
                      <a:prstGeom prst="rect">
                        <a:avLst/>
                      </a:prstGeom>
                      <a:noFill/>
                      <a:ln w="9525">
                        <a:noFill/>
                      </a:ln>
                    </p:spPr>
                  </p:pic>
                </p:oleObj>
              </mc:Fallback>
            </mc:AlternateContent>
          </a:graphicData>
        </a:graphic>
      </p:graphicFrame>
      <p:graphicFrame>
        <p:nvGraphicFramePr>
          <p:cNvPr id="8" name="Object 6"/>
          <p:cNvGraphicFramePr>
            <a:graphicFrameLocks noChangeAspect="1"/>
          </p:cNvGraphicFramePr>
          <p:nvPr/>
        </p:nvGraphicFramePr>
        <p:xfrm>
          <a:off x="2627313" y="5013325"/>
          <a:ext cx="5688012" cy="1058863"/>
        </p:xfrm>
        <a:graphic>
          <a:graphicData uri="http://schemas.openxmlformats.org/presentationml/2006/ole">
            <mc:AlternateContent xmlns:mc="http://schemas.openxmlformats.org/markup-compatibility/2006">
              <mc:Choice xmlns:v="urn:schemas-microsoft-com:vml" Requires="v">
                <p:oleObj spid="_x0000_s31746" name="Microsoft 公式 3.0" r:id="rId3" imgW="53949600" imgH="10058400" progId="Equation.3">
                  <p:embed/>
                </p:oleObj>
              </mc:Choice>
              <mc:Fallback>
                <p:oleObj name="Microsoft 公式 3.0" r:id="rId3" imgW="53949600" imgH="10058400" progId="Equation.3">
                  <p:embed/>
                  <p:pic>
                    <p:nvPicPr>
                      <p:cNvPr id="0" name="Object 6"/>
                      <p:cNvPicPr>
                        <a:picLocks noChangeAspect="1"/>
                      </p:cNvPicPr>
                      <p:nvPr/>
                    </p:nvPicPr>
                    <p:blipFill>
                      <a:blip r:embed="rId4"/>
                      <a:stretch>
                        <a:fillRect/>
                      </a:stretch>
                    </p:blipFill>
                    <p:spPr>
                      <a:xfrm>
                        <a:off x="2627313" y="5013325"/>
                        <a:ext cx="5688012" cy="1058863"/>
                      </a:xfrm>
                      <a:prstGeom prst="rect">
                        <a:avLst/>
                      </a:prstGeom>
                      <a:noFill/>
                      <a:ln w="9525">
                        <a:noFill/>
                      </a:ln>
                    </p:spPr>
                  </p:pic>
                </p:oleObj>
              </mc:Fallback>
            </mc:AlternateContent>
          </a:graphicData>
        </a:graphic>
      </p:graphicFrame>
      <p:sp>
        <p:nvSpPr>
          <p:cNvPr id="9" name="文本框 8"/>
          <p:cNvSpPr txBox="1"/>
          <p:nvPr/>
        </p:nvSpPr>
        <p:spPr>
          <a:xfrm>
            <a:off x="7319645" y="1916430"/>
            <a:ext cx="1644650" cy="553085"/>
          </a:xfrm>
          <a:prstGeom prst="rect">
            <a:avLst/>
          </a:prstGeom>
          <a:noFill/>
        </p:spPr>
        <p:txBody>
          <a:bodyPr wrap="square" rtlCol="0">
            <a:spAutoFit/>
          </a:bodyPr>
          <a:p>
            <a:r>
              <a:rPr lang="en-US" altLang="zh-CN" sz="1000"/>
              <a:t>sgn</a:t>
            </a:r>
            <a:r>
              <a:rPr lang="zh-CN" altLang="en-US" sz="1000"/>
              <a:t>（</a:t>
            </a:r>
            <a:r>
              <a:rPr lang="en-US" altLang="zh-CN" sz="1000"/>
              <a:t>x</a:t>
            </a:r>
            <a:r>
              <a:rPr lang="zh-CN" altLang="en-US" sz="1000"/>
              <a:t>）表示</a:t>
            </a:r>
            <a:endParaRPr lang="zh-CN" altLang="en-US" sz="1000"/>
          </a:p>
          <a:p>
            <a:r>
              <a:rPr lang="en-US" altLang="zh-CN" sz="1000"/>
              <a:t>x&gt;0</a:t>
            </a:r>
            <a:r>
              <a:rPr lang="zh-CN" altLang="en-US" sz="1000"/>
              <a:t>时等于</a:t>
            </a:r>
            <a:r>
              <a:rPr lang="en-US" altLang="zh-CN" sz="1000"/>
              <a:t>1,</a:t>
            </a:r>
            <a:endParaRPr lang="en-US" altLang="zh-CN" sz="1000"/>
          </a:p>
          <a:p>
            <a:r>
              <a:rPr lang="en-US" altLang="zh-CN" sz="1000"/>
              <a:t>x&lt;0</a:t>
            </a:r>
            <a:r>
              <a:rPr lang="zh-CN" altLang="en-US" sz="1000"/>
              <a:t>时等于</a:t>
            </a:r>
            <a:r>
              <a:rPr lang="en-US" altLang="zh-CN" sz="1000"/>
              <a:t>-1</a:t>
            </a:r>
            <a:endParaRPr lang="en-US" altLang="zh-CN"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500"/>
                            </p:stCondLst>
                            <p:childTnLst>
                              <p:par>
                                <p:cTn id="23" presetID="1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lide(fromBottom)">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ea typeface="+mn-ea"/>
              </a:rPr>
              <a:t>μ</a:t>
            </a:r>
            <a:r>
              <a:rPr lang="zh-CN" altLang="en-US" dirty="0" smtClean="0">
                <a:latin typeface="+mn-ea"/>
                <a:ea typeface="+mn-ea"/>
              </a:rPr>
              <a:t>律对数压扩特性</a:t>
            </a:r>
            <a:endParaRPr lang="zh-CN" altLang="en-US"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3"/>
          <p:cNvGraphicFramePr>
            <a:graphicFrameLocks noChangeAspect="1"/>
          </p:cNvGraphicFramePr>
          <p:nvPr/>
        </p:nvGraphicFramePr>
        <p:xfrm>
          <a:off x="1447800" y="2492896"/>
          <a:ext cx="4648200" cy="838200"/>
        </p:xfrm>
        <a:graphic>
          <a:graphicData uri="http://schemas.openxmlformats.org/presentationml/2006/ole">
            <mc:AlternateContent xmlns:mc="http://schemas.openxmlformats.org/markup-compatibility/2006">
              <mc:Choice xmlns:v="urn:schemas-microsoft-com:vml" Requires="v">
                <p:oleObj spid="_x0000_s32769" name="公式" r:id="rId1" imgW="52730400" imgH="10058400" progId="Equation.3">
                  <p:embed/>
                </p:oleObj>
              </mc:Choice>
              <mc:Fallback>
                <p:oleObj name="公式" r:id="rId1" imgW="52730400" imgH="10058400" progId="Equation.3">
                  <p:embed/>
                  <p:pic>
                    <p:nvPicPr>
                      <p:cNvPr id="0" name="Object 3"/>
                      <p:cNvPicPr>
                        <a:picLocks noChangeAspect="1"/>
                      </p:cNvPicPr>
                      <p:nvPr/>
                    </p:nvPicPr>
                    <p:blipFill>
                      <a:blip r:embed="rId2"/>
                      <a:stretch>
                        <a:fillRect/>
                      </a:stretch>
                    </p:blipFill>
                    <p:spPr>
                      <a:xfrm>
                        <a:off x="1447800" y="2492896"/>
                        <a:ext cx="4648200" cy="838200"/>
                      </a:xfrm>
                      <a:prstGeom prst="rect">
                        <a:avLst/>
                      </a:prstGeom>
                      <a:noFill/>
                      <a:ln w="9525">
                        <a:noFill/>
                      </a:ln>
                    </p:spPr>
                  </p:pic>
                </p:oleObj>
              </mc:Fallback>
            </mc:AlternateContent>
          </a:graphicData>
        </a:graphic>
      </p:graphicFrame>
      <p:graphicFrame>
        <p:nvGraphicFramePr>
          <p:cNvPr id="6" name="Object 4"/>
          <p:cNvGraphicFramePr>
            <a:graphicFrameLocks noChangeAspect="1"/>
          </p:cNvGraphicFramePr>
          <p:nvPr/>
        </p:nvGraphicFramePr>
        <p:xfrm>
          <a:off x="4283967" y="3080057"/>
          <a:ext cx="4659493" cy="3373279"/>
        </p:xfrm>
        <a:graphic>
          <a:graphicData uri="http://schemas.openxmlformats.org/presentationml/2006/ole">
            <mc:AlternateContent xmlns:mc="http://schemas.openxmlformats.org/markup-compatibility/2006">
              <mc:Choice xmlns:v="urn:schemas-microsoft-com:vml" Requires="v">
                <p:oleObj spid="_x0000_s32770" name="Visio" r:id="rId3" imgW="13382625" imgH="13296900" progId="Visio.Drawing.11">
                  <p:embed/>
                </p:oleObj>
              </mc:Choice>
              <mc:Fallback>
                <p:oleObj name="Visio" r:id="rId3" imgW="13382625" imgH="13296900" progId="Visio.Drawing.11">
                  <p:embed/>
                  <p:pic>
                    <p:nvPicPr>
                      <p:cNvPr id="0" name="Object 4"/>
                      <p:cNvPicPr>
                        <a:picLocks noChangeAspect="1"/>
                      </p:cNvPicPr>
                      <p:nvPr/>
                    </p:nvPicPr>
                    <p:blipFill>
                      <a:blip r:embed="rId4"/>
                      <a:stretch>
                        <a:fillRect/>
                      </a:stretch>
                    </p:blipFill>
                    <p:spPr>
                      <a:xfrm>
                        <a:off x="4283967" y="3080057"/>
                        <a:ext cx="4659493" cy="3373279"/>
                      </a:xfrm>
                      <a:prstGeom prst="rect">
                        <a:avLst/>
                      </a:prstGeom>
                      <a:noFill/>
                      <a:ln w="9525">
                        <a:noFill/>
                      </a:ln>
                    </p:spPr>
                  </p:pic>
                </p:oleObj>
              </mc:Fallback>
            </mc:AlternateContent>
          </a:graphicData>
        </a:graphic>
      </p:graphicFrame>
      <p:graphicFrame>
        <p:nvGraphicFramePr>
          <p:cNvPr id="7" name="Object 5"/>
          <p:cNvGraphicFramePr>
            <a:graphicFrameLocks noChangeAspect="1"/>
          </p:cNvGraphicFramePr>
          <p:nvPr/>
        </p:nvGraphicFramePr>
        <p:xfrm>
          <a:off x="1447800" y="3254896"/>
          <a:ext cx="2895600" cy="758825"/>
        </p:xfrm>
        <a:graphic>
          <a:graphicData uri="http://schemas.openxmlformats.org/presentationml/2006/ole">
            <mc:AlternateContent xmlns:mc="http://schemas.openxmlformats.org/markup-compatibility/2006">
              <mc:Choice xmlns:v="urn:schemas-microsoft-com:vml" Requires="v">
                <p:oleObj spid="_x0000_s32771" name="公式" r:id="rId5" imgW="35661600" imgH="10058400" progId="Equation.3">
                  <p:embed/>
                </p:oleObj>
              </mc:Choice>
              <mc:Fallback>
                <p:oleObj name="公式" r:id="rId5" imgW="35661600" imgH="10058400" progId="Equation.3">
                  <p:embed/>
                  <p:pic>
                    <p:nvPicPr>
                      <p:cNvPr id="0" name="Object 5"/>
                      <p:cNvPicPr>
                        <a:picLocks noChangeAspect="1"/>
                      </p:cNvPicPr>
                      <p:nvPr/>
                    </p:nvPicPr>
                    <p:blipFill>
                      <a:blip r:embed="rId6"/>
                      <a:stretch>
                        <a:fillRect/>
                      </a:stretch>
                    </p:blipFill>
                    <p:spPr>
                      <a:xfrm>
                        <a:off x="1447800" y="3254896"/>
                        <a:ext cx="2895600" cy="758825"/>
                      </a:xfrm>
                      <a:prstGeom prst="rect">
                        <a:avLst/>
                      </a:prstGeom>
                      <a:noFill/>
                      <a:ln w="9525">
                        <a:noFill/>
                      </a:ln>
                    </p:spPr>
                  </p:pic>
                </p:oleObj>
              </mc:Fallback>
            </mc:AlternateContent>
          </a:graphicData>
        </a:graphic>
      </p:graphicFrame>
      <p:graphicFrame>
        <p:nvGraphicFramePr>
          <p:cNvPr id="8" name="Object 6"/>
          <p:cNvGraphicFramePr>
            <a:graphicFrameLocks noChangeAspect="1"/>
          </p:cNvGraphicFramePr>
          <p:nvPr/>
        </p:nvGraphicFramePr>
        <p:xfrm>
          <a:off x="1477963" y="4244975"/>
          <a:ext cx="3063875" cy="676275"/>
        </p:xfrm>
        <a:graphic>
          <a:graphicData uri="http://schemas.openxmlformats.org/presentationml/2006/ole">
            <mc:AlternateContent xmlns:mc="http://schemas.openxmlformats.org/markup-compatibility/2006">
              <mc:Choice xmlns:v="urn:schemas-microsoft-com:vml" Requires="v">
                <p:oleObj spid="_x0000_s32772" name="公式" r:id="rId7" imgW="43891200" imgH="9448800" progId="Equation.3">
                  <p:embed/>
                </p:oleObj>
              </mc:Choice>
              <mc:Fallback>
                <p:oleObj name="公式" r:id="rId7" imgW="43891200" imgH="9448800" progId="Equation.3">
                  <p:embed/>
                  <p:pic>
                    <p:nvPicPr>
                      <p:cNvPr id="0" name="Object 6"/>
                      <p:cNvPicPr>
                        <a:picLocks noChangeAspect="1"/>
                      </p:cNvPicPr>
                      <p:nvPr/>
                    </p:nvPicPr>
                    <p:blipFill>
                      <a:blip r:embed="rId8"/>
                      <a:stretch>
                        <a:fillRect/>
                      </a:stretch>
                    </p:blipFill>
                    <p:spPr>
                      <a:xfrm>
                        <a:off x="1477963" y="4244975"/>
                        <a:ext cx="3063875" cy="676275"/>
                      </a:xfrm>
                      <a:prstGeom prst="rect">
                        <a:avLst/>
                      </a:prstGeom>
                      <a:noFill/>
                      <a:ln w="9525">
                        <a:noFill/>
                      </a:ln>
                    </p:spPr>
                  </p:pic>
                </p:oleObj>
              </mc:Fallback>
            </mc:AlternateContent>
          </a:graphicData>
        </a:graphic>
      </p:graphicFrame>
      <p:sp>
        <p:nvSpPr>
          <p:cNvPr id="9" name="AutoShape 7"/>
          <p:cNvSpPr>
            <a:spLocks noChangeArrowheads="1"/>
          </p:cNvSpPr>
          <p:nvPr/>
        </p:nvSpPr>
        <p:spPr bwMode="auto">
          <a:xfrm>
            <a:off x="1752600" y="5083696"/>
            <a:ext cx="2819400" cy="1066800"/>
          </a:xfrm>
          <a:prstGeom prst="wedgeRoundRectCallout">
            <a:avLst>
              <a:gd name="adj1" fmla="val -51690"/>
              <a:gd name="adj2" fmla="val -66370"/>
              <a:gd name="adj3" fmla="val 16667"/>
            </a:avLst>
          </a:prstGeom>
          <a:solidFill>
            <a:srgbClr val="FFCC00"/>
          </a:solidFill>
          <a:ln w="9525">
            <a:solidFill>
              <a:schemeClr val="tx1"/>
            </a:solidFill>
            <a:miter lim="800000"/>
          </a:ln>
        </p:spPr>
        <p:txBody>
          <a:bodyPr/>
          <a:lstStyle/>
          <a:p>
            <a:pPr algn="ctr"/>
            <a:r>
              <a:rPr lang="zh-CN" altLang="en-US" sz="2000" b="1" dirty="0"/>
              <a:t>输入为</a:t>
            </a:r>
            <a:r>
              <a:rPr lang="en-US" altLang="zh-CN" sz="2000" b="1" dirty="0">
                <a:latin typeface="Times New Roman" panose="02020603050405020304" pitchFamily="18" charset="0"/>
              </a:rPr>
              <a:t>x</a:t>
            </a:r>
            <a:r>
              <a:rPr lang="zh-CN" altLang="en-US" sz="2000" b="1" dirty="0"/>
              <a:t>时非均匀量化相对均匀量化信噪比改善的程度</a:t>
            </a:r>
            <a:endParaRPr lang="zh-CN" altLang="en-US" sz="2000" b="1" dirty="0"/>
          </a:p>
        </p:txBody>
      </p:sp>
      <p:sp>
        <p:nvSpPr>
          <p:cNvPr id="11" name="TextBox 10"/>
          <p:cNvSpPr txBox="1"/>
          <p:nvPr/>
        </p:nvSpPr>
        <p:spPr>
          <a:xfrm>
            <a:off x="971600" y="1124744"/>
            <a:ext cx="7632848" cy="1200329"/>
          </a:xfrm>
          <a:prstGeom prst="rect">
            <a:avLst/>
          </a:prstGeom>
          <a:noFill/>
        </p:spPr>
        <p:txBody>
          <a:bodyPr wrap="square" rtlCol="0">
            <a:spAutoFit/>
          </a:bodyPr>
          <a:lstStyle/>
          <a:p>
            <a:r>
              <a:rPr lang="zh-CN" altLang="en-US" dirty="0" smtClean="0">
                <a:latin typeface="+mn-ea"/>
              </a:rPr>
              <a:t>美国早期采用</a:t>
            </a:r>
            <a:r>
              <a:rPr lang="en-US" altLang="zh-CN" dirty="0" smtClean="0">
                <a:latin typeface="+mn-ea"/>
              </a:rPr>
              <a:t>μ=100</a:t>
            </a:r>
            <a:r>
              <a:rPr lang="zh-CN" altLang="en-US" dirty="0" smtClean="0">
                <a:latin typeface="+mn-ea"/>
              </a:rPr>
              <a:t>，现在采用</a:t>
            </a:r>
            <a:r>
              <a:rPr lang="en-US" altLang="zh-CN" dirty="0" smtClean="0">
                <a:latin typeface="+mn-ea"/>
              </a:rPr>
              <a:t>μ=255</a:t>
            </a:r>
            <a:r>
              <a:rPr lang="zh-CN" altLang="en-US" dirty="0" smtClean="0">
                <a:latin typeface="+mn-ea"/>
              </a:rPr>
              <a:t>，</a:t>
            </a:r>
            <a:r>
              <a:rPr lang="en-US" altLang="zh-CN" dirty="0" smtClean="0">
                <a:latin typeface="+mn-ea"/>
              </a:rPr>
              <a:t>μ=0</a:t>
            </a:r>
            <a:r>
              <a:rPr lang="zh-CN" altLang="en-US" dirty="0" smtClean="0">
                <a:latin typeface="+mn-ea"/>
              </a:rPr>
              <a:t>为无压缩特性，不同</a:t>
            </a:r>
            <a:r>
              <a:rPr lang="en-US" altLang="zh-CN" dirty="0" smtClean="0">
                <a:latin typeface="+mn-ea"/>
              </a:rPr>
              <a:t>μ</a:t>
            </a:r>
            <a:r>
              <a:rPr lang="zh-CN" altLang="en-US" dirty="0" smtClean="0">
                <a:latin typeface="+mn-ea"/>
              </a:rPr>
              <a:t>值压缩特性如图（</a:t>
            </a:r>
            <a:r>
              <a:rPr lang="en-US" altLang="zh-CN" dirty="0" smtClean="0">
                <a:latin typeface="+mn-ea"/>
              </a:rPr>
              <a:t>μ</a:t>
            </a:r>
            <a:r>
              <a:rPr lang="zh-CN" altLang="en-US" dirty="0" smtClean="0">
                <a:latin typeface="+mn-ea"/>
              </a:rPr>
              <a:t>律压缩特性曲线是以原点奇对称的， 图中只画出了正向部分）</a:t>
            </a:r>
            <a:endParaRPr lang="zh-CN" altLang="en-US" dirty="0"/>
          </a:p>
        </p:txBody>
      </p:sp>
      <p:sp>
        <p:nvSpPr>
          <p:cNvPr id="3" name="文本框 2"/>
          <p:cNvSpPr txBox="1"/>
          <p:nvPr/>
        </p:nvSpPr>
        <p:spPr>
          <a:xfrm>
            <a:off x="424815" y="3896360"/>
            <a:ext cx="978535" cy="521970"/>
          </a:xfrm>
          <a:prstGeom prst="rect">
            <a:avLst/>
          </a:prstGeom>
          <a:noFill/>
        </p:spPr>
        <p:txBody>
          <a:bodyPr wrap="square" rtlCol="0">
            <a:spAutoFit/>
          </a:bodyPr>
          <a:p>
            <a:r>
              <a:rPr lang="zh-CN" altLang="en-US" sz="1400"/>
              <a:t>利用</a:t>
            </a:r>
            <a:r>
              <a:rPr lang="en-US" altLang="zh-CN" sz="1400"/>
              <a:t>20</a:t>
            </a:r>
            <a:r>
              <a:rPr lang="zh-CN" altLang="en-US" sz="1400"/>
              <a:t>倍取</a:t>
            </a:r>
            <a:r>
              <a:rPr lang="en-US" altLang="zh-CN" sz="1400"/>
              <a:t>lg</a:t>
            </a:r>
            <a:r>
              <a:rPr lang="zh-CN" altLang="en-US" sz="1400"/>
              <a:t>转化</a:t>
            </a:r>
            <a:endParaRPr lang="zh-CN" altLang="en-US" sz="1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μ</a:t>
            </a:r>
            <a:r>
              <a:rPr lang="zh-CN" altLang="en-US" dirty="0" smtClean="0">
                <a:latin typeface="+mn-ea"/>
              </a:rPr>
              <a:t>律信噪比改善举例</a:t>
            </a:r>
            <a:endParaRPr lang="zh-CN" altLang="en-US" dirty="0"/>
          </a:p>
        </p:txBody>
      </p:sp>
      <p:sp>
        <p:nvSpPr>
          <p:cNvPr id="4" name="日期占位符 3"/>
          <p:cNvSpPr>
            <a:spLocks noGrp="1"/>
          </p:cNvSpPr>
          <p:nvPr>
            <p:ph type="dt" sz="half" idx="10"/>
          </p:nvPr>
        </p:nvSpPr>
        <p:spPr>
          <a:xfrm>
            <a:off x="3438525" y="6257627"/>
            <a:ext cx="2133600" cy="339725"/>
          </a:xfrm>
        </p:spPr>
        <p:txBody>
          <a:bodyPr/>
          <a:lstStyle/>
          <a:p>
            <a:pPr>
              <a:defRPr/>
            </a:pPr>
            <a:r>
              <a:rPr lang="zh-CN" altLang="en-US" dirty="0" smtClean="0"/>
              <a:t>多媒体技术基础</a:t>
            </a:r>
            <a:endParaRPr lang="en-US" altLang="zh-CN" dirty="0"/>
          </a:p>
        </p:txBody>
      </p:sp>
      <p:sp>
        <p:nvSpPr>
          <p:cNvPr id="5" name="TextBox 4"/>
          <p:cNvSpPr txBox="1"/>
          <p:nvPr/>
        </p:nvSpPr>
        <p:spPr>
          <a:xfrm>
            <a:off x="1115616" y="1301859"/>
            <a:ext cx="7344816" cy="830997"/>
          </a:xfrm>
          <a:prstGeom prst="rect">
            <a:avLst/>
          </a:prstGeom>
          <a:noFill/>
        </p:spPr>
        <p:txBody>
          <a:bodyPr wrap="square" rtlCol="0">
            <a:spAutoFit/>
          </a:bodyPr>
          <a:lstStyle/>
          <a:p>
            <a:r>
              <a:rPr lang="zh-CN" altLang="en-US" dirty="0" smtClean="0">
                <a:latin typeface="宋体" panose="02010600030101010101" pitchFamily="2" charset="-122"/>
              </a:rPr>
              <a:t>例</a:t>
            </a:r>
            <a:r>
              <a:rPr lang="en-US" altLang="zh-CN" dirty="0" smtClean="0">
                <a:latin typeface="宋体" panose="02010600030101010101" pitchFamily="2" charset="-122"/>
              </a:rPr>
              <a:t>μ</a:t>
            </a:r>
            <a:r>
              <a:rPr lang="en-US" altLang="zh-CN" dirty="0" smtClean="0"/>
              <a:t>=100</a:t>
            </a:r>
            <a:r>
              <a:rPr lang="zh-CN" altLang="en-US" dirty="0" smtClean="0"/>
              <a:t>时，计算</a:t>
            </a:r>
            <a:r>
              <a:rPr lang="en-US" altLang="zh-CN" dirty="0" smtClean="0"/>
              <a:t>x</a:t>
            </a:r>
            <a:r>
              <a:rPr lang="en-US" altLang="zh-CN" dirty="0" smtClean="0">
                <a:ea typeface="Batang" pitchFamily="18" charset="-127"/>
              </a:rPr>
              <a:t>→0</a:t>
            </a:r>
            <a:r>
              <a:rPr lang="zh-CN" altLang="en-US" dirty="0" smtClean="0"/>
              <a:t>时信噪比改善程度和 </a:t>
            </a:r>
            <a:r>
              <a:rPr lang="en-US" altLang="zh-CN" dirty="0" smtClean="0"/>
              <a:t>x</a:t>
            </a:r>
            <a:r>
              <a:rPr lang="en-US" altLang="zh-CN" dirty="0" smtClean="0">
                <a:ea typeface="Batang" pitchFamily="18" charset="-127"/>
              </a:rPr>
              <a:t>→1</a:t>
            </a:r>
            <a:r>
              <a:rPr lang="zh-CN" altLang="en-US" dirty="0" smtClean="0"/>
              <a:t>时信噪比改善程度</a:t>
            </a:r>
            <a:endParaRPr lang="zh-CN" altLang="en-US" dirty="0"/>
          </a:p>
        </p:txBody>
      </p:sp>
      <p:graphicFrame>
        <p:nvGraphicFramePr>
          <p:cNvPr id="6" name="Object 3"/>
          <p:cNvGraphicFramePr>
            <a:graphicFrameLocks noChangeAspect="1"/>
          </p:cNvGraphicFramePr>
          <p:nvPr/>
        </p:nvGraphicFramePr>
        <p:xfrm>
          <a:off x="1187450" y="2204864"/>
          <a:ext cx="6211888" cy="1517650"/>
        </p:xfrm>
        <a:graphic>
          <a:graphicData uri="http://schemas.openxmlformats.org/presentationml/2006/ole">
            <mc:AlternateContent xmlns:mc="http://schemas.openxmlformats.org/markup-compatibility/2006">
              <mc:Choice xmlns:v="urn:schemas-microsoft-com:vml" Requires="v">
                <p:oleObj spid="_x0000_s33793" name="公式" r:id="rId1" imgW="76504800" imgH="20116800" progId="Equation.3">
                  <p:embed/>
                </p:oleObj>
              </mc:Choice>
              <mc:Fallback>
                <p:oleObj name="公式" r:id="rId1" imgW="76504800" imgH="20116800" progId="Equation.3">
                  <p:embed/>
                  <p:pic>
                    <p:nvPicPr>
                      <p:cNvPr id="0" name="Object 3"/>
                      <p:cNvPicPr>
                        <a:picLocks noChangeAspect="1"/>
                      </p:cNvPicPr>
                      <p:nvPr/>
                    </p:nvPicPr>
                    <p:blipFill>
                      <a:blip r:embed="rId2"/>
                      <a:stretch>
                        <a:fillRect/>
                      </a:stretch>
                    </p:blipFill>
                    <p:spPr>
                      <a:xfrm>
                        <a:off x="1187450" y="2204864"/>
                        <a:ext cx="6211888" cy="1517650"/>
                      </a:xfrm>
                      <a:prstGeom prst="rect">
                        <a:avLst/>
                      </a:prstGeom>
                      <a:noFill/>
                      <a:ln w="9525">
                        <a:noFill/>
                      </a:ln>
                    </p:spPr>
                  </p:pic>
                </p:oleObj>
              </mc:Fallback>
            </mc:AlternateContent>
          </a:graphicData>
        </a:graphic>
      </p:graphicFrame>
      <p:graphicFrame>
        <p:nvGraphicFramePr>
          <p:cNvPr id="7" name="Object 4"/>
          <p:cNvGraphicFramePr>
            <a:graphicFrameLocks noChangeAspect="1"/>
          </p:cNvGraphicFramePr>
          <p:nvPr/>
        </p:nvGraphicFramePr>
        <p:xfrm>
          <a:off x="971550" y="4076527"/>
          <a:ext cx="7473950" cy="1517650"/>
        </p:xfrm>
        <a:graphic>
          <a:graphicData uri="http://schemas.openxmlformats.org/presentationml/2006/ole">
            <mc:AlternateContent xmlns:mc="http://schemas.openxmlformats.org/markup-compatibility/2006">
              <mc:Choice xmlns:v="urn:schemas-microsoft-com:vml" Requires="v">
                <p:oleObj spid="_x0000_s33794" name="公式" r:id="rId3" imgW="92049600" imgH="20116800" progId="Equation.3">
                  <p:embed/>
                </p:oleObj>
              </mc:Choice>
              <mc:Fallback>
                <p:oleObj name="公式" r:id="rId3" imgW="92049600" imgH="20116800" progId="Equation.3">
                  <p:embed/>
                  <p:pic>
                    <p:nvPicPr>
                      <p:cNvPr id="0" name="Object 4"/>
                      <p:cNvPicPr>
                        <a:picLocks noChangeAspect="1"/>
                      </p:cNvPicPr>
                      <p:nvPr/>
                    </p:nvPicPr>
                    <p:blipFill>
                      <a:blip r:embed="rId4"/>
                      <a:stretch>
                        <a:fillRect/>
                      </a:stretch>
                    </p:blipFill>
                    <p:spPr>
                      <a:xfrm>
                        <a:off x="971550" y="4076527"/>
                        <a:ext cx="7473950" cy="1517650"/>
                      </a:xfrm>
                      <a:prstGeom prst="rect">
                        <a:avLst/>
                      </a:prstGeom>
                      <a:noFill/>
                      <a:ln w="9525">
                        <a:noFill/>
                      </a:ln>
                    </p:spPr>
                  </p:pic>
                </p:oleObj>
              </mc:Fallback>
            </mc:AlternateContent>
          </a:graphicData>
        </a:graphic>
      </p:graphicFrame>
      <p:sp>
        <p:nvSpPr>
          <p:cNvPr id="8" name="AutoShape 5"/>
          <p:cNvSpPr>
            <a:spLocks noChangeArrowheads="1"/>
          </p:cNvSpPr>
          <p:nvPr/>
        </p:nvSpPr>
        <p:spPr bwMode="auto">
          <a:xfrm>
            <a:off x="5219700" y="3212927"/>
            <a:ext cx="3124200" cy="533400"/>
          </a:xfrm>
          <a:prstGeom prst="wedgeRoundRectCallout">
            <a:avLst>
              <a:gd name="adj1" fmla="val -82569"/>
              <a:gd name="adj2" fmla="val -15181"/>
              <a:gd name="adj3" fmla="val 16667"/>
            </a:avLst>
          </a:prstGeom>
          <a:solidFill>
            <a:srgbClr val="FFCC00"/>
          </a:solidFill>
          <a:ln w="9525">
            <a:solidFill>
              <a:schemeClr val="tx1"/>
            </a:solidFill>
            <a:miter lim="800000"/>
          </a:ln>
        </p:spPr>
        <p:txBody>
          <a:bodyPr/>
          <a:lstStyle/>
          <a:p>
            <a:pPr algn="ctr"/>
            <a:r>
              <a:rPr lang="zh-CN" altLang="en-US" sz="2000" b="1"/>
              <a:t>小信号时，信噪比提高</a:t>
            </a:r>
            <a:endParaRPr lang="zh-CN" altLang="en-US" sz="2000" b="1"/>
          </a:p>
        </p:txBody>
      </p:sp>
      <p:sp>
        <p:nvSpPr>
          <p:cNvPr id="9" name="AutoShape 6"/>
          <p:cNvSpPr>
            <a:spLocks noChangeArrowheads="1"/>
          </p:cNvSpPr>
          <p:nvPr/>
        </p:nvSpPr>
        <p:spPr bwMode="auto">
          <a:xfrm>
            <a:off x="5003800" y="5516389"/>
            <a:ext cx="3124200" cy="533400"/>
          </a:xfrm>
          <a:prstGeom prst="wedgeRoundRectCallout">
            <a:avLst>
              <a:gd name="adj1" fmla="val -75000"/>
              <a:gd name="adj2" fmla="val -97319"/>
              <a:gd name="adj3" fmla="val 16667"/>
            </a:avLst>
          </a:prstGeom>
          <a:solidFill>
            <a:srgbClr val="FF9900"/>
          </a:solidFill>
          <a:ln w="9525">
            <a:solidFill>
              <a:schemeClr val="tx1"/>
            </a:solidFill>
            <a:miter lim="800000"/>
          </a:ln>
        </p:spPr>
        <p:txBody>
          <a:bodyPr/>
          <a:lstStyle/>
          <a:p>
            <a:pPr algn="ctr"/>
            <a:r>
              <a:rPr lang="zh-CN" altLang="en-US" sz="2000" b="1"/>
              <a:t>大信号时，信噪比降低</a:t>
            </a:r>
            <a:endParaRPr lang="zh-CN" altLang="en-US"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μ =100</a:t>
            </a:r>
            <a:r>
              <a:rPr lang="zh-CN" altLang="en-US" dirty="0" smtClean="0">
                <a:latin typeface="+mn-ea"/>
              </a:rPr>
              <a:t>时信噪比的改善程度</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
          <p:cNvGraphicFramePr>
            <a:graphicFrameLocks noGrp="1"/>
          </p:cNvGraphicFramePr>
          <p:nvPr/>
        </p:nvGraphicFramePr>
        <p:xfrm>
          <a:off x="1115616" y="1700808"/>
          <a:ext cx="7221538" cy="2693988"/>
        </p:xfrm>
        <a:graphic>
          <a:graphicData uri="http://schemas.openxmlformats.org/drawingml/2006/table">
            <a:tbl>
              <a:tblPr/>
              <a:tblGrid>
                <a:gridCol w="1690688"/>
                <a:gridCol w="920750"/>
                <a:gridCol w="922337"/>
                <a:gridCol w="904875"/>
                <a:gridCol w="939800"/>
                <a:gridCol w="920750"/>
                <a:gridCol w="922338"/>
              </a:tblGrid>
              <a:tr h="327025">
                <a:tc gridSpan="7">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4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量化信噪比改善程度与输入信号电平的关系</a:t>
                      </a:r>
                      <a:endParaRPr kumimoji="1" lang="zh-CN" altLang="en-US" sz="2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hMerge="1">
                  <a:tcPr/>
                </a:tc>
                <a:tc hMerge="1">
                  <a:tcPr/>
                </a:tc>
                <a:tc hMerge="1">
                  <a:tcPr/>
                </a:tc>
                <a:tc hMerge="1">
                  <a:tcPr/>
                </a:tc>
                <a:tc hMerge="1">
                  <a:tcPr/>
                </a:tc>
              </a:tr>
              <a:tr h="53816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0.316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0.032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0.003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955675">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输入信号电平</a:t>
                      </a: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(db)</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-50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742950">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2000" b="0" i="0" u="none" strike="noStrike" cap="none" normalizeH="0" baseline="0" smtClean="0">
                          <a:ln>
                            <a:noFill/>
                          </a:ln>
                          <a:solidFill>
                            <a:schemeClr val="tx1"/>
                          </a:solidFill>
                          <a:effectLst/>
                          <a:latin typeface="宋体" panose="02010600030101010101" pitchFamily="2" charset="-122"/>
                          <a:ea typeface="宋体" panose="02010600030101010101" pitchFamily="2" charset="-122"/>
                        </a:rPr>
                        <a:t>(Q)</a:t>
                      </a:r>
                      <a:r>
                        <a:rPr kumimoji="1" lang="en-US" altLang="zh-CN" sz="2000" b="0" i="0" u="none" strike="noStrike" cap="none" normalizeH="0" baseline="-30000" smtClean="0">
                          <a:ln>
                            <a:noFill/>
                          </a:ln>
                          <a:solidFill>
                            <a:schemeClr val="tx1"/>
                          </a:solidFill>
                          <a:effectLst/>
                          <a:latin typeface="宋体" panose="02010600030101010101" pitchFamily="2" charset="-122"/>
                          <a:ea typeface="宋体" panose="02010600030101010101" pitchFamily="2" charset="-122"/>
                        </a:rPr>
                        <a:t>db</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-13.3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-3.5</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6.8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14.4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20.6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24.4</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ea typeface="宋体" panose="02010600030101010101" pitchFamily="2" charset="-122"/>
              </a:rPr>
              <a:t>声音的基本概念</a:t>
            </a:r>
            <a:endParaRPr lang="zh-CN" altLang="en-US" smtClean="0">
              <a:ea typeface="宋体" panose="02010600030101010101" pitchFamily="2" charset="-122"/>
            </a:endParaRPr>
          </a:p>
        </p:txBody>
      </p:sp>
      <p:sp>
        <p:nvSpPr>
          <p:cNvPr id="18435" name="内容占位符 2"/>
          <p:cNvSpPr>
            <a:spLocks noGrp="1"/>
          </p:cNvSpPr>
          <p:nvPr>
            <p:ph idx="1"/>
          </p:nvPr>
        </p:nvSpPr>
        <p:spPr>
          <a:xfrm>
            <a:off x="1066800" y="1196752"/>
            <a:ext cx="7620000" cy="628650"/>
          </a:xfrm>
        </p:spPr>
        <p:txBody>
          <a:bodyPr/>
          <a:lstStyle/>
          <a:p>
            <a:r>
              <a:rPr lang="zh-CN" altLang="en-US" sz="2400" dirty="0" smtClean="0">
                <a:ea typeface="宋体" panose="02010600030101010101" pitchFamily="2" charset="-122"/>
              </a:rPr>
              <a:t>属于机械波，</a:t>
            </a:r>
            <a:r>
              <a:rPr lang="zh-CN" altLang="zh-CN" sz="2400" dirty="0" smtClean="0"/>
              <a:t>机械振动或气流扰动引起周围弹性媒质发生波动的现象</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可以在空气</a:t>
            </a:r>
            <a:r>
              <a:rPr lang="en-US" altLang="zh-CN" sz="2400" dirty="0" smtClean="0">
                <a:ea typeface="宋体" panose="02010600030101010101" pitchFamily="2" charset="-122"/>
              </a:rPr>
              <a:t>/</a:t>
            </a:r>
            <a:r>
              <a:rPr lang="zh-CN" altLang="en-US" sz="2400" dirty="0" smtClean="0">
                <a:ea typeface="宋体" panose="02010600030101010101" pitchFamily="2" charset="-122"/>
              </a:rPr>
              <a:t>液体</a:t>
            </a:r>
            <a:r>
              <a:rPr lang="en-US" altLang="zh-CN" sz="2400" dirty="0" smtClean="0">
                <a:ea typeface="宋体" panose="02010600030101010101" pitchFamily="2" charset="-122"/>
              </a:rPr>
              <a:t>/</a:t>
            </a:r>
            <a:r>
              <a:rPr lang="zh-CN" altLang="en-US" sz="2400" dirty="0" smtClean="0">
                <a:ea typeface="宋体" panose="02010600030101010101" pitchFamily="2" charset="-122"/>
              </a:rPr>
              <a:t>固体中传播</a:t>
            </a:r>
            <a:endParaRPr lang="en-US" altLang="zh-CN" sz="2400" dirty="0" smtClean="0">
              <a:ea typeface="宋体" panose="02010600030101010101" pitchFamily="2" charset="-122"/>
            </a:endParaRPr>
          </a:p>
          <a:p>
            <a:r>
              <a:rPr lang="zh-CN" altLang="en-US" sz="2400" dirty="0" smtClean="0">
                <a:ea typeface="宋体" panose="02010600030101010101" pitchFamily="2" charset="-122"/>
              </a:rPr>
              <a:t>具有普通波的特性，如反射、衍射、折射等</a:t>
            </a:r>
            <a:endParaRPr lang="en-US" altLang="zh-CN" sz="2400" dirty="0" smtClean="0">
              <a:ea typeface="宋体" panose="02010600030101010101" pitchFamily="2" charset="-122"/>
            </a:endParaRPr>
          </a:p>
          <a:p>
            <a:endParaRPr lang="zh-CN" altLang="en-US" sz="2400" dirty="0" smtClean="0">
              <a:ea typeface="宋体" panose="02010600030101010101" pitchFamily="2" charset="-122"/>
            </a:endParaRPr>
          </a:p>
        </p:txBody>
      </p:sp>
      <p:sp>
        <p:nvSpPr>
          <p:cNvPr id="184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8437" name="Picture 2"/>
          <p:cNvPicPr>
            <a:picLocks noChangeAspect="1" noChangeArrowheads="1"/>
          </p:cNvPicPr>
          <p:nvPr/>
        </p:nvPicPr>
        <p:blipFill>
          <a:blip r:embed="rId1" cstate="print">
            <a:grayscl/>
          </a:blip>
          <a:srcRect/>
          <a:stretch>
            <a:fillRect/>
          </a:stretch>
        </p:blipFill>
        <p:spPr bwMode="auto">
          <a:xfrm>
            <a:off x="1143000" y="3140968"/>
            <a:ext cx="7245424" cy="2664296"/>
          </a:xfrm>
          <a:prstGeom prst="rect">
            <a:avLst/>
          </a:prstGeom>
          <a:noFill/>
          <a:ln w="9525">
            <a:noFill/>
            <a:miter lim="800000"/>
            <a:headEnd/>
            <a:tailEnd/>
          </a:ln>
        </p:spPr>
      </p:pic>
      <p:sp>
        <p:nvSpPr>
          <p:cNvPr id="18438" name="Text Box 4"/>
          <p:cNvSpPr txBox="1">
            <a:spLocks noChangeArrowheads="1"/>
          </p:cNvSpPr>
          <p:nvPr/>
        </p:nvSpPr>
        <p:spPr bwMode="auto">
          <a:xfrm>
            <a:off x="1498650" y="5909210"/>
            <a:ext cx="6601742" cy="400110"/>
          </a:xfrm>
          <a:prstGeom prst="rect">
            <a:avLst/>
          </a:prstGeom>
          <a:noFill/>
          <a:ln w="9525">
            <a:noFill/>
            <a:miter lim="800000"/>
          </a:ln>
        </p:spPr>
        <p:txBody>
          <a:bodyPr wrap="square">
            <a:spAutoFit/>
          </a:bodyPr>
          <a:lstStyle/>
          <a:p>
            <a:pPr>
              <a:spcBef>
                <a:spcPct val="50000"/>
              </a:spcBef>
              <a:buClr>
                <a:schemeClr val="tx2"/>
              </a:buClr>
              <a:buFont typeface="Wingdings" panose="05000000000000000000" pitchFamily="2" charset="2"/>
              <a:buNone/>
            </a:pPr>
            <a:r>
              <a:rPr lang="zh-CN" altLang="en-US" sz="2000" dirty="0">
                <a:latin typeface="宋体" panose="02010600030101010101" pitchFamily="2" charset="-122"/>
              </a:rPr>
              <a:t>用声音录制软件记录的英文单词</a:t>
            </a:r>
            <a:r>
              <a:rPr lang="zh-CN" altLang="en-US" sz="2000" dirty="0"/>
              <a:t>“</a:t>
            </a:r>
            <a:r>
              <a:rPr lang="en-US" altLang="zh-CN" sz="2000" dirty="0">
                <a:latin typeface="宋体" panose="02010600030101010101" pitchFamily="2" charset="-122"/>
              </a:rPr>
              <a:t>Hello</a:t>
            </a:r>
            <a:r>
              <a:rPr lang="en-US" altLang="zh-CN" sz="2000" dirty="0"/>
              <a:t>”</a:t>
            </a:r>
            <a:r>
              <a:rPr lang="zh-CN" altLang="en-US" sz="2000" dirty="0">
                <a:latin typeface="宋体" panose="02010600030101010101" pitchFamily="2" charset="-122"/>
              </a:rPr>
              <a:t>的语音实际波形</a:t>
            </a:r>
            <a:r>
              <a:rPr lang="zh-CN" altLang="en-US" sz="2000" dirty="0"/>
              <a:t> </a:t>
            </a:r>
            <a:endParaRPr lang="zh-CN" altLang="en-US" sz="2000" dirty="0"/>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A</a:t>
            </a:r>
            <a:r>
              <a:rPr lang="zh-CN" altLang="en-US" dirty="0" smtClean="0">
                <a:latin typeface="+mn-ea"/>
              </a:rPr>
              <a:t>律对数压扩特性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971600" y="1124744"/>
            <a:ext cx="7848872" cy="1200329"/>
          </a:xfrm>
          <a:prstGeom prst="rect">
            <a:avLst/>
          </a:prstGeom>
          <a:noFill/>
        </p:spPr>
        <p:txBody>
          <a:bodyPr wrap="square" rtlCol="0">
            <a:spAutoFit/>
          </a:bodyPr>
          <a:lstStyle/>
          <a:p>
            <a:r>
              <a:rPr lang="zh-CN" altLang="en-US" dirty="0" smtClean="0">
                <a:latin typeface="+mn-ea"/>
              </a:rPr>
              <a:t>欧洲、中国采用</a:t>
            </a:r>
            <a:r>
              <a:rPr lang="en-US" altLang="zh-CN" dirty="0" smtClean="0">
                <a:latin typeface="+mn-ea"/>
              </a:rPr>
              <a:t>A</a:t>
            </a:r>
            <a:r>
              <a:rPr lang="zh-CN" altLang="en-US" dirty="0" smtClean="0">
                <a:latin typeface="+mn-ea"/>
              </a:rPr>
              <a:t>律对数压扩 </a:t>
            </a:r>
            <a:r>
              <a:rPr lang="en-US" altLang="zh-CN" dirty="0" smtClean="0">
                <a:latin typeface="+mn-ea"/>
              </a:rPr>
              <a:t>(A=87.6) </a:t>
            </a:r>
            <a:r>
              <a:rPr lang="zh-CN" altLang="en-US" dirty="0" smtClean="0">
                <a:latin typeface="+mn-ea"/>
              </a:rPr>
              <a:t>。（</a:t>
            </a:r>
            <a:r>
              <a:rPr lang="en-US" altLang="zh-CN" dirty="0" smtClean="0">
                <a:latin typeface="+mn-ea"/>
              </a:rPr>
              <a:t>A</a:t>
            </a:r>
            <a:r>
              <a:rPr lang="zh-CN" altLang="en-US" dirty="0" smtClean="0">
                <a:latin typeface="+mn-ea"/>
              </a:rPr>
              <a:t>律压缩特性曲线是以原点奇对称的， 图中只画出了正向部分。 ）</a:t>
            </a:r>
            <a:endParaRPr lang="en-US" altLang="zh-CN" dirty="0" smtClean="0">
              <a:latin typeface="+mn-ea"/>
            </a:endParaRPr>
          </a:p>
          <a:p>
            <a:r>
              <a:rPr lang="en-US" altLang="zh-CN" dirty="0" smtClean="0">
                <a:latin typeface="+mn-ea"/>
              </a:rPr>
              <a:t>k=1+lnA</a:t>
            </a:r>
            <a:endParaRPr lang="zh-CN" altLang="en-US" dirty="0"/>
          </a:p>
        </p:txBody>
      </p:sp>
      <p:graphicFrame>
        <p:nvGraphicFramePr>
          <p:cNvPr id="6" name="Object 3"/>
          <p:cNvGraphicFramePr>
            <a:graphicFrameLocks noChangeAspect="1"/>
          </p:cNvGraphicFramePr>
          <p:nvPr/>
        </p:nvGraphicFramePr>
        <p:xfrm>
          <a:off x="1043608" y="2957686"/>
          <a:ext cx="2819400" cy="1695450"/>
        </p:xfrm>
        <a:graphic>
          <a:graphicData uri="http://schemas.openxmlformats.org/presentationml/2006/ole">
            <mc:AlternateContent xmlns:mc="http://schemas.openxmlformats.org/markup-compatibility/2006">
              <mc:Choice xmlns:v="urn:schemas-microsoft-com:vml" Requires="v">
                <p:oleObj spid="_x0000_s34817" name="公式" r:id="rId1" imgW="45415200" imgH="24688800" progId="Equation.3">
                  <p:embed/>
                </p:oleObj>
              </mc:Choice>
              <mc:Fallback>
                <p:oleObj name="公式" r:id="rId1" imgW="45415200" imgH="24688800" progId="Equation.3">
                  <p:embed/>
                  <p:pic>
                    <p:nvPicPr>
                      <p:cNvPr id="0" name="Object 3"/>
                      <p:cNvPicPr>
                        <a:picLocks noChangeAspect="1"/>
                      </p:cNvPicPr>
                      <p:nvPr/>
                    </p:nvPicPr>
                    <p:blipFill>
                      <a:blip r:embed="rId2"/>
                      <a:stretch>
                        <a:fillRect/>
                      </a:stretch>
                    </p:blipFill>
                    <p:spPr>
                      <a:xfrm>
                        <a:off x="1043608" y="2957686"/>
                        <a:ext cx="2819400" cy="1695450"/>
                      </a:xfrm>
                      <a:prstGeom prst="rect">
                        <a:avLst/>
                      </a:prstGeom>
                      <a:noFill/>
                      <a:ln w="9525">
                        <a:noFill/>
                      </a:ln>
                    </p:spPr>
                  </p:pic>
                </p:oleObj>
              </mc:Fallback>
            </mc:AlternateContent>
          </a:graphicData>
        </a:graphic>
      </p:graphicFrame>
      <p:graphicFrame>
        <p:nvGraphicFramePr>
          <p:cNvPr id="7" name="Object 4"/>
          <p:cNvGraphicFramePr>
            <a:graphicFrameLocks noChangeAspect="1"/>
          </p:cNvGraphicFramePr>
          <p:nvPr/>
        </p:nvGraphicFramePr>
        <p:xfrm>
          <a:off x="3879007" y="2060848"/>
          <a:ext cx="4745038" cy="3724275"/>
        </p:xfrm>
        <a:graphic>
          <a:graphicData uri="http://schemas.openxmlformats.org/presentationml/2006/ole">
            <mc:AlternateContent xmlns:mc="http://schemas.openxmlformats.org/markup-compatibility/2006">
              <mc:Choice xmlns:v="urn:schemas-microsoft-com:vml" Requires="v">
                <p:oleObj spid="_x0000_s34818" name="Visio" r:id="rId3" imgW="2476500" imgH="2476500" progId="Visio.Drawing.11">
                  <p:embed/>
                </p:oleObj>
              </mc:Choice>
              <mc:Fallback>
                <p:oleObj name="Visio" r:id="rId3" imgW="2476500" imgH="2476500" progId="Visio.Drawing.11">
                  <p:embed/>
                  <p:pic>
                    <p:nvPicPr>
                      <p:cNvPr id="0" name="Object 4"/>
                      <p:cNvPicPr>
                        <a:picLocks noChangeAspect="1"/>
                      </p:cNvPicPr>
                      <p:nvPr/>
                    </p:nvPicPr>
                    <p:blipFill>
                      <a:blip r:embed="rId4"/>
                      <a:stretch>
                        <a:fillRect/>
                      </a:stretch>
                    </p:blipFill>
                    <p:spPr>
                      <a:xfrm>
                        <a:off x="3879007" y="2060848"/>
                        <a:ext cx="4745038" cy="3724275"/>
                      </a:xfrm>
                      <a:prstGeom prst="rect">
                        <a:avLst/>
                      </a:prstGeom>
                      <a:noFill/>
                      <a:ln w="9525">
                        <a:noFill/>
                      </a:ln>
                    </p:spPr>
                  </p:pic>
                </p:oleObj>
              </mc:Fallback>
            </mc:AlternateContent>
          </a:graphicData>
        </a:graphic>
      </p:graphicFrame>
      <p:sp>
        <p:nvSpPr>
          <p:cNvPr id="8" name="AutoShape 5"/>
          <p:cNvSpPr>
            <a:spLocks noChangeArrowheads="1"/>
          </p:cNvSpPr>
          <p:nvPr/>
        </p:nvSpPr>
        <p:spPr bwMode="auto">
          <a:xfrm>
            <a:off x="1259632" y="4897710"/>
            <a:ext cx="2895600" cy="914400"/>
          </a:xfrm>
          <a:prstGeom prst="wedgeRoundRectCallout">
            <a:avLst>
              <a:gd name="adj1" fmla="val 71546"/>
              <a:gd name="adj2" fmla="val -97917"/>
              <a:gd name="adj3" fmla="val 16667"/>
            </a:avLst>
          </a:prstGeom>
          <a:solidFill>
            <a:srgbClr val="FFCC00"/>
          </a:solidFill>
          <a:ln w="9525">
            <a:solidFill>
              <a:schemeClr val="tx1"/>
            </a:solidFill>
            <a:miter lim="800000"/>
          </a:ln>
        </p:spPr>
        <p:txBody>
          <a:bodyPr/>
          <a:lstStyle/>
          <a:p>
            <a:pPr algn="ctr"/>
            <a:r>
              <a:rPr lang="zh-CN" altLang="en-US" b="1"/>
              <a:t>如何实现复杂的对数压扩曲线</a:t>
            </a:r>
            <a:endParaRPr lang="zh-CN" altLang="en-US" b="1"/>
          </a:p>
        </p:txBody>
      </p:sp>
      <p:graphicFrame>
        <p:nvGraphicFramePr>
          <p:cNvPr id="1507334" name="Object 6"/>
          <p:cNvGraphicFramePr>
            <a:graphicFrameLocks noChangeAspect="1"/>
          </p:cNvGraphicFramePr>
          <p:nvPr/>
        </p:nvGraphicFramePr>
        <p:xfrm>
          <a:off x="468313" y="5084763"/>
          <a:ext cx="693737" cy="1492250"/>
        </p:xfrm>
        <a:graphic>
          <a:graphicData uri="http://schemas.openxmlformats.org/presentationml/2006/ole">
            <mc:AlternateContent xmlns:mc="http://schemas.openxmlformats.org/markup-compatibility/2006">
              <mc:Choice xmlns:v="urn:schemas-microsoft-com:vml" Requires="v">
                <p:oleObj spid="_x0000_s34819" name="剪辑" r:id="rId5" imgW="11144250" imgH="23974425" progId="">
                  <p:embed/>
                </p:oleObj>
              </mc:Choice>
              <mc:Fallback>
                <p:oleObj name="剪辑" r:id="rId5" imgW="11144250" imgH="23974425" progId="">
                  <p:embed/>
                  <p:pic>
                    <p:nvPicPr>
                      <p:cNvPr id="0" name="Object 6"/>
                      <p:cNvPicPr>
                        <a:picLocks noChangeAspect="1"/>
                      </p:cNvPicPr>
                      <p:nvPr/>
                    </p:nvPicPr>
                    <p:blipFill>
                      <a:blip r:embed="rId6"/>
                      <a:stretch>
                        <a:fillRect/>
                      </a:stretch>
                    </p:blipFill>
                    <p:spPr>
                      <a:xfrm>
                        <a:off x="468313" y="5084763"/>
                        <a:ext cx="693737" cy="149225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nodeType="withEffect">
                                  <p:stCondLst>
                                    <p:cond delay="0"/>
                                  </p:stCondLst>
                                  <p:childTnLst>
                                    <p:set>
                                      <p:cBhvr>
                                        <p:cTn id="19" dur="1" fill="hold">
                                          <p:stCondLst>
                                            <p:cond delay="0"/>
                                          </p:stCondLst>
                                        </p:cTn>
                                        <p:tgtEl>
                                          <p:spTgt spid="1507334"/>
                                        </p:tgtEl>
                                        <p:attrNameLst>
                                          <p:attrName>style.visibility</p:attrName>
                                        </p:attrNameLst>
                                      </p:cBhvr>
                                      <p:to>
                                        <p:strVal val="visible"/>
                                      </p:to>
                                    </p:set>
                                    <p:animEffect transition="in" filter="blinds(horizontal)">
                                      <p:cBhvr>
                                        <p:cTn id="20" dur="500"/>
                                        <p:tgtEl>
                                          <p:spTgt spid="150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广泛采用的对数压扩律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5" descr="粉色砂纸"/>
          <p:cNvSpPr txBox="1">
            <a:spLocks noChangeArrowheads="1"/>
          </p:cNvSpPr>
          <p:nvPr/>
        </p:nvSpPr>
        <p:spPr bwMode="auto">
          <a:xfrm>
            <a:off x="1331640" y="1872705"/>
            <a:ext cx="6867525" cy="914400"/>
          </a:xfrm>
          <a:prstGeom prst="rect">
            <a:avLst/>
          </a:prstGeom>
          <a:blipFill dpi="0" rotWithShape="0">
            <a:blip r:embed="rId1" cstate="print"/>
            <a:srcRect/>
            <a:tile tx="0" ty="0" sx="100000" sy="100000" flip="none" algn="tl"/>
          </a:blipFill>
          <a:ln w="9525">
            <a:noFill/>
            <a:miter lim="800000"/>
          </a:ln>
          <a:effectLst/>
        </p:spPr>
        <p:txBody>
          <a:bodyPr wrap="none" anchor="ctr">
            <a:spAutoFit/>
          </a:bodyPr>
          <a:lstStyle/>
          <a:p>
            <a:pPr eaLnBrk="0" hangingPunct="0">
              <a:defRPr/>
            </a:pPr>
            <a:r>
              <a:rPr kumimoji="0" lang="en-US" altLang="zh-CN" sz="44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13</a:t>
            </a:r>
            <a:r>
              <a:rPr kumimoji="0" lang="zh-CN" altLang="en-US" sz="44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折线 </a:t>
            </a:r>
            <a:r>
              <a:rPr kumimoji="0" lang="en-US" altLang="zh-CN" sz="44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A </a:t>
            </a:r>
            <a:r>
              <a:rPr kumimoji="0" lang="zh-CN" altLang="en-US" sz="44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律</a:t>
            </a:r>
            <a:r>
              <a:rPr kumimoji="0" lang="zh-CN" altLang="en-US" sz="36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       （</a:t>
            </a:r>
            <a:r>
              <a:rPr kumimoji="0" lang="en-US" altLang="zh-CN" sz="48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A</a:t>
            </a:r>
            <a:r>
              <a:rPr kumimoji="0" lang="en-US" altLang="zh-CN" sz="40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a:t>
            </a:r>
            <a:r>
              <a:rPr kumimoji="0" lang="en-US" altLang="zh-CN" sz="36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 </a:t>
            </a:r>
            <a:r>
              <a:rPr kumimoji="0" lang="en-US" altLang="zh-CN" sz="54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87.6</a:t>
            </a:r>
            <a:r>
              <a:rPr kumimoji="0" lang="zh-CN" altLang="en-US" sz="3600" b="1" dirty="0">
                <a:solidFill>
                  <a:srgbClr val="990099"/>
                </a:solidFill>
                <a:effectLst>
                  <a:outerShdw blurRad="38100" dist="38100" dir="2700000" algn="tl">
                    <a:srgbClr val="000000"/>
                  </a:outerShdw>
                </a:effectLst>
                <a:latin typeface="Times New Roman" panose="02020603050405020304" pitchFamily="18" charset="0"/>
                <a:ea typeface="隶书" panose="02010509060101010101" pitchFamily="49" charset="-122"/>
              </a:rPr>
              <a:t>）</a:t>
            </a:r>
            <a:endParaRPr kumimoji="0" lang="zh-CN" altLang="en-US" sz="3200" b="1" dirty="0">
              <a:solidFill>
                <a:srgbClr val="990099"/>
              </a:solidFill>
              <a:latin typeface="Times New Roman" panose="02020603050405020304" pitchFamily="18" charset="0"/>
              <a:ea typeface="隶书" panose="02010509060101010101" pitchFamily="49" charset="-122"/>
            </a:endParaRPr>
          </a:p>
        </p:txBody>
      </p:sp>
      <p:graphicFrame>
        <p:nvGraphicFramePr>
          <p:cNvPr id="6" name="Object 7"/>
          <p:cNvGraphicFramePr>
            <a:graphicFrameLocks noChangeAspect="1"/>
          </p:cNvGraphicFramePr>
          <p:nvPr/>
        </p:nvGraphicFramePr>
        <p:xfrm>
          <a:off x="6300515" y="1556792"/>
          <a:ext cx="2030413" cy="2792413"/>
        </p:xfrm>
        <a:graphic>
          <a:graphicData uri="http://schemas.openxmlformats.org/presentationml/2006/ole">
            <mc:AlternateContent xmlns:mc="http://schemas.openxmlformats.org/markup-compatibility/2006">
              <mc:Choice xmlns:v="urn:schemas-microsoft-com:vml" Requires="v">
                <p:oleObj spid="_x0000_s35841" name="剪辑" r:id="rId2" imgW="13858875" imgH="19059525" progId="">
                  <p:embed/>
                </p:oleObj>
              </mc:Choice>
              <mc:Fallback>
                <p:oleObj name="剪辑" r:id="rId2" imgW="13858875" imgH="19059525" progId="">
                  <p:embed/>
                  <p:pic>
                    <p:nvPicPr>
                      <p:cNvPr id="0" name="Object 7"/>
                      <p:cNvPicPr>
                        <a:picLocks noChangeAspect="1"/>
                      </p:cNvPicPr>
                      <p:nvPr/>
                    </p:nvPicPr>
                    <p:blipFill>
                      <a:blip r:embed="rId3"/>
                      <a:stretch>
                        <a:fillRect/>
                      </a:stretch>
                    </p:blipFill>
                    <p:spPr>
                      <a:xfrm>
                        <a:off x="6300515" y="1556792"/>
                        <a:ext cx="2030413" cy="2792413"/>
                      </a:xfrm>
                      <a:prstGeom prst="rect">
                        <a:avLst/>
                      </a:prstGeom>
                      <a:noFill/>
                      <a:ln w="9525">
                        <a:noFill/>
                      </a:ln>
                    </p:spPr>
                  </p:pic>
                </p:oleObj>
              </mc:Fallback>
            </mc:AlternateContent>
          </a:graphicData>
        </a:graphic>
      </p:graphicFrame>
      <p:sp>
        <p:nvSpPr>
          <p:cNvPr id="7" name="Text Box 8" descr="白色大理石"/>
          <p:cNvSpPr txBox="1">
            <a:spLocks noChangeArrowheads="1"/>
          </p:cNvSpPr>
          <p:nvPr/>
        </p:nvSpPr>
        <p:spPr bwMode="auto">
          <a:xfrm>
            <a:off x="1331640" y="4506526"/>
            <a:ext cx="6328410" cy="829945"/>
          </a:xfrm>
          <a:prstGeom prst="rect">
            <a:avLst/>
          </a:prstGeom>
          <a:blipFill dpi="0" rotWithShape="0">
            <a:blip r:embed="rId4" cstate="print"/>
            <a:srcRect/>
            <a:tile tx="0" ty="0" sx="100000" sy="100000" flip="none" algn="tl"/>
          </a:blipFill>
          <a:ln w="9525">
            <a:noFill/>
            <a:miter lim="800000"/>
          </a:ln>
          <a:effectLst/>
        </p:spPr>
        <p:txBody>
          <a:bodyPr wrap="none" anchor="ctr">
            <a:spAutoFit/>
          </a:bodyPr>
          <a:lstStyle/>
          <a:p>
            <a:pPr eaLnBrk="0" hangingPunct="0">
              <a:defRPr/>
            </a:pPr>
            <a:r>
              <a:rPr kumimoji="0" lang="en-US" altLang="zh-CN" sz="44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15 </a:t>
            </a:r>
            <a:r>
              <a:rPr kumimoji="0" lang="zh-CN" altLang="en-US" sz="44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折线 </a:t>
            </a:r>
            <a:r>
              <a:rPr kumimoji="0" lang="en-US" altLang="zh-CN" sz="44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μ</a:t>
            </a:r>
            <a:r>
              <a:rPr kumimoji="0" lang="zh-CN" altLang="en-US" sz="44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律</a:t>
            </a:r>
            <a:r>
              <a:rPr kumimoji="0" lang="zh-CN" altLang="en-US" sz="36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kumimoji="0" lang="en-US" altLang="zh-CN" sz="48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μ</a:t>
            </a:r>
            <a:r>
              <a:rPr kumimoji="0" lang="en-US" altLang="zh-CN" sz="40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r>
              <a:rPr kumimoji="0" lang="en-US" altLang="zh-CN" sz="36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 </a:t>
            </a:r>
            <a:r>
              <a:rPr kumimoji="0" lang="en-US" altLang="zh-CN" sz="48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255</a:t>
            </a:r>
            <a:r>
              <a:rPr kumimoji="0" lang="zh-CN" altLang="en-US" sz="4800" b="1" dirty="0">
                <a:solidFill>
                  <a:srgbClr val="800080"/>
                </a:solidFill>
                <a:effectLst>
                  <a:outerShdw blurRad="38100" dist="38100" dir="2700000" algn="tl">
                    <a:srgbClr val="C0C0C0"/>
                  </a:outerShdw>
                </a:effectLst>
                <a:latin typeface="Times New Roman" panose="02020603050405020304" pitchFamily="18" charset="0"/>
                <a:ea typeface="隶书" panose="02010509060101010101" pitchFamily="49" charset="-122"/>
              </a:rPr>
              <a:t>）</a:t>
            </a:r>
            <a:endParaRPr kumimoji="0" lang="zh-CN" altLang="en-US" sz="3200" b="1" dirty="0">
              <a:solidFill>
                <a:schemeClr val="bg2"/>
              </a:solidFill>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500"/>
                            </p:stCondLst>
                            <p:childTnLst>
                              <p:par>
                                <p:cTn id="16" presetID="3" presetClass="entr" presetSubtype="5"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bldLvl="0" animBg="1" autoUpdateAnimBg="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latin typeface="+mj-ea"/>
              </a:rPr>
              <a:t>13折线法近似实现A律压扩</a:t>
            </a:r>
            <a:endParaRPr lang="zh-CN" altLang="en-US" dirty="0">
              <a:latin typeface="+mj-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1187624" y="1167135"/>
            <a:ext cx="5832648" cy="461665"/>
          </a:xfrm>
          <a:prstGeom prst="rect">
            <a:avLst/>
          </a:prstGeom>
          <a:noFill/>
        </p:spPr>
        <p:txBody>
          <a:bodyPr wrap="square" rtlCol="0">
            <a:spAutoFit/>
          </a:bodyPr>
          <a:lstStyle/>
          <a:p>
            <a:r>
              <a:rPr lang="zh-CN" altLang="en-US" dirty="0" smtClean="0">
                <a:latin typeface="宋体" panose="02010600030101010101" pitchFamily="2" charset="-122"/>
              </a:rPr>
              <a:t>基本保持连续压扩特性，又便于数字实现</a:t>
            </a:r>
            <a:endParaRPr lang="zh-CN" altLang="en-US" dirty="0"/>
          </a:p>
        </p:txBody>
      </p:sp>
      <p:graphicFrame>
        <p:nvGraphicFramePr>
          <p:cNvPr id="1510403" name="Object 3"/>
          <p:cNvGraphicFramePr>
            <a:graphicFrameLocks noChangeAspect="1"/>
          </p:cNvGraphicFramePr>
          <p:nvPr/>
        </p:nvGraphicFramePr>
        <p:xfrm>
          <a:off x="899592" y="1700808"/>
          <a:ext cx="6984776" cy="4627990"/>
        </p:xfrm>
        <a:graphic>
          <a:graphicData uri="http://schemas.openxmlformats.org/presentationml/2006/ole">
            <mc:AlternateContent xmlns:mc="http://schemas.openxmlformats.org/markup-compatibility/2006">
              <mc:Choice xmlns:v="urn:schemas-microsoft-com:vml" Requires="v">
                <p:oleObj spid="_x0000_s36865" name="Visio" r:id="rId1" imgW="4711700" imgH="3644900" progId="Visio.Drawing.11">
                  <p:embed/>
                </p:oleObj>
              </mc:Choice>
              <mc:Fallback>
                <p:oleObj name="Visio" r:id="rId1" imgW="4711700" imgH="3644900" progId="Visio.Drawing.11">
                  <p:embed/>
                  <p:pic>
                    <p:nvPicPr>
                      <p:cNvPr id="0" name="Object 3"/>
                      <p:cNvPicPr>
                        <a:picLocks noChangeAspect="1"/>
                      </p:cNvPicPr>
                      <p:nvPr/>
                    </p:nvPicPr>
                    <p:blipFill>
                      <a:blip r:embed="rId2"/>
                      <a:stretch>
                        <a:fillRect/>
                      </a:stretch>
                    </p:blipFill>
                    <p:spPr>
                      <a:xfrm>
                        <a:off x="899592" y="1700808"/>
                        <a:ext cx="6984776" cy="462799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510403"/>
                                        </p:tgtEl>
                                        <p:attrNameLst>
                                          <p:attrName>style.visibility</p:attrName>
                                        </p:attrNameLst>
                                      </p:cBhvr>
                                      <p:to>
                                        <p:strVal val="visible"/>
                                      </p:to>
                                    </p:set>
                                    <p:anim calcmode="lin" valueType="num">
                                      <p:cBhvr>
                                        <p:cTn id="7" dur="1000" fill="hold"/>
                                        <p:tgtEl>
                                          <p:spTgt spid="1510403"/>
                                        </p:tgtEl>
                                        <p:attrNameLst>
                                          <p:attrName>ppt_x</p:attrName>
                                        </p:attrNameLst>
                                      </p:cBhvr>
                                      <p:tavLst>
                                        <p:tav tm="0">
                                          <p:val>
                                            <p:strVal val="#ppt_x-.2"/>
                                          </p:val>
                                        </p:tav>
                                        <p:tav tm="100000">
                                          <p:val>
                                            <p:strVal val="#ppt_x"/>
                                          </p:val>
                                        </p:tav>
                                      </p:tavLst>
                                    </p:anim>
                                    <p:anim calcmode="lin" valueType="num">
                                      <p:cBhvr>
                                        <p:cTn id="8" dur="1000" fill="hold"/>
                                        <p:tgtEl>
                                          <p:spTgt spid="151040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1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a:t>
            </a:r>
            <a:r>
              <a:rPr lang="en-US" altLang="zh-CN" dirty="0" smtClean="0"/>
              <a:t>13</a:t>
            </a:r>
            <a:r>
              <a:rPr lang="zh-CN" altLang="en-US" dirty="0" smtClean="0"/>
              <a:t>折线特性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512450" name="Object 2"/>
          <p:cNvGraphicFramePr>
            <a:graphicFrameLocks noChangeAspect="1"/>
          </p:cNvGraphicFramePr>
          <p:nvPr/>
        </p:nvGraphicFramePr>
        <p:xfrm>
          <a:off x="1583059" y="1148358"/>
          <a:ext cx="7237413" cy="5160962"/>
        </p:xfrm>
        <a:graphic>
          <a:graphicData uri="http://schemas.openxmlformats.org/presentationml/2006/ole">
            <mc:AlternateContent xmlns:mc="http://schemas.openxmlformats.org/markup-compatibility/2006">
              <mc:Choice xmlns:v="urn:schemas-microsoft-com:vml" Requires="v">
                <p:oleObj spid="_x0000_s37889" name="Visio" r:id="rId1" imgW="7937500" imgH="5664200" progId="Visio.Drawing.11">
                  <p:embed/>
                </p:oleObj>
              </mc:Choice>
              <mc:Fallback>
                <p:oleObj name="Visio" r:id="rId1" imgW="7937500" imgH="5664200" progId="Visio.Drawing.11">
                  <p:embed/>
                  <p:pic>
                    <p:nvPicPr>
                      <p:cNvPr id="0" name="Object 2"/>
                      <p:cNvPicPr>
                        <a:picLocks noChangeAspect="1"/>
                      </p:cNvPicPr>
                      <p:nvPr/>
                    </p:nvPicPr>
                    <p:blipFill>
                      <a:blip r:embed="rId2"/>
                      <a:stretch>
                        <a:fillRect/>
                      </a:stretch>
                    </p:blipFill>
                    <p:spPr>
                      <a:xfrm>
                        <a:off x="1583059" y="1148358"/>
                        <a:ext cx="7237413" cy="5160962"/>
                      </a:xfrm>
                      <a:prstGeom prst="rect">
                        <a:avLst/>
                      </a:prstGeom>
                      <a:noFill/>
                      <a:ln w="9525">
                        <a:noFill/>
                      </a:ln>
                    </p:spPr>
                  </p:pic>
                </p:oleObj>
              </mc:Fallback>
            </mc:AlternateContent>
          </a:graphicData>
        </a:graphic>
      </p:graphicFrame>
      <p:sp>
        <p:nvSpPr>
          <p:cNvPr id="7" name="内容占位符 2"/>
          <p:cNvSpPr>
            <a:spLocks noGrp="1"/>
          </p:cNvSpPr>
          <p:nvPr>
            <p:ph idx="1"/>
          </p:nvPr>
        </p:nvSpPr>
        <p:spPr>
          <a:xfrm>
            <a:off x="467544" y="1628800"/>
            <a:ext cx="3931915" cy="1287016"/>
          </a:xfrm>
        </p:spPr>
        <p:txBody>
          <a:bodyPr/>
          <a:lstStyle/>
          <a:p>
            <a:r>
              <a:rPr lang="zh-CN" altLang="en-US" sz="2400" dirty="0" smtClean="0">
                <a:latin typeface="Times New Roman" panose="02020603050405020304" pitchFamily="18" charset="0"/>
              </a:rPr>
              <a:t>函数呈奇对称</a:t>
            </a:r>
            <a:endParaRPr lang="en-US" altLang="zh-CN" sz="2400" dirty="0" smtClean="0">
              <a:latin typeface="Times New Roman" panose="02020603050405020304" pitchFamily="18" charset="0"/>
            </a:endParaRPr>
          </a:p>
          <a:p>
            <a:r>
              <a:rPr lang="zh-CN" altLang="en-US" sz="2400" dirty="0" smtClean="0">
                <a:latin typeface="Times New Roman" panose="02020603050405020304" pitchFamily="18" charset="0"/>
              </a:rPr>
              <a:t>斜率相同的段合为一段，共</a:t>
            </a:r>
            <a:r>
              <a:rPr lang="en-US" altLang="zh-CN" sz="2400" dirty="0" smtClean="0">
                <a:latin typeface="Times New Roman" panose="02020603050405020304" pitchFamily="18" charset="0"/>
              </a:rPr>
              <a:t>13</a:t>
            </a:r>
            <a:r>
              <a:rPr lang="zh-CN" altLang="en-US" sz="2400" dirty="0" smtClean="0">
                <a:latin typeface="Times New Roman" panose="02020603050405020304" pitchFamily="18" charset="0"/>
              </a:rPr>
              <a:t>段，称为</a:t>
            </a:r>
            <a:r>
              <a:rPr lang="en-US" altLang="zh-CN" sz="2400" dirty="0" smtClean="0">
                <a:solidFill>
                  <a:srgbClr val="3333CC"/>
                </a:solidFill>
                <a:latin typeface="Times New Roman" panose="02020603050405020304" pitchFamily="18" charset="0"/>
              </a:rPr>
              <a:t>13</a:t>
            </a:r>
            <a:r>
              <a:rPr lang="zh-CN" altLang="en-US" sz="2400" dirty="0" smtClean="0">
                <a:solidFill>
                  <a:srgbClr val="3333CC"/>
                </a:solidFill>
                <a:latin typeface="Times New Roman" panose="02020603050405020304" pitchFamily="18" charset="0"/>
              </a:rPr>
              <a:t>折线法</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12450"/>
                                        </p:tgtEl>
                                        <p:attrNameLst>
                                          <p:attrName>style.visibility</p:attrName>
                                        </p:attrNameLst>
                                      </p:cBhvr>
                                      <p:to>
                                        <p:strVal val="visible"/>
                                      </p:to>
                                    </p:set>
                                    <p:anim calcmode="lin" valueType="num">
                                      <p:cBhvr>
                                        <p:cTn id="7" dur="500" fill="hold"/>
                                        <p:tgtEl>
                                          <p:spTgt spid="1512450"/>
                                        </p:tgtEl>
                                        <p:attrNameLst>
                                          <p:attrName>ppt_w</p:attrName>
                                        </p:attrNameLst>
                                      </p:cBhvr>
                                      <p:tavLst>
                                        <p:tav tm="0">
                                          <p:val>
                                            <p:fltVal val="0"/>
                                          </p:val>
                                        </p:tav>
                                        <p:tav tm="100000">
                                          <p:val>
                                            <p:strVal val="#ppt_w"/>
                                          </p:val>
                                        </p:tav>
                                      </p:tavLst>
                                    </p:anim>
                                    <p:anim calcmode="lin" valueType="num">
                                      <p:cBhvr>
                                        <p:cTn id="8" dur="500" fill="hold"/>
                                        <p:tgtEl>
                                          <p:spTgt spid="1512450"/>
                                        </p:tgtEl>
                                        <p:attrNameLst>
                                          <p:attrName>ppt_h</p:attrName>
                                        </p:attrNameLst>
                                      </p:cBhvr>
                                      <p:tavLst>
                                        <p:tav tm="0">
                                          <p:val>
                                            <p:fltVal val="0"/>
                                          </p:val>
                                        </p:tav>
                                        <p:tav tm="100000">
                                          <p:val>
                                            <p:strVal val="#ppt_h"/>
                                          </p:val>
                                        </p:tav>
                                      </p:tavLst>
                                    </p:anim>
                                    <p:anim calcmode="lin" valueType="num">
                                      <p:cBhvr>
                                        <p:cTn id="9" dur="500" fill="hold"/>
                                        <p:tgtEl>
                                          <p:spTgt spid="1512450"/>
                                        </p:tgtEl>
                                        <p:attrNameLst>
                                          <p:attrName>style.rotation</p:attrName>
                                        </p:attrNameLst>
                                      </p:cBhvr>
                                      <p:tavLst>
                                        <p:tav tm="0">
                                          <p:val>
                                            <p:fltVal val="360"/>
                                          </p:val>
                                        </p:tav>
                                        <p:tav tm="100000">
                                          <p:val>
                                            <p:fltVal val="0"/>
                                          </p:val>
                                        </p:tav>
                                      </p:tavLst>
                                    </p:anim>
                                    <p:animEffect transition="in" filter="fade">
                                      <p:cBhvr>
                                        <p:cTn id="10" dur="500"/>
                                        <p:tgtEl>
                                          <p:spTgt spid="1512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6768752" cy="563563"/>
          </a:xfrm>
        </p:spPr>
        <p:txBody>
          <a:bodyPr/>
          <a:lstStyle/>
          <a:p>
            <a:r>
              <a:rPr lang="en-US" altLang="zh-CN" dirty="0" smtClean="0"/>
              <a:t>13</a:t>
            </a:r>
            <a:r>
              <a:rPr lang="zh-CN" altLang="en-US" dirty="0" smtClean="0"/>
              <a:t>折线近似</a:t>
            </a:r>
            <a:r>
              <a:rPr lang="en-US" altLang="zh-CN" dirty="0" smtClean="0"/>
              <a:t>A</a:t>
            </a:r>
            <a:r>
              <a:rPr lang="zh-CN" altLang="en-US" dirty="0" smtClean="0"/>
              <a:t>律压缩特性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Line 2"/>
          <p:cNvSpPr>
            <a:spLocks noChangeShapeType="1"/>
          </p:cNvSpPr>
          <p:nvPr/>
        </p:nvSpPr>
        <p:spPr bwMode="auto">
          <a:xfrm>
            <a:off x="1418654" y="5350297"/>
            <a:ext cx="7467600" cy="0"/>
          </a:xfrm>
          <a:prstGeom prst="line">
            <a:avLst/>
          </a:prstGeom>
          <a:noFill/>
          <a:ln w="38100">
            <a:solidFill>
              <a:schemeClr val="tx1"/>
            </a:solidFill>
            <a:round/>
            <a:tailEnd type="triangle" w="med" len="med"/>
          </a:ln>
        </p:spPr>
        <p:txBody>
          <a:bodyPr wrap="none" anchor="ctr"/>
          <a:lstStyle/>
          <a:p>
            <a:endParaRPr lang="zh-CN" altLang="en-US"/>
          </a:p>
        </p:txBody>
      </p:sp>
      <p:sp>
        <p:nvSpPr>
          <p:cNvPr id="6" name="Line 3"/>
          <p:cNvSpPr>
            <a:spLocks noChangeShapeType="1"/>
          </p:cNvSpPr>
          <p:nvPr/>
        </p:nvSpPr>
        <p:spPr bwMode="auto">
          <a:xfrm>
            <a:off x="1494854" y="5297910"/>
            <a:ext cx="0" cy="0"/>
          </a:xfrm>
          <a:prstGeom prst="line">
            <a:avLst/>
          </a:prstGeom>
          <a:noFill/>
          <a:ln w="38100">
            <a:solidFill>
              <a:schemeClr val="tx1"/>
            </a:solidFill>
            <a:round/>
          </a:ln>
        </p:spPr>
        <p:txBody>
          <a:bodyPr wrap="none" anchor="ctr"/>
          <a:lstStyle/>
          <a:p>
            <a:endParaRPr lang="zh-CN" altLang="en-US"/>
          </a:p>
        </p:txBody>
      </p:sp>
      <p:sp>
        <p:nvSpPr>
          <p:cNvPr id="7" name="Line 4"/>
          <p:cNvSpPr>
            <a:spLocks noChangeShapeType="1"/>
          </p:cNvSpPr>
          <p:nvPr/>
        </p:nvSpPr>
        <p:spPr bwMode="auto">
          <a:xfrm flipV="1">
            <a:off x="1418654" y="725910"/>
            <a:ext cx="0" cy="4648200"/>
          </a:xfrm>
          <a:prstGeom prst="line">
            <a:avLst/>
          </a:prstGeom>
          <a:noFill/>
          <a:ln w="38100">
            <a:solidFill>
              <a:schemeClr val="tx1"/>
            </a:solidFill>
            <a:round/>
            <a:tailEnd type="triangle" w="med" len="med"/>
          </a:ln>
        </p:spPr>
        <p:txBody>
          <a:bodyPr wrap="none" anchor="ctr"/>
          <a:lstStyle/>
          <a:p>
            <a:endParaRPr lang="zh-CN" altLang="en-US"/>
          </a:p>
        </p:txBody>
      </p:sp>
      <p:grpSp>
        <p:nvGrpSpPr>
          <p:cNvPr id="8" name="Group 5"/>
          <p:cNvGrpSpPr/>
          <p:nvPr/>
        </p:nvGrpSpPr>
        <p:grpSpPr bwMode="auto">
          <a:xfrm>
            <a:off x="1418654" y="1030710"/>
            <a:ext cx="7315200" cy="3810000"/>
            <a:chOff x="768" y="384"/>
            <a:chExt cx="4608" cy="2400"/>
          </a:xfrm>
        </p:grpSpPr>
        <p:sp>
          <p:nvSpPr>
            <p:cNvPr id="9" name="Line 6"/>
            <p:cNvSpPr>
              <a:spLocks noChangeShapeType="1"/>
            </p:cNvSpPr>
            <p:nvPr/>
          </p:nvSpPr>
          <p:spPr bwMode="auto">
            <a:xfrm>
              <a:off x="768" y="384"/>
              <a:ext cx="4608" cy="0"/>
            </a:xfrm>
            <a:prstGeom prst="line">
              <a:avLst/>
            </a:prstGeom>
            <a:noFill/>
            <a:ln w="38100">
              <a:solidFill>
                <a:schemeClr val="tx1"/>
              </a:solidFill>
              <a:prstDash val="dash"/>
              <a:round/>
            </a:ln>
          </p:spPr>
          <p:txBody>
            <a:bodyPr wrap="none" anchor="ctr"/>
            <a:lstStyle/>
            <a:p>
              <a:endParaRPr lang="zh-CN" altLang="en-US"/>
            </a:p>
          </p:txBody>
        </p:sp>
        <p:sp>
          <p:nvSpPr>
            <p:cNvPr id="10" name="Line 7"/>
            <p:cNvSpPr>
              <a:spLocks noChangeShapeType="1"/>
            </p:cNvSpPr>
            <p:nvPr/>
          </p:nvSpPr>
          <p:spPr bwMode="auto">
            <a:xfrm>
              <a:off x="768" y="1728"/>
              <a:ext cx="336" cy="0"/>
            </a:xfrm>
            <a:prstGeom prst="line">
              <a:avLst/>
            </a:prstGeom>
            <a:noFill/>
            <a:ln w="38100">
              <a:solidFill>
                <a:schemeClr val="tx1"/>
              </a:solidFill>
              <a:prstDash val="dash"/>
              <a:round/>
            </a:ln>
          </p:spPr>
          <p:txBody>
            <a:bodyPr wrap="none" anchor="ctr"/>
            <a:lstStyle/>
            <a:p>
              <a:endParaRPr lang="zh-CN" altLang="en-US"/>
            </a:p>
          </p:txBody>
        </p:sp>
        <p:sp>
          <p:nvSpPr>
            <p:cNvPr id="11" name="Line 8"/>
            <p:cNvSpPr>
              <a:spLocks noChangeShapeType="1"/>
            </p:cNvSpPr>
            <p:nvPr/>
          </p:nvSpPr>
          <p:spPr bwMode="auto">
            <a:xfrm>
              <a:off x="768" y="1056"/>
              <a:ext cx="1200" cy="0"/>
            </a:xfrm>
            <a:prstGeom prst="line">
              <a:avLst/>
            </a:prstGeom>
            <a:noFill/>
            <a:ln w="38100">
              <a:solidFill>
                <a:schemeClr val="tx1"/>
              </a:solidFill>
              <a:prstDash val="dash"/>
              <a:round/>
            </a:ln>
          </p:spPr>
          <p:txBody>
            <a:bodyPr wrap="none" anchor="ctr"/>
            <a:lstStyle/>
            <a:p>
              <a:endParaRPr lang="zh-CN" altLang="en-US"/>
            </a:p>
          </p:txBody>
        </p:sp>
        <p:sp>
          <p:nvSpPr>
            <p:cNvPr id="12" name="Line 9"/>
            <p:cNvSpPr>
              <a:spLocks noChangeShapeType="1"/>
            </p:cNvSpPr>
            <p:nvPr/>
          </p:nvSpPr>
          <p:spPr bwMode="auto">
            <a:xfrm>
              <a:off x="768" y="2400"/>
              <a:ext cx="96" cy="0"/>
            </a:xfrm>
            <a:prstGeom prst="line">
              <a:avLst/>
            </a:prstGeom>
            <a:noFill/>
            <a:ln w="38100">
              <a:solidFill>
                <a:schemeClr val="tx1"/>
              </a:solidFill>
              <a:prstDash val="dash"/>
              <a:round/>
            </a:ln>
          </p:spPr>
          <p:txBody>
            <a:bodyPr wrap="none" anchor="ctr"/>
            <a:lstStyle/>
            <a:p>
              <a:endParaRPr lang="zh-CN" altLang="en-US"/>
            </a:p>
          </p:txBody>
        </p:sp>
        <p:sp>
          <p:nvSpPr>
            <p:cNvPr id="13" name="Line 10"/>
            <p:cNvSpPr>
              <a:spLocks noChangeShapeType="1"/>
            </p:cNvSpPr>
            <p:nvPr/>
          </p:nvSpPr>
          <p:spPr bwMode="auto">
            <a:xfrm>
              <a:off x="768" y="2784"/>
              <a:ext cx="48" cy="0"/>
            </a:xfrm>
            <a:prstGeom prst="line">
              <a:avLst/>
            </a:prstGeom>
            <a:noFill/>
            <a:ln w="38100">
              <a:solidFill>
                <a:schemeClr val="tx1"/>
              </a:solidFill>
              <a:prstDash val="dash"/>
              <a:round/>
            </a:ln>
          </p:spPr>
          <p:txBody>
            <a:bodyPr wrap="none" anchor="ctr"/>
            <a:lstStyle/>
            <a:p>
              <a:endParaRPr lang="zh-CN" altLang="en-US"/>
            </a:p>
          </p:txBody>
        </p:sp>
        <p:sp>
          <p:nvSpPr>
            <p:cNvPr id="14" name="Line 11"/>
            <p:cNvSpPr>
              <a:spLocks noChangeShapeType="1"/>
            </p:cNvSpPr>
            <p:nvPr/>
          </p:nvSpPr>
          <p:spPr bwMode="auto">
            <a:xfrm>
              <a:off x="768" y="2064"/>
              <a:ext cx="192" cy="0"/>
            </a:xfrm>
            <a:prstGeom prst="line">
              <a:avLst/>
            </a:prstGeom>
            <a:noFill/>
            <a:ln w="38100">
              <a:solidFill>
                <a:schemeClr val="tx1"/>
              </a:solidFill>
              <a:prstDash val="dash"/>
              <a:round/>
            </a:ln>
          </p:spPr>
          <p:txBody>
            <a:bodyPr wrap="none" anchor="ctr"/>
            <a:lstStyle/>
            <a:p>
              <a:endParaRPr lang="zh-CN" altLang="en-US"/>
            </a:p>
          </p:txBody>
        </p:sp>
        <p:sp>
          <p:nvSpPr>
            <p:cNvPr id="15" name="Line 12"/>
            <p:cNvSpPr>
              <a:spLocks noChangeShapeType="1"/>
            </p:cNvSpPr>
            <p:nvPr/>
          </p:nvSpPr>
          <p:spPr bwMode="auto">
            <a:xfrm>
              <a:off x="768" y="1392"/>
              <a:ext cx="624" cy="0"/>
            </a:xfrm>
            <a:prstGeom prst="line">
              <a:avLst/>
            </a:prstGeom>
            <a:noFill/>
            <a:ln w="38100">
              <a:solidFill>
                <a:schemeClr val="tx1"/>
              </a:solidFill>
              <a:prstDash val="dash"/>
              <a:round/>
            </a:ln>
          </p:spPr>
          <p:txBody>
            <a:bodyPr wrap="none" anchor="ctr"/>
            <a:lstStyle/>
            <a:p>
              <a:endParaRPr lang="zh-CN" altLang="en-US"/>
            </a:p>
          </p:txBody>
        </p:sp>
        <p:sp>
          <p:nvSpPr>
            <p:cNvPr id="16" name="Line 13"/>
            <p:cNvSpPr>
              <a:spLocks noChangeShapeType="1"/>
            </p:cNvSpPr>
            <p:nvPr/>
          </p:nvSpPr>
          <p:spPr bwMode="auto">
            <a:xfrm>
              <a:off x="768" y="720"/>
              <a:ext cx="2352" cy="0"/>
            </a:xfrm>
            <a:prstGeom prst="line">
              <a:avLst/>
            </a:prstGeom>
            <a:noFill/>
            <a:ln w="38100">
              <a:solidFill>
                <a:schemeClr val="tx1"/>
              </a:solidFill>
              <a:prstDash val="dash"/>
              <a:round/>
            </a:ln>
          </p:spPr>
          <p:txBody>
            <a:bodyPr wrap="none" anchor="ctr"/>
            <a:lstStyle/>
            <a:p>
              <a:endParaRPr lang="zh-CN" altLang="en-US"/>
            </a:p>
          </p:txBody>
        </p:sp>
      </p:grpSp>
      <p:grpSp>
        <p:nvGrpSpPr>
          <p:cNvPr id="17" name="Group 14"/>
          <p:cNvGrpSpPr/>
          <p:nvPr/>
        </p:nvGrpSpPr>
        <p:grpSpPr bwMode="auto">
          <a:xfrm>
            <a:off x="1494854" y="1030710"/>
            <a:ext cx="7239000" cy="4343400"/>
            <a:chOff x="816" y="384"/>
            <a:chExt cx="4560" cy="2736"/>
          </a:xfrm>
        </p:grpSpPr>
        <p:sp>
          <p:nvSpPr>
            <p:cNvPr id="18" name="Line 15"/>
            <p:cNvSpPr>
              <a:spLocks noChangeShapeType="1"/>
            </p:cNvSpPr>
            <p:nvPr/>
          </p:nvSpPr>
          <p:spPr bwMode="auto">
            <a:xfrm flipH="1">
              <a:off x="3120" y="720"/>
              <a:ext cx="0" cy="2400"/>
            </a:xfrm>
            <a:prstGeom prst="line">
              <a:avLst/>
            </a:prstGeom>
            <a:noFill/>
            <a:ln w="38100">
              <a:solidFill>
                <a:schemeClr val="tx1"/>
              </a:solidFill>
              <a:prstDash val="dash"/>
              <a:round/>
            </a:ln>
          </p:spPr>
          <p:txBody>
            <a:bodyPr wrap="none" anchor="ctr"/>
            <a:lstStyle/>
            <a:p>
              <a:endParaRPr lang="zh-CN" altLang="en-US"/>
            </a:p>
          </p:txBody>
        </p:sp>
        <p:sp>
          <p:nvSpPr>
            <p:cNvPr id="19" name="Line 16"/>
            <p:cNvSpPr>
              <a:spLocks noChangeShapeType="1"/>
            </p:cNvSpPr>
            <p:nvPr/>
          </p:nvSpPr>
          <p:spPr bwMode="auto">
            <a:xfrm>
              <a:off x="1968" y="1056"/>
              <a:ext cx="0" cy="2064"/>
            </a:xfrm>
            <a:prstGeom prst="line">
              <a:avLst/>
            </a:prstGeom>
            <a:noFill/>
            <a:ln w="38100">
              <a:solidFill>
                <a:schemeClr val="tx1"/>
              </a:solidFill>
              <a:prstDash val="dash"/>
              <a:round/>
            </a:ln>
          </p:spPr>
          <p:txBody>
            <a:bodyPr wrap="none" anchor="ctr"/>
            <a:lstStyle/>
            <a:p>
              <a:endParaRPr lang="zh-CN" altLang="en-US"/>
            </a:p>
          </p:txBody>
        </p:sp>
        <p:sp>
          <p:nvSpPr>
            <p:cNvPr id="20" name="Line 17"/>
            <p:cNvSpPr>
              <a:spLocks noChangeShapeType="1"/>
            </p:cNvSpPr>
            <p:nvPr/>
          </p:nvSpPr>
          <p:spPr bwMode="auto">
            <a:xfrm>
              <a:off x="1392" y="1392"/>
              <a:ext cx="0" cy="1728"/>
            </a:xfrm>
            <a:prstGeom prst="line">
              <a:avLst/>
            </a:prstGeom>
            <a:noFill/>
            <a:ln w="38100">
              <a:solidFill>
                <a:schemeClr val="tx1"/>
              </a:solidFill>
              <a:prstDash val="dash"/>
              <a:round/>
            </a:ln>
          </p:spPr>
          <p:txBody>
            <a:bodyPr wrap="none" anchor="ctr"/>
            <a:lstStyle/>
            <a:p>
              <a:endParaRPr lang="zh-CN" altLang="en-US"/>
            </a:p>
          </p:txBody>
        </p:sp>
        <p:sp>
          <p:nvSpPr>
            <p:cNvPr id="21" name="Line 18"/>
            <p:cNvSpPr>
              <a:spLocks noChangeShapeType="1"/>
            </p:cNvSpPr>
            <p:nvPr/>
          </p:nvSpPr>
          <p:spPr bwMode="auto">
            <a:xfrm>
              <a:off x="1104" y="1728"/>
              <a:ext cx="0" cy="1392"/>
            </a:xfrm>
            <a:prstGeom prst="line">
              <a:avLst/>
            </a:prstGeom>
            <a:noFill/>
            <a:ln w="38100">
              <a:solidFill>
                <a:schemeClr val="tx1"/>
              </a:solidFill>
              <a:prstDash val="dash"/>
              <a:round/>
            </a:ln>
          </p:spPr>
          <p:txBody>
            <a:bodyPr wrap="none" anchor="ctr"/>
            <a:lstStyle/>
            <a:p>
              <a:endParaRPr lang="zh-CN" altLang="en-US"/>
            </a:p>
          </p:txBody>
        </p:sp>
        <p:sp>
          <p:nvSpPr>
            <p:cNvPr id="22" name="Line 19"/>
            <p:cNvSpPr>
              <a:spLocks noChangeShapeType="1"/>
            </p:cNvSpPr>
            <p:nvPr/>
          </p:nvSpPr>
          <p:spPr bwMode="auto">
            <a:xfrm>
              <a:off x="960" y="2064"/>
              <a:ext cx="0" cy="1056"/>
            </a:xfrm>
            <a:prstGeom prst="line">
              <a:avLst/>
            </a:prstGeom>
            <a:noFill/>
            <a:ln w="38100">
              <a:solidFill>
                <a:schemeClr val="tx1"/>
              </a:solidFill>
              <a:prstDash val="dash"/>
              <a:round/>
            </a:ln>
          </p:spPr>
          <p:txBody>
            <a:bodyPr wrap="none" anchor="ctr"/>
            <a:lstStyle/>
            <a:p>
              <a:endParaRPr lang="zh-CN" altLang="en-US"/>
            </a:p>
          </p:txBody>
        </p:sp>
        <p:sp>
          <p:nvSpPr>
            <p:cNvPr id="23" name="Line 20"/>
            <p:cNvSpPr>
              <a:spLocks noChangeShapeType="1"/>
            </p:cNvSpPr>
            <p:nvPr/>
          </p:nvSpPr>
          <p:spPr bwMode="auto">
            <a:xfrm>
              <a:off x="864" y="2400"/>
              <a:ext cx="0" cy="720"/>
            </a:xfrm>
            <a:prstGeom prst="line">
              <a:avLst/>
            </a:prstGeom>
            <a:noFill/>
            <a:ln w="38100">
              <a:solidFill>
                <a:schemeClr val="tx1"/>
              </a:solidFill>
              <a:prstDash val="dash"/>
              <a:round/>
            </a:ln>
          </p:spPr>
          <p:txBody>
            <a:bodyPr wrap="none" anchor="ctr"/>
            <a:lstStyle/>
            <a:p>
              <a:endParaRPr lang="zh-CN" altLang="en-US"/>
            </a:p>
          </p:txBody>
        </p:sp>
        <p:sp>
          <p:nvSpPr>
            <p:cNvPr id="24" name="Line 21"/>
            <p:cNvSpPr>
              <a:spLocks noChangeShapeType="1"/>
            </p:cNvSpPr>
            <p:nvPr/>
          </p:nvSpPr>
          <p:spPr bwMode="auto">
            <a:xfrm>
              <a:off x="816" y="2784"/>
              <a:ext cx="0" cy="336"/>
            </a:xfrm>
            <a:prstGeom prst="line">
              <a:avLst/>
            </a:prstGeom>
            <a:noFill/>
            <a:ln w="38100">
              <a:solidFill>
                <a:schemeClr val="tx1"/>
              </a:solidFill>
              <a:prstDash val="dash"/>
              <a:round/>
            </a:ln>
          </p:spPr>
          <p:txBody>
            <a:bodyPr wrap="none" anchor="ctr"/>
            <a:lstStyle/>
            <a:p>
              <a:endParaRPr lang="zh-CN" altLang="en-US"/>
            </a:p>
          </p:txBody>
        </p:sp>
        <p:sp>
          <p:nvSpPr>
            <p:cNvPr id="25" name="Line 22"/>
            <p:cNvSpPr>
              <a:spLocks noChangeShapeType="1"/>
            </p:cNvSpPr>
            <p:nvPr/>
          </p:nvSpPr>
          <p:spPr bwMode="auto">
            <a:xfrm flipV="1">
              <a:off x="5376" y="384"/>
              <a:ext cx="0" cy="2736"/>
            </a:xfrm>
            <a:prstGeom prst="line">
              <a:avLst/>
            </a:prstGeom>
            <a:noFill/>
            <a:ln w="38100">
              <a:solidFill>
                <a:schemeClr val="tx1"/>
              </a:solidFill>
              <a:prstDash val="dash"/>
              <a:round/>
            </a:ln>
          </p:spPr>
          <p:txBody>
            <a:bodyPr wrap="none" anchor="ctr"/>
            <a:lstStyle/>
            <a:p>
              <a:endParaRPr lang="zh-CN" altLang="en-US"/>
            </a:p>
          </p:txBody>
        </p:sp>
      </p:grpSp>
      <p:grpSp>
        <p:nvGrpSpPr>
          <p:cNvPr id="26" name="Group 23"/>
          <p:cNvGrpSpPr/>
          <p:nvPr/>
        </p:nvGrpSpPr>
        <p:grpSpPr bwMode="auto">
          <a:xfrm>
            <a:off x="1418654" y="1030710"/>
            <a:ext cx="7315200" cy="4343400"/>
            <a:chOff x="768" y="384"/>
            <a:chExt cx="4608" cy="2736"/>
          </a:xfrm>
        </p:grpSpPr>
        <p:sp>
          <p:nvSpPr>
            <p:cNvPr id="27" name="Line 24"/>
            <p:cNvSpPr>
              <a:spLocks noChangeShapeType="1"/>
            </p:cNvSpPr>
            <p:nvPr/>
          </p:nvSpPr>
          <p:spPr bwMode="auto">
            <a:xfrm flipH="1">
              <a:off x="3120" y="384"/>
              <a:ext cx="2256" cy="336"/>
            </a:xfrm>
            <a:prstGeom prst="line">
              <a:avLst/>
            </a:prstGeom>
            <a:noFill/>
            <a:ln w="38100">
              <a:solidFill>
                <a:srgbClr val="FF5050"/>
              </a:solidFill>
              <a:round/>
            </a:ln>
          </p:spPr>
          <p:txBody>
            <a:bodyPr wrap="none" anchor="ctr"/>
            <a:lstStyle/>
            <a:p>
              <a:endParaRPr lang="zh-CN" altLang="en-US"/>
            </a:p>
          </p:txBody>
        </p:sp>
        <p:sp>
          <p:nvSpPr>
            <p:cNvPr id="28" name="Line 25"/>
            <p:cNvSpPr>
              <a:spLocks noChangeShapeType="1"/>
            </p:cNvSpPr>
            <p:nvPr/>
          </p:nvSpPr>
          <p:spPr bwMode="auto">
            <a:xfrm flipH="1">
              <a:off x="1968" y="720"/>
              <a:ext cx="1152" cy="336"/>
            </a:xfrm>
            <a:prstGeom prst="line">
              <a:avLst/>
            </a:prstGeom>
            <a:noFill/>
            <a:ln w="38100">
              <a:solidFill>
                <a:srgbClr val="FF5050"/>
              </a:solidFill>
              <a:round/>
            </a:ln>
          </p:spPr>
          <p:txBody>
            <a:bodyPr wrap="none" anchor="ctr"/>
            <a:lstStyle/>
            <a:p>
              <a:endParaRPr lang="zh-CN" altLang="en-US"/>
            </a:p>
          </p:txBody>
        </p:sp>
        <p:sp>
          <p:nvSpPr>
            <p:cNvPr id="29" name="Line 26"/>
            <p:cNvSpPr>
              <a:spLocks noChangeShapeType="1"/>
            </p:cNvSpPr>
            <p:nvPr/>
          </p:nvSpPr>
          <p:spPr bwMode="auto">
            <a:xfrm flipH="1">
              <a:off x="1392" y="1056"/>
              <a:ext cx="576" cy="336"/>
            </a:xfrm>
            <a:prstGeom prst="line">
              <a:avLst/>
            </a:prstGeom>
            <a:noFill/>
            <a:ln w="38100">
              <a:solidFill>
                <a:srgbClr val="FF5050"/>
              </a:solidFill>
              <a:round/>
            </a:ln>
          </p:spPr>
          <p:txBody>
            <a:bodyPr wrap="none" anchor="ctr"/>
            <a:lstStyle/>
            <a:p>
              <a:endParaRPr lang="zh-CN" altLang="en-US"/>
            </a:p>
          </p:txBody>
        </p:sp>
        <p:sp>
          <p:nvSpPr>
            <p:cNvPr id="30" name="Line 27"/>
            <p:cNvSpPr>
              <a:spLocks noChangeShapeType="1"/>
            </p:cNvSpPr>
            <p:nvPr/>
          </p:nvSpPr>
          <p:spPr bwMode="auto">
            <a:xfrm flipH="1">
              <a:off x="1104" y="1392"/>
              <a:ext cx="288" cy="336"/>
            </a:xfrm>
            <a:prstGeom prst="line">
              <a:avLst/>
            </a:prstGeom>
            <a:noFill/>
            <a:ln w="38100">
              <a:solidFill>
                <a:srgbClr val="FF5050"/>
              </a:solidFill>
              <a:round/>
            </a:ln>
          </p:spPr>
          <p:txBody>
            <a:bodyPr wrap="none" anchor="ctr"/>
            <a:lstStyle/>
            <a:p>
              <a:endParaRPr lang="zh-CN" altLang="en-US"/>
            </a:p>
          </p:txBody>
        </p:sp>
        <p:sp>
          <p:nvSpPr>
            <p:cNvPr id="31" name="Line 28"/>
            <p:cNvSpPr>
              <a:spLocks noChangeShapeType="1"/>
            </p:cNvSpPr>
            <p:nvPr/>
          </p:nvSpPr>
          <p:spPr bwMode="auto">
            <a:xfrm flipH="1">
              <a:off x="960" y="1728"/>
              <a:ext cx="144" cy="336"/>
            </a:xfrm>
            <a:prstGeom prst="line">
              <a:avLst/>
            </a:prstGeom>
            <a:noFill/>
            <a:ln w="38100">
              <a:solidFill>
                <a:srgbClr val="FF5050"/>
              </a:solidFill>
              <a:round/>
            </a:ln>
          </p:spPr>
          <p:txBody>
            <a:bodyPr wrap="none" anchor="ctr"/>
            <a:lstStyle/>
            <a:p>
              <a:endParaRPr lang="zh-CN" altLang="en-US"/>
            </a:p>
          </p:txBody>
        </p:sp>
        <p:sp>
          <p:nvSpPr>
            <p:cNvPr id="32" name="Line 29"/>
            <p:cNvSpPr>
              <a:spLocks noChangeShapeType="1"/>
            </p:cNvSpPr>
            <p:nvPr/>
          </p:nvSpPr>
          <p:spPr bwMode="auto">
            <a:xfrm flipH="1">
              <a:off x="864" y="2064"/>
              <a:ext cx="96" cy="336"/>
            </a:xfrm>
            <a:prstGeom prst="line">
              <a:avLst/>
            </a:prstGeom>
            <a:noFill/>
            <a:ln w="38100">
              <a:solidFill>
                <a:srgbClr val="FF5050"/>
              </a:solidFill>
              <a:round/>
            </a:ln>
          </p:spPr>
          <p:txBody>
            <a:bodyPr wrap="none" anchor="ctr"/>
            <a:lstStyle/>
            <a:p>
              <a:endParaRPr lang="zh-CN" altLang="en-US"/>
            </a:p>
          </p:txBody>
        </p:sp>
        <p:sp>
          <p:nvSpPr>
            <p:cNvPr id="33" name="Line 30"/>
            <p:cNvSpPr>
              <a:spLocks noChangeShapeType="1"/>
            </p:cNvSpPr>
            <p:nvPr/>
          </p:nvSpPr>
          <p:spPr bwMode="auto">
            <a:xfrm flipH="1">
              <a:off x="768" y="2400"/>
              <a:ext cx="96" cy="720"/>
            </a:xfrm>
            <a:prstGeom prst="line">
              <a:avLst/>
            </a:prstGeom>
            <a:noFill/>
            <a:ln w="38100">
              <a:solidFill>
                <a:srgbClr val="FF5050"/>
              </a:solidFill>
              <a:round/>
            </a:ln>
          </p:spPr>
          <p:txBody>
            <a:bodyPr wrap="none" anchor="ctr"/>
            <a:lstStyle/>
            <a:p>
              <a:endParaRPr lang="zh-CN" altLang="en-US"/>
            </a:p>
          </p:txBody>
        </p:sp>
      </p:grpSp>
      <p:sp>
        <p:nvSpPr>
          <p:cNvPr id="34" name="Text Box 31"/>
          <p:cNvSpPr txBox="1">
            <a:spLocks noChangeArrowheads="1"/>
          </p:cNvSpPr>
          <p:nvPr/>
        </p:nvSpPr>
        <p:spPr bwMode="auto">
          <a:xfrm>
            <a:off x="5076254" y="55265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2</a:t>
            </a:r>
            <a:endParaRPr kumimoji="0" lang="en-US" altLang="zh-CN" sz="1800">
              <a:latin typeface="Times New Roman" panose="02020603050405020304" pitchFamily="18" charset="0"/>
            </a:endParaRPr>
          </a:p>
        </p:txBody>
      </p:sp>
      <p:sp>
        <p:nvSpPr>
          <p:cNvPr id="35" name="Line 32"/>
          <p:cNvSpPr>
            <a:spLocks noChangeShapeType="1"/>
          </p:cNvSpPr>
          <p:nvPr/>
        </p:nvSpPr>
        <p:spPr bwMode="auto">
          <a:xfrm>
            <a:off x="5076254" y="5602710"/>
            <a:ext cx="228600" cy="0"/>
          </a:xfrm>
          <a:prstGeom prst="line">
            <a:avLst/>
          </a:prstGeom>
          <a:noFill/>
          <a:ln w="9525">
            <a:solidFill>
              <a:schemeClr val="tx1"/>
            </a:solidFill>
            <a:round/>
          </a:ln>
        </p:spPr>
        <p:txBody>
          <a:bodyPr wrap="none" anchor="ctr"/>
          <a:lstStyle/>
          <a:p>
            <a:endParaRPr lang="zh-CN" altLang="en-US"/>
          </a:p>
        </p:txBody>
      </p:sp>
      <p:sp>
        <p:nvSpPr>
          <p:cNvPr id="36" name="Text Box 33"/>
          <p:cNvSpPr txBox="1">
            <a:spLocks noChangeArrowheads="1"/>
          </p:cNvSpPr>
          <p:nvPr/>
        </p:nvSpPr>
        <p:spPr bwMode="auto">
          <a:xfrm>
            <a:off x="8810054" y="49169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x</a:t>
            </a:r>
            <a:endParaRPr kumimoji="0" lang="en-US" altLang="zh-CN" sz="1800">
              <a:latin typeface="Times New Roman" panose="02020603050405020304" pitchFamily="18" charset="0"/>
            </a:endParaRPr>
          </a:p>
        </p:txBody>
      </p:sp>
      <p:sp>
        <p:nvSpPr>
          <p:cNvPr id="37" name="Text Box 34"/>
          <p:cNvSpPr txBox="1">
            <a:spLocks noChangeArrowheads="1"/>
          </p:cNvSpPr>
          <p:nvPr/>
        </p:nvSpPr>
        <p:spPr bwMode="auto">
          <a:xfrm>
            <a:off x="1478979" y="5354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y</a:t>
            </a:r>
            <a:endParaRPr kumimoji="0" lang="en-US" altLang="zh-CN" sz="1800">
              <a:latin typeface="Times New Roman" panose="02020603050405020304" pitchFamily="18" charset="0"/>
            </a:endParaRPr>
          </a:p>
        </p:txBody>
      </p:sp>
      <p:sp>
        <p:nvSpPr>
          <p:cNvPr id="38" name="Text Box 35"/>
          <p:cNvSpPr txBox="1">
            <a:spLocks noChangeArrowheads="1"/>
          </p:cNvSpPr>
          <p:nvPr/>
        </p:nvSpPr>
        <p:spPr bwMode="auto">
          <a:xfrm>
            <a:off x="3171254" y="52979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39" name="Line 36"/>
          <p:cNvSpPr>
            <a:spLocks noChangeShapeType="1"/>
          </p:cNvSpPr>
          <p:nvPr/>
        </p:nvSpPr>
        <p:spPr bwMode="auto">
          <a:xfrm>
            <a:off x="3171254" y="5602710"/>
            <a:ext cx="228600" cy="0"/>
          </a:xfrm>
          <a:prstGeom prst="line">
            <a:avLst/>
          </a:prstGeom>
          <a:noFill/>
          <a:ln w="9525">
            <a:solidFill>
              <a:schemeClr val="tx1"/>
            </a:solidFill>
            <a:round/>
          </a:ln>
        </p:spPr>
        <p:txBody>
          <a:bodyPr wrap="none" anchor="ctr"/>
          <a:lstStyle/>
          <a:p>
            <a:endParaRPr lang="zh-CN" altLang="en-US"/>
          </a:p>
        </p:txBody>
      </p:sp>
      <p:sp>
        <p:nvSpPr>
          <p:cNvPr id="40" name="Text Box 37"/>
          <p:cNvSpPr txBox="1">
            <a:spLocks noChangeArrowheads="1"/>
          </p:cNvSpPr>
          <p:nvPr/>
        </p:nvSpPr>
        <p:spPr bwMode="auto">
          <a:xfrm>
            <a:off x="3155379" y="5540797"/>
            <a:ext cx="298450" cy="366713"/>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4</a:t>
            </a:r>
            <a:endParaRPr kumimoji="0" lang="en-US" altLang="zh-CN" sz="1800">
              <a:latin typeface="Times New Roman" panose="02020603050405020304" pitchFamily="18" charset="0"/>
            </a:endParaRPr>
          </a:p>
        </p:txBody>
      </p:sp>
      <p:sp>
        <p:nvSpPr>
          <p:cNvPr id="41" name="Text Box 38"/>
          <p:cNvSpPr txBox="1">
            <a:spLocks noChangeArrowheads="1"/>
          </p:cNvSpPr>
          <p:nvPr/>
        </p:nvSpPr>
        <p:spPr bwMode="auto">
          <a:xfrm>
            <a:off x="2333054" y="55265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8</a:t>
            </a:r>
            <a:endParaRPr kumimoji="0" lang="en-US" altLang="zh-CN" sz="1800">
              <a:latin typeface="Times New Roman" panose="02020603050405020304" pitchFamily="18" charset="0"/>
            </a:endParaRPr>
          </a:p>
        </p:txBody>
      </p:sp>
      <p:sp>
        <p:nvSpPr>
          <p:cNvPr id="42" name="Line 39"/>
          <p:cNvSpPr>
            <a:spLocks noChangeShapeType="1"/>
          </p:cNvSpPr>
          <p:nvPr/>
        </p:nvSpPr>
        <p:spPr bwMode="auto">
          <a:xfrm>
            <a:off x="2409254" y="5602710"/>
            <a:ext cx="152400" cy="0"/>
          </a:xfrm>
          <a:prstGeom prst="line">
            <a:avLst/>
          </a:prstGeom>
          <a:noFill/>
          <a:ln w="9525">
            <a:solidFill>
              <a:schemeClr val="tx1"/>
            </a:solidFill>
            <a:round/>
          </a:ln>
        </p:spPr>
        <p:txBody>
          <a:bodyPr wrap="none" anchor="ctr"/>
          <a:lstStyle/>
          <a:p>
            <a:endParaRPr lang="zh-CN" altLang="en-US"/>
          </a:p>
        </p:txBody>
      </p:sp>
      <p:sp>
        <p:nvSpPr>
          <p:cNvPr id="43" name="Text Box 40"/>
          <p:cNvSpPr txBox="1">
            <a:spLocks noChangeArrowheads="1"/>
          </p:cNvSpPr>
          <p:nvPr/>
        </p:nvSpPr>
        <p:spPr bwMode="auto">
          <a:xfrm>
            <a:off x="2333054" y="52979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44" name="Text Box 41"/>
          <p:cNvSpPr txBox="1">
            <a:spLocks noChangeArrowheads="1"/>
          </p:cNvSpPr>
          <p:nvPr/>
        </p:nvSpPr>
        <p:spPr bwMode="auto">
          <a:xfrm>
            <a:off x="1783779" y="5312197"/>
            <a:ext cx="298450" cy="366713"/>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45" name="Line 42"/>
          <p:cNvSpPr>
            <a:spLocks noChangeShapeType="1"/>
          </p:cNvSpPr>
          <p:nvPr/>
        </p:nvSpPr>
        <p:spPr bwMode="auto">
          <a:xfrm>
            <a:off x="1799654" y="5602710"/>
            <a:ext cx="228600" cy="0"/>
          </a:xfrm>
          <a:prstGeom prst="line">
            <a:avLst/>
          </a:prstGeom>
          <a:noFill/>
          <a:ln w="9525">
            <a:solidFill>
              <a:schemeClr val="tx1"/>
            </a:solidFill>
            <a:round/>
          </a:ln>
        </p:spPr>
        <p:txBody>
          <a:bodyPr wrap="none" anchor="ctr"/>
          <a:lstStyle/>
          <a:p>
            <a:endParaRPr lang="zh-CN" altLang="en-US"/>
          </a:p>
        </p:txBody>
      </p:sp>
      <p:sp>
        <p:nvSpPr>
          <p:cNvPr id="46" name="Text Box 43"/>
          <p:cNvSpPr txBox="1">
            <a:spLocks noChangeArrowheads="1"/>
          </p:cNvSpPr>
          <p:nvPr/>
        </p:nvSpPr>
        <p:spPr bwMode="auto">
          <a:xfrm>
            <a:off x="1707579" y="5526510"/>
            <a:ext cx="4127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16</a:t>
            </a:r>
            <a:endParaRPr kumimoji="0" lang="en-US" altLang="zh-CN" sz="1800">
              <a:latin typeface="Times New Roman" panose="02020603050405020304" pitchFamily="18" charset="0"/>
            </a:endParaRPr>
          </a:p>
        </p:txBody>
      </p:sp>
      <p:sp>
        <p:nvSpPr>
          <p:cNvPr id="47" name="Text Box 44"/>
          <p:cNvSpPr txBox="1">
            <a:spLocks noChangeArrowheads="1"/>
          </p:cNvSpPr>
          <p:nvPr/>
        </p:nvSpPr>
        <p:spPr bwMode="auto">
          <a:xfrm>
            <a:off x="2028254" y="5769397"/>
            <a:ext cx="298450" cy="366713"/>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48" name="Line 45"/>
          <p:cNvSpPr>
            <a:spLocks noChangeShapeType="1"/>
          </p:cNvSpPr>
          <p:nvPr/>
        </p:nvSpPr>
        <p:spPr bwMode="auto">
          <a:xfrm>
            <a:off x="2104454" y="6059910"/>
            <a:ext cx="152400" cy="0"/>
          </a:xfrm>
          <a:prstGeom prst="line">
            <a:avLst/>
          </a:prstGeom>
          <a:noFill/>
          <a:ln w="9525">
            <a:solidFill>
              <a:schemeClr val="tx1"/>
            </a:solidFill>
            <a:round/>
          </a:ln>
        </p:spPr>
        <p:txBody>
          <a:bodyPr wrap="none" anchor="ctr"/>
          <a:lstStyle/>
          <a:p>
            <a:endParaRPr lang="zh-CN" altLang="en-US"/>
          </a:p>
        </p:txBody>
      </p:sp>
      <p:sp>
        <p:nvSpPr>
          <p:cNvPr id="49" name="Text Box 46"/>
          <p:cNvSpPr txBox="1">
            <a:spLocks noChangeArrowheads="1"/>
          </p:cNvSpPr>
          <p:nvPr/>
        </p:nvSpPr>
        <p:spPr bwMode="auto">
          <a:xfrm>
            <a:off x="1996504" y="5997997"/>
            <a:ext cx="412750" cy="366713"/>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32</a:t>
            </a:r>
            <a:endParaRPr kumimoji="0" lang="en-US" altLang="zh-CN" sz="1800">
              <a:latin typeface="Times New Roman" panose="02020603050405020304" pitchFamily="18" charset="0"/>
            </a:endParaRPr>
          </a:p>
        </p:txBody>
      </p:sp>
      <p:grpSp>
        <p:nvGrpSpPr>
          <p:cNvPr id="50" name="Group 47"/>
          <p:cNvGrpSpPr/>
          <p:nvPr/>
        </p:nvGrpSpPr>
        <p:grpSpPr bwMode="auto">
          <a:xfrm>
            <a:off x="2409254" y="5983710"/>
            <a:ext cx="412750" cy="671512"/>
            <a:chOff x="1440" y="3432"/>
            <a:chExt cx="260" cy="423"/>
          </a:xfrm>
        </p:grpSpPr>
        <p:sp>
          <p:nvSpPr>
            <p:cNvPr id="51" name="Text Box 48"/>
            <p:cNvSpPr txBox="1">
              <a:spLocks noChangeArrowheads="1"/>
            </p:cNvSpPr>
            <p:nvPr/>
          </p:nvSpPr>
          <p:spPr bwMode="auto">
            <a:xfrm>
              <a:off x="1478" y="3432"/>
              <a:ext cx="188" cy="231"/>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52" name="Line 49"/>
            <p:cNvSpPr>
              <a:spLocks noChangeShapeType="1"/>
            </p:cNvSpPr>
            <p:nvPr/>
          </p:nvSpPr>
          <p:spPr bwMode="auto">
            <a:xfrm>
              <a:off x="1488" y="3648"/>
              <a:ext cx="144" cy="0"/>
            </a:xfrm>
            <a:prstGeom prst="line">
              <a:avLst/>
            </a:prstGeom>
            <a:noFill/>
            <a:ln w="9525">
              <a:solidFill>
                <a:schemeClr val="tx1"/>
              </a:solidFill>
              <a:round/>
            </a:ln>
          </p:spPr>
          <p:txBody>
            <a:bodyPr wrap="none" anchor="ctr"/>
            <a:lstStyle/>
            <a:p>
              <a:endParaRPr lang="zh-CN" altLang="en-US"/>
            </a:p>
          </p:txBody>
        </p:sp>
        <p:sp>
          <p:nvSpPr>
            <p:cNvPr id="53" name="Text Box 50"/>
            <p:cNvSpPr txBox="1">
              <a:spLocks noChangeArrowheads="1"/>
            </p:cNvSpPr>
            <p:nvPr/>
          </p:nvSpPr>
          <p:spPr bwMode="auto">
            <a:xfrm>
              <a:off x="1440" y="3624"/>
              <a:ext cx="260" cy="231"/>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64</a:t>
              </a:r>
              <a:endParaRPr kumimoji="0" lang="en-US" altLang="zh-CN" sz="1800">
                <a:latin typeface="Times New Roman" panose="02020603050405020304" pitchFamily="18" charset="0"/>
              </a:endParaRPr>
            </a:p>
          </p:txBody>
        </p:sp>
      </p:grpSp>
      <p:sp>
        <p:nvSpPr>
          <p:cNvPr id="54" name="Text Box 51"/>
          <p:cNvSpPr txBox="1">
            <a:spLocks noChangeArrowheads="1"/>
          </p:cNvSpPr>
          <p:nvPr/>
        </p:nvSpPr>
        <p:spPr bwMode="auto">
          <a:xfrm>
            <a:off x="2850579" y="62742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1</a:t>
            </a:r>
            <a:endParaRPr kumimoji="0" lang="en-US" altLang="zh-CN" sz="1600">
              <a:latin typeface="Times New Roman" panose="02020603050405020304" pitchFamily="18" charset="0"/>
            </a:endParaRPr>
          </a:p>
        </p:txBody>
      </p:sp>
      <p:sp>
        <p:nvSpPr>
          <p:cNvPr id="55" name="Line 52"/>
          <p:cNvSpPr>
            <a:spLocks noChangeShapeType="1"/>
          </p:cNvSpPr>
          <p:nvPr/>
        </p:nvSpPr>
        <p:spPr bwMode="auto">
          <a:xfrm>
            <a:off x="2866454" y="6593310"/>
            <a:ext cx="228600" cy="0"/>
          </a:xfrm>
          <a:prstGeom prst="line">
            <a:avLst/>
          </a:prstGeom>
          <a:noFill/>
          <a:ln w="9525">
            <a:solidFill>
              <a:schemeClr val="tx1"/>
            </a:solidFill>
            <a:round/>
          </a:ln>
        </p:spPr>
        <p:txBody>
          <a:bodyPr wrap="none" anchor="ctr"/>
          <a:lstStyle/>
          <a:p>
            <a:endParaRPr lang="zh-CN" altLang="en-US"/>
          </a:p>
        </p:txBody>
      </p:sp>
      <p:sp>
        <p:nvSpPr>
          <p:cNvPr id="56" name="Text Box 53"/>
          <p:cNvSpPr txBox="1">
            <a:spLocks noChangeArrowheads="1"/>
          </p:cNvSpPr>
          <p:nvPr/>
        </p:nvSpPr>
        <p:spPr bwMode="auto">
          <a:xfrm>
            <a:off x="2714054" y="6540922"/>
            <a:ext cx="4889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128</a:t>
            </a:r>
            <a:endParaRPr kumimoji="0" lang="en-US" altLang="zh-CN" sz="1800">
              <a:latin typeface="Times New Roman" panose="02020603050405020304" pitchFamily="18" charset="0"/>
            </a:endParaRPr>
          </a:p>
        </p:txBody>
      </p:sp>
      <p:grpSp>
        <p:nvGrpSpPr>
          <p:cNvPr id="57" name="Group 54"/>
          <p:cNvGrpSpPr/>
          <p:nvPr/>
        </p:nvGrpSpPr>
        <p:grpSpPr bwMode="auto">
          <a:xfrm>
            <a:off x="1494854" y="5450310"/>
            <a:ext cx="1219200" cy="1143000"/>
            <a:chOff x="816" y="3168"/>
            <a:chExt cx="768" cy="720"/>
          </a:xfrm>
        </p:grpSpPr>
        <p:sp>
          <p:nvSpPr>
            <p:cNvPr id="58" name="Line 55"/>
            <p:cNvSpPr>
              <a:spLocks noChangeShapeType="1"/>
            </p:cNvSpPr>
            <p:nvPr/>
          </p:nvSpPr>
          <p:spPr bwMode="auto">
            <a:xfrm flipV="1">
              <a:off x="960" y="3168"/>
              <a:ext cx="0" cy="384"/>
            </a:xfrm>
            <a:prstGeom prst="line">
              <a:avLst/>
            </a:prstGeom>
            <a:noFill/>
            <a:ln w="38100">
              <a:solidFill>
                <a:schemeClr val="tx1"/>
              </a:solidFill>
              <a:round/>
              <a:tailEnd type="arrow" w="med" len="med"/>
            </a:ln>
          </p:spPr>
          <p:txBody>
            <a:bodyPr wrap="none" anchor="ctr"/>
            <a:lstStyle/>
            <a:p>
              <a:endParaRPr lang="zh-CN" altLang="en-US"/>
            </a:p>
          </p:txBody>
        </p:sp>
        <p:sp>
          <p:nvSpPr>
            <p:cNvPr id="59" name="Line 56"/>
            <p:cNvSpPr>
              <a:spLocks noChangeShapeType="1"/>
            </p:cNvSpPr>
            <p:nvPr/>
          </p:nvSpPr>
          <p:spPr bwMode="auto">
            <a:xfrm>
              <a:off x="960" y="3552"/>
              <a:ext cx="192" cy="0"/>
            </a:xfrm>
            <a:prstGeom prst="line">
              <a:avLst/>
            </a:prstGeom>
            <a:noFill/>
            <a:ln w="38100">
              <a:solidFill>
                <a:schemeClr val="tx1"/>
              </a:solidFill>
              <a:round/>
            </a:ln>
          </p:spPr>
          <p:txBody>
            <a:bodyPr wrap="none" anchor="ctr"/>
            <a:lstStyle/>
            <a:p>
              <a:endParaRPr lang="zh-CN" altLang="en-US"/>
            </a:p>
          </p:txBody>
        </p:sp>
        <p:sp>
          <p:nvSpPr>
            <p:cNvPr id="60" name="Line 57"/>
            <p:cNvSpPr>
              <a:spLocks noChangeShapeType="1"/>
            </p:cNvSpPr>
            <p:nvPr/>
          </p:nvSpPr>
          <p:spPr bwMode="auto">
            <a:xfrm flipV="1">
              <a:off x="864" y="3168"/>
              <a:ext cx="0" cy="528"/>
            </a:xfrm>
            <a:prstGeom prst="line">
              <a:avLst/>
            </a:prstGeom>
            <a:noFill/>
            <a:ln w="38100">
              <a:solidFill>
                <a:schemeClr val="tx1"/>
              </a:solidFill>
              <a:round/>
              <a:tailEnd type="arrow" w="med" len="med"/>
            </a:ln>
          </p:spPr>
          <p:txBody>
            <a:bodyPr wrap="none" anchor="ctr"/>
            <a:lstStyle/>
            <a:p>
              <a:endParaRPr lang="zh-CN" altLang="en-US"/>
            </a:p>
          </p:txBody>
        </p:sp>
        <p:sp>
          <p:nvSpPr>
            <p:cNvPr id="61" name="Line 58"/>
            <p:cNvSpPr>
              <a:spLocks noChangeShapeType="1"/>
            </p:cNvSpPr>
            <p:nvPr/>
          </p:nvSpPr>
          <p:spPr bwMode="auto">
            <a:xfrm>
              <a:off x="864" y="3696"/>
              <a:ext cx="528" cy="0"/>
            </a:xfrm>
            <a:prstGeom prst="line">
              <a:avLst/>
            </a:prstGeom>
            <a:noFill/>
            <a:ln w="38100">
              <a:solidFill>
                <a:schemeClr val="tx1"/>
              </a:solidFill>
              <a:round/>
            </a:ln>
          </p:spPr>
          <p:txBody>
            <a:bodyPr wrap="none" anchor="ctr"/>
            <a:lstStyle/>
            <a:p>
              <a:endParaRPr lang="zh-CN" altLang="en-US"/>
            </a:p>
          </p:txBody>
        </p:sp>
        <p:sp>
          <p:nvSpPr>
            <p:cNvPr id="62" name="Line 59"/>
            <p:cNvSpPr>
              <a:spLocks noChangeShapeType="1"/>
            </p:cNvSpPr>
            <p:nvPr/>
          </p:nvSpPr>
          <p:spPr bwMode="auto">
            <a:xfrm flipH="1">
              <a:off x="816" y="3888"/>
              <a:ext cx="768" cy="0"/>
            </a:xfrm>
            <a:prstGeom prst="line">
              <a:avLst/>
            </a:prstGeom>
            <a:noFill/>
            <a:ln w="38100">
              <a:solidFill>
                <a:schemeClr val="tx1"/>
              </a:solidFill>
              <a:round/>
            </a:ln>
          </p:spPr>
          <p:txBody>
            <a:bodyPr wrap="none" anchor="ctr"/>
            <a:lstStyle/>
            <a:p>
              <a:endParaRPr lang="zh-CN" altLang="en-US"/>
            </a:p>
          </p:txBody>
        </p:sp>
        <p:sp>
          <p:nvSpPr>
            <p:cNvPr id="63" name="Line 60"/>
            <p:cNvSpPr>
              <a:spLocks noChangeShapeType="1"/>
            </p:cNvSpPr>
            <p:nvPr/>
          </p:nvSpPr>
          <p:spPr bwMode="auto">
            <a:xfrm flipV="1">
              <a:off x="816" y="3168"/>
              <a:ext cx="0" cy="720"/>
            </a:xfrm>
            <a:prstGeom prst="line">
              <a:avLst/>
            </a:prstGeom>
            <a:noFill/>
            <a:ln w="38100">
              <a:solidFill>
                <a:schemeClr val="tx1"/>
              </a:solidFill>
              <a:round/>
              <a:tailEnd type="arrow" w="med" len="med"/>
            </a:ln>
          </p:spPr>
          <p:txBody>
            <a:bodyPr wrap="none" anchor="ctr"/>
            <a:lstStyle/>
            <a:p>
              <a:endParaRPr lang="zh-CN" altLang="en-US"/>
            </a:p>
          </p:txBody>
        </p:sp>
      </p:grpSp>
      <p:sp>
        <p:nvSpPr>
          <p:cNvPr id="64" name="Text Box 61"/>
          <p:cNvSpPr txBox="1">
            <a:spLocks noChangeArrowheads="1"/>
          </p:cNvSpPr>
          <p:nvPr/>
        </p:nvSpPr>
        <p:spPr bwMode="auto">
          <a:xfrm>
            <a:off x="1097979" y="52598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0</a:t>
            </a:r>
            <a:endParaRPr kumimoji="0" lang="en-US" altLang="zh-CN" sz="1800">
              <a:latin typeface="Times New Roman" panose="02020603050405020304" pitchFamily="18" charset="0"/>
            </a:endParaRPr>
          </a:p>
        </p:txBody>
      </p:sp>
      <p:sp>
        <p:nvSpPr>
          <p:cNvPr id="65" name="Text Box 62"/>
          <p:cNvSpPr txBox="1">
            <a:spLocks noChangeArrowheads="1"/>
          </p:cNvSpPr>
          <p:nvPr/>
        </p:nvSpPr>
        <p:spPr bwMode="auto">
          <a:xfrm>
            <a:off x="1097979" y="7640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sp>
        <p:nvSpPr>
          <p:cNvPr id="66" name="Text Box 63"/>
          <p:cNvSpPr txBox="1">
            <a:spLocks noChangeArrowheads="1"/>
          </p:cNvSpPr>
          <p:nvPr/>
        </p:nvSpPr>
        <p:spPr bwMode="auto">
          <a:xfrm>
            <a:off x="1174179" y="11688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7</a:t>
            </a:r>
            <a:endParaRPr kumimoji="0" lang="en-US" altLang="zh-CN" sz="1600">
              <a:latin typeface="Times New Roman" panose="02020603050405020304" pitchFamily="18" charset="0"/>
            </a:endParaRPr>
          </a:p>
        </p:txBody>
      </p:sp>
      <p:sp>
        <p:nvSpPr>
          <p:cNvPr id="67" name="Line 64"/>
          <p:cNvSpPr>
            <a:spLocks noChangeShapeType="1"/>
          </p:cNvSpPr>
          <p:nvPr/>
        </p:nvSpPr>
        <p:spPr bwMode="auto">
          <a:xfrm>
            <a:off x="1190054" y="1411710"/>
            <a:ext cx="228600" cy="0"/>
          </a:xfrm>
          <a:prstGeom prst="line">
            <a:avLst/>
          </a:prstGeom>
          <a:noFill/>
          <a:ln w="9525">
            <a:solidFill>
              <a:schemeClr val="tx1"/>
            </a:solidFill>
            <a:round/>
          </a:ln>
        </p:spPr>
        <p:txBody>
          <a:bodyPr wrap="none" anchor="ctr"/>
          <a:lstStyle/>
          <a:p>
            <a:endParaRPr lang="zh-CN" altLang="en-US"/>
          </a:p>
        </p:txBody>
      </p:sp>
      <p:sp>
        <p:nvSpPr>
          <p:cNvPr id="68" name="Text Box 65"/>
          <p:cNvSpPr txBox="1">
            <a:spLocks noChangeArrowheads="1"/>
          </p:cNvSpPr>
          <p:nvPr/>
        </p:nvSpPr>
        <p:spPr bwMode="auto">
          <a:xfrm>
            <a:off x="1132904" y="137361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69" name="Text Box 66"/>
          <p:cNvSpPr txBox="1">
            <a:spLocks noChangeArrowheads="1"/>
          </p:cNvSpPr>
          <p:nvPr/>
        </p:nvSpPr>
        <p:spPr bwMode="auto">
          <a:xfrm>
            <a:off x="1097979" y="17784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6</a:t>
            </a:r>
            <a:endParaRPr kumimoji="0" lang="en-US" altLang="zh-CN" sz="1600">
              <a:latin typeface="Times New Roman" panose="02020603050405020304" pitchFamily="18" charset="0"/>
            </a:endParaRPr>
          </a:p>
        </p:txBody>
      </p:sp>
      <p:sp>
        <p:nvSpPr>
          <p:cNvPr id="70" name="Line 67"/>
          <p:cNvSpPr>
            <a:spLocks noChangeShapeType="1"/>
          </p:cNvSpPr>
          <p:nvPr/>
        </p:nvSpPr>
        <p:spPr bwMode="auto">
          <a:xfrm>
            <a:off x="1113854" y="2021310"/>
            <a:ext cx="228600" cy="0"/>
          </a:xfrm>
          <a:prstGeom prst="line">
            <a:avLst/>
          </a:prstGeom>
          <a:noFill/>
          <a:ln w="9525">
            <a:solidFill>
              <a:schemeClr val="tx1"/>
            </a:solidFill>
            <a:round/>
          </a:ln>
        </p:spPr>
        <p:txBody>
          <a:bodyPr wrap="none" anchor="ctr"/>
          <a:lstStyle/>
          <a:p>
            <a:endParaRPr lang="zh-CN" altLang="en-US"/>
          </a:p>
        </p:txBody>
      </p:sp>
      <p:sp>
        <p:nvSpPr>
          <p:cNvPr id="71" name="Text Box 68"/>
          <p:cNvSpPr txBox="1">
            <a:spLocks noChangeArrowheads="1"/>
          </p:cNvSpPr>
          <p:nvPr/>
        </p:nvSpPr>
        <p:spPr bwMode="auto">
          <a:xfrm>
            <a:off x="1113854" y="194511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72" name="Text Box 69"/>
          <p:cNvSpPr txBox="1">
            <a:spLocks noChangeArrowheads="1"/>
          </p:cNvSpPr>
          <p:nvPr/>
        </p:nvSpPr>
        <p:spPr bwMode="auto">
          <a:xfrm>
            <a:off x="1097979" y="244676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5</a:t>
            </a:r>
            <a:endParaRPr kumimoji="0" lang="en-US" altLang="zh-CN" sz="1600">
              <a:latin typeface="Times New Roman" panose="02020603050405020304" pitchFamily="18" charset="0"/>
            </a:endParaRPr>
          </a:p>
        </p:txBody>
      </p:sp>
      <p:sp>
        <p:nvSpPr>
          <p:cNvPr id="73" name="Line 70"/>
          <p:cNvSpPr>
            <a:spLocks noChangeShapeType="1"/>
          </p:cNvSpPr>
          <p:nvPr/>
        </p:nvSpPr>
        <p:spPr bwMode="auto">
          <a:xfrm>
            <a:off x="1113854" y="2707110"/>
            <a:ext cx="228600" cy="0"/>
          </a:xfrm>
          <a:prstGeom prst="line">
            <a:avLst/>
          </a:prstGeom>
          <a:noFill/>
          <a:ln w="9525">
            <a:solidFill>
              <a:schemeClr val="tx1"/>
            </a:solidFill>
            <a:round/>
          </a:ln>
        </p:spPr>
        <p:txBody>
          <a:bodyPr wrap="none" anchor="ctr"/>
          <a:lstStyle/>
          <a:p>
            <a:endParaRPr lang="zh-CN" altLang="en-US"/>
          </a:p>
        </p:txBody>
      </p:sp>
      <p:sp>
        <p:nvSpPr>
          <p:cNvPr id="74" name="Text Box 71"/>
          <p:cNvSpPr txBox="1">
            <a:spLocks noChangeArrowheads="1"/>
          </p:cNvSpPr>
          <p:nvPr/>
        </p:nvSpPr>
        <p:spPr bwMode="auto">
          <a:xfrm>
            <a:off x="1097979" y="26928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75" name="Text Box 72"/>
          <p:cNvSpPr txBox="1">
            <a:spLocks noChangeArrowheads="1"/>
          </p:cNvSpPr>
          <p:nvPr/>
        </p:nvSpPr>
        <p:spPr bwMode="auto">
          <a:xfrm>
            <a:off x="1097979" y="29214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4</a:t>
            </a:r>
            <a:endParaRPr kumimoji="0" lang="en-US" altLang="zh-CN" sz="1600">
              <a:latin typeface="Times New Roman" panose="02020603050405020304" pitchFamily="18" charset="0"/>
            </a:endParaRPr>
          </a:p>
        </p:txBody>
      </p:sp>
      <p:sp>
        <p:nvSpPr>
          <p:cNvPr id="76" name="Line 73"/>
          <p:cNvSpPr>
            <a:spLocks noChangeShapeType="1"/>
          </p:cNvSpPr>
          <p:nvPr/>
        </p:nvSpPr>
        <p:spPr bwMode="auto">
          <a:xfrm>
            <a:off x="1113854" y="3164310"/>
            <a:ext cx="228600" cy="0"/>
          </a:xfrm>
          <a:prstGeom prst="line">
            <a:avLst/>
          </a:prstGeom>
          <a:noFill/>
          <a:ln w="9525">
            <a:solidFill>
              <a:schemeClr val="tx1"/>
            </a:solidFill>
            <a:round/>
          </a:ln>
        </p:spPr>
        <p:txBody>
          <a:bodyPr wrap="none" anchor="ctr"/>
          <a:lstStyle/>
          <a:p>
            <a:endParaRPr lang="zh-CN" altLang="en-US"/>
          </a:p>
        </p:txBody>
      </p:sp>
      <p:sp>
        <p:nvSpPr>
          <p:cNvPr id="77" name="Text Box 74"/>
          <p:cNvSpPr txBox="1">
            <a:spLocks noChangeArrowheads="1"/>
          </p:cNvSpPr>
          <p:nvPr/>
        </p:nvSpPr>
        <p:spPr bwMode="auto">
          <a:xfrm>
            <a:off x="1097979" y="31500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78" name="Text Box 75"/>
          <p:cNvSpPr txBox="1">
            <a:spLocks noChangeArrowheads="1"/>
          </p:cNvSpPr>
          <p:nvPr/>
        </p:nvSpPr>
        <p:spPr bwMode="auto">
          <a:xfrm>
            <a:off x="1113854" y="339291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3</a:t>
            </a:r>
            <a:endParaRPr kumimoji="0" lang="en-US" altLang="zh-CN" sz="1600">
              <a:latin typeface="Times New Roman" panose="02020603050405020304" pitchFamily="18" charset="0"/>
            </a:endParaRPr>
          </a:p>
        </p:txBody>
      </p:sp>
      <p:sp>
        <p:nvSpPr>
          <p:cNvPr id="79" name="Line 76"/>
          <p:cNvSpPr>
            <a:spLocks noChangeShapeType="1"/>
          </p:cNvSpPr>
          <p:nvPr/>
        </p:nvSpPr>
        <p:spPr bwMode="auto">
          <a:xfrm>
            <a:off x="1190054" y="3697710"/>
            <a:ext cx="152400" cy="0"/>
          </a:xfrm>
          <a:prstGeom prst="line">
            <a:avLst/>
          </a:prstGeom>
          <a:noFill/>
          <a:ln w="9525">
            <a:solidFill>
              <a:schemeClr val="tx1"/>
            </a:solidFill>
            <a:round/>
          </a:ln>
        </p:spPr>
        <p:txBody>
          <a:bodyPr wrap="none" anchor="ctr"/>
          <a:lstStyle/>
          <a:p>
            <a:endParaRPr lang="zh-CN" altLang="en-US"/>
          </a:p>
        </p:txBody>
      </p:sp>
      <p:sp>
        <p:nvSpPr>
          <p:cNvPr id="80" name="Text Box 77"/>
          <p:cNvSpPr txBox="1">
            <a:spLocks noChangeArrowheads="1"/>
          </p:cNvSpPr>
          <p:nvPr/>
        </p:nvSpPr>
        <p:spPr bwMode="auto">
          <a:xfrm>
            <a:off x="1132904" y="366596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81" name="Text Box 78"/>
          <p:cNvSpPr txBox="1">
            <a:spLocks noChangeArrowheads="1"/>
          </p:cNvSpPr>
          <p:nvPr/>
        </p:nvSpPr>
        <p:spPr bwMode="auto">
          <a:xfrm>
            <a:off x="1174179" y="39882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2</a:t>
            </a:r>
            <a:endParaRPr kumimoji="0" lang="en-US" altLang="zh-CN" sz="1600">
              <a:latin typeface="Times New Roman" panose="02020603050405020304" pitchFamily="18" charset="0"/>
            </a:endParaRPr>
          </a:p>
        </p:txBody>
      </p:sp>
      <p:sp>
        <p:nvSpPr>
          <p:cNvPr id="82" name="Line 79"/>
          <p:cNvSpPr>
            <a:spLocks noChangeShapeType="1"/>
          </p:cNvSpPr>
          <p:nvPr/>
        </p:nvSpPr>
        <p:spPr bwMode="auto">
          <a:xfrm>
            <a:off x="1190054" y="4231110"/>
            <a:ext cx="228600" cy="0"/>
          </a:xfrm>
          <a:prstGeom prst="line">
            <a:avLst/>
          </a:prstGeom>
          <a:noFill/>
          <a:ln w="9525">
            <a:solidFill>
              <a:schemeClr val="tx1"/>
            </a:solidFill>
            <a:round/>
          </a:ln>
        </p:spPr>
        <p:txBody>
          <a:bodyPr wrap="none" anchor="ctr"/>
          <a:lstStyle/>
          <a:p>
            <a:endParaRPr lang="zh-CN" altLang="en-US"/>
          </a:p>
        </p:txBody>
      </p:sp>
      <p:sp>
        <p:nvSpPr>
          <p:cNvPr id="83" name="Text Box 80"/>
          <p:cNvSpPr txBox="1">
            <a:spLocks noChangeArrowheads="1"/>
          </p:cNvSpPr>
          <p:nvPr/>
        </p:nvSpPr>
        <p:spPr bwMode="auto">
          <a:xfrm>
            <a:off x="1174179" y="419936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84" name="Text Box 81"/>
          <p:cNvSpPr txBox="1">
            <a:spLocks noChangeArrowheads="1"/>
          </p:cNvSpPr>
          <p:nvPr/>
        </p:nvSpPr>
        <p:spPr bwMode="auto">
          <a:xfrm>
            <a:off x="1174179" y="4597822"/>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1</a:t>
            </a:r>
            <a:endParaRPr kumimoji="0" lang="en-US" altLang="zh-CN" sz="1600">
              <a:latin typeface="Times New Roman" panose="02020603050405020304" pitchFamily="18" charset="0"/>
            </a:endParaRPr>
          </a:p>
        </p:txBody>
      </p:sp>
      <p:sp>
        <p:nvSpPr>
          <p:cNvPr id="85" name="Line 82"/>
          <p:cNvSpPr>
            <a:spLocks noChangeShapeType="1"/>
          </p:cNvSpPr>
          <p:nvPr/>
        </p:nvSpPr>
        <p:spPr bwMode="auto">
          <a:xfrm>
            <a:off x="1190054" y="4840710"/>
            <a:ext cx="152400" cy="0"/>
          </a:xfrm>
          <a:prstGeom prst="line">
            <a:avLst/>
          </a:prstGeom>
          <a:noFill/>
          <a:ln w="9525">
            <a:solidFill>
              <a:schemeClr val="tx1"/>
            </a:solidFill>
            <a:round/>
          </a:ln>
        </p:spPr>
        <p:txBody>
          <a:bodyPr wrap="none" anchor="ctr"/>
          <a:lstStyle/>
          <a:p>
            <a:endParaRPr lang="zh-CN" altLang="en-US"/>
          </a:p>
        </p:txBody>
      </p:sp>
      <p:sp>
        <p:nvSpPr>
          <p:cNvPr id="86" name="Text Box 83"/>
          <p:cNvSpPr txBox="1">
            <a:spLocks noChangeArrowheads="1"/>
          </p:cNvSpPr>
          <p:nvPr/>
        </p:nvSpPr>
        <p:spPr bwMode="auto">
          <a:xfrm>
            <a:off x="1174179" y="4808960"/>
            <a:ext cx="285750" cy="336550"/>
          </a:xfrm>
          <a:prstGeom prst="rect">
            <a:avLst/>
          </a:prstGeom>
          <a:noFill/>
          <a:ln w="9525">
            <a:noFill/>
            <a:miter lim="800000"/>
          </a:ln>
        </p:spPr>
        <p:txBody>
          <a:bodyPr wrap="none">
            <a:spAutoFit/>
          </a:bodyPr>
          <a:lstStyle/>
          <a:p>
            <a:pPr eaLnBrk="0" hangingPunct="0"/>
            <a:r>
              <a:rPr kumimoji="0" lang="en-US" altLang="zh-CN" sz="1600">
                <a:latin typeface="Times New Roman" panose="02020603050405020304" pitchFamily="18" charset="0"/>
              </a:rPr>
              <a:t>8</a:t>
            </a:r>
            <a:endParaRPr kumimoji="0" lang="en-US" altLang="zh-CN" sz="1600">
              <a:latin typeface="Times New Roman" panose="02020603050405020304" pitchFamily="18" charset="0"/>
            </a:endParaRPr>
          </a:p>
        </p:txBody>
      </p:sp>
      <p:sp>
        <p:nvSpPr>
          <p:cNvPr id="87" name="Text Box 84"/>
          <p:cNvSpPr txBox="1">
            <a:spLocks noChangeArrowheads="1"/>
          </p:cNvSpPr>
          <p:nvPr/>
        </p:nvSpPr>
        <p:spPr bwMode="auto">
          <a:xfrm>
            <a:off x="8489379" y="5336010"/>
            <a:ext cx="298450" cy="366712"/>
          </a:xfrm>
          <a:prstGeom prst="rect">
            <a:avLst/>
          </a:prstGeom>
          <a:noFill/>
          <a:ln w="9525">
            <a:noFill/>
            <a:miter lim="800000"/>
          </a:ln>
        </p:spPr>
        <p:txBody>
          <a:bodyPr wrap="none">
            <a:spAutoFit/>
          </a:bodyPr>
          <a:lstStyle/>
          <a:p>
            <a:pPr eaLnBrk="0" hangingPunct="0"/>
            <a:r>
              <a:rPr kumimoji="0" lang="en-US" altLang="zh-CN" sz="1800">
                <a:latin typeface="Times New Roman" panose="02020603050405020304" pitchFamily="18" charset="0"/>
              </a:rPr>
              <a:t>1</a:t>
            </a:r>
            <a:endParaRPr kumimoji="0" lang="en-US" altLang="zh-CN" sz="1800">
              <a:latin typeface="Times New Roman" panose="02020603050405020304" pitchFamily="18" charset="0"/>
            </a:endParaRPr>
          </a:p>
        </p:txBody>
      </p:sp>
      <p:grpSp>
        <p:nvGrpSpPr>
          <p:cNvPr id="88" name="Group 85"/>
          <p:cNvGrpSpPr/>
          <p:nvPr/>
        </p:nvGrpSpPr>
        <p:grpSpPr bwMode="auto">
          <a:xfrm>
            <a:off x="1494854" y="5297910"/>
            <a:ext cx="7239000" cy="76200"/>
            <a:chOff x="816" y="3072"/>
            <a:chExt cx="4560" cy="48"/>
          </a:xfrm>
        </p:grpSpPr>
        <p:sp>
          <p:nvSpPr>
            <p:cNvPr id="89" name="Line 86"/>
            <p:cNvSpPr>
              <a:spLocks noChangeShapeType="1"/>
            </p:cNvSpPr>
            <p:nvPr/>
          </p:nvSpPr>
          <p:spPr bwMode="auto">
            <a:xfrm flipV="1">
              <a:off x="3120" y="3072"/>
              <a:ext cx="0" cy="48"/>
            </a:xfrm>
            <a:prstGeom prst="line">
              <a:avLst/>
            </a:prstGeom>
            <a:noFill/>
            <a:ln w="38100">
              <a:solidFill>
                <a:schemeClr val="tx1"/>
              </a:solidFill>
              <a:round/>
            </a:ln>
          </p:spPr>
          <p:txBody>
            <a:bodyPr wrap="none" anchor="ctr"/>
            <a:lstStyle/>
            <a:p>
              <a:endParaRPr lang="zh-CN" altLang="en-US"/>
            </a:p>
          </p:txBody>
        </p:sp>
        <p:sp>
          <p:nvSpPr>
            <p:cNvPr id="90" name="Line 87"/>
            <p:cNvSpPr>
              <a:spLocks noChangeShapeType="1"/>
            </p:cNvSpPr>
            <p:nvPr/>
          </p:nvSpPr>
          <p:spPr bwMode="auto">
            <a:xfrm flipV="1">
              <a:off x="5376" y="3072"/>
              <a:ext cx="0" cy="48"/>
            </a:xfrm>
            <a:prstGeom prst="line">
              <a:avLst/>
            </a:prstGeom>
            <a:noFill/>
            <a:ln w="38100">
              <a:solidFill>
                <a:schemeClr val="tx1"/>
              </a:solidFill>
              <a:round/>
            </a:ln>
          </p:spPr>
          <p:txBody>
            <a:bodyPr wrap="none" anchor="ctr"/>
            <a:lstStyle/>
            <a:p>
              <a:endParaRPr lang="zh-CN" altLang="en-US"/>
            </a:p>
          </p:txBody>
        </p:sp>
        <p:sp>
          <p:nvSpPr>
            <p:cNvPr id="91" name="Line 88"/>
            <p:cNvSpPr>
              <a:spLocks noChangeShapeType="1"/>
            </p:cNvSpPr>
            <p:nvPr/>
          </p:nvSpPr>
          <p:spPr bwMode="auto">
            <a:xfrm flipV="1">
              <a:off x="1968" y="3072"/>
              <a:ext cx="0" cy="48"/>
            </a:xfrm>
            <a:prstGeom prst="line">
              <a:avLst/>
            </a:prstGeom>
            <a:noFill/>
            <a:ln w="38100">
              <a:solidFill>
                <a:schemeClr val="tx1"/>
              </a:solidFill>
              <a:round/>
            </a:ln>
          </p:spPr>
          <p:txBody>
            <a:bodyPr wrap="none" anchor="ctr"/>
            <a:lstStyle/>
            <a:p>
              <a:endParaRPr lang="zh-CN" altLang="en-US"/>
            </a:p>
          </p:txBody>
        </p:sp>
        <p:sp>
          <p:nvSpPr>
            <p:cNvPr id="92" name="Line 89"/>
            <p:cNvSpPr>
              <a:spLocks noChangeShapeType="1"/>
            </p:cNvSpPr>
            <p:nvPr/>
          </p:nvSpPr>
          <p:spPr bwMode="auto">
            <a:xfrm flipV="1">
              <a:off x="1392" y="3072"/>
              <a:ext cx="0" cy="48"/>
            </a:xfrm>
            <a:prstGeom prst="line">
              <a:avLst/>
            </a:prstGeom>
            <a:noFill/>
            <a:ln w="38100">
              <a:solidFill>
                <a:schemeClr val="tx1"/>
              </a:solidFill>
              <a:round/>
            </a:ln>
          </p:spPr>
          <p:txBody>
            <a:bodyPr wrap="none" anchor="ctr"/>
            <a:lstStyle/>
            <a:p>
              <a:endParaRPr lang="zh-CN" altLang="en-US"/>
            </a:p>
          </p:txBody>
        </p:sp>
        <p:sp>
          <p:nvSpPr>
            <p:cNvPr id="93" name="Line 90"/>
            <p:cNvSpPr>
              <a:spLocks noChangeShapeType="1"/>
            </p:cNvSpPr>
            <p:nvPr/>
          </p:nvSpPr>
          <p:spPr bwMode="auto">
            <a:xfrm flipV="1">
              <a:off x="1104" y="3072"/>
              <a:ext cx="0" cy="48"/>
            </a:xfrm>
            <a:prstGeom prst="line">
              <a:avLst/>
            </a:prstGeom>
            <a:noFill/>
            <a:ln w="38100">
              <a:solidFill>
                <a:schemeClr val="tx1"/>
              </a:solidFill>
              <a:round/>
            </a:ln>
          </p:spPr>
          <p:txBody>
            <a:bodyPr wrap="none" anchor="ctr"/>
            <a:lstStyle/>
            <a:p>
              <a:endParaRPr lang="zh-CN" altLang="en-US"/>
            </a:p>
          </p:txBody>
        </p:sp>
        <p:sp>
          <p:nvSpPr>
            <p:cNvPr id="94" name="Line 91"/>
            <p:cNvSpPr>
              <a:spLocks noChangeShapeType="1"/>
            </p:cNvSpPr>
            <p:nvPr/>
          </p:nvSpPr>
          <p:spPr bwMode="auto">
            <a:xfrm flipV="1">
              <a:off x="960" y="3072"/>
              <a:ext cx="0" cy="48"/>
            </a:xfrm>
            <a:prstGeom prst="line">
              <a:avLst/>
            </a:prstGeom>
            <a:noFill/>
            <a:ln w="38100">
              <a:solidFill>
                <a:schemeClr val="tx1"/>
              </a:solidFill>
              <a:round/>
            </a:ln>
          </p:spPr>
          <p:txBody>
            <a:bodyPr wrap="none" anchor="ctr"/>
            <a:lstStyle/>
            <a:p>
              <a:endParaRPr lang="zh-CN" altLang="en-US"/>
            </a:p>
          </p:txBody>
        </p:sp>
        <p:sp>
          <p:nvSpPr>
            <p:cNvPr id="95" name="Line 92"/>
            <p:cNvSpPr>
              <a:spLocks noChangeShapeType="1"/>
            </p:cNvSpPr>
            <p:nvPr/>
          </p:nvSpPr>
          <p:spPr bwMode="auto">
            <a:xfrm flipV="1">
              <a:off x="864" y="3072"/>
              <a:ext cx="0" cy="48"/>
            </a:xfrm>
            <a:prstGeom prst="line">
              <a:avLst/>
            </a:prstGeom>
            <a:noFill/>
            <a:ln w="38100">
              <a:solidFill>
                <a:schemeClr val="tx1"/>
              </a:solidFill>
              <a:round/>
            </a:ln>
          </p:spPr>
          <p:txBody>
            <a:bodyPr wrap="none" anchor="ctr"/>
            <a:lstStyle/>
            <a:p>
              <a:endParaRPr lang="zh-CN" altLang="en-US"/>
            </a:p>
          </p:txBody>
        </p:sp>
        <p:sp>
          <p:nvSpPr>
            <p:cNvPr id="96" name="Line 93"/>
            <p:cNvSpPr>
              <a:spLocks noChangeShapeType="1"/>
            </p:cNvSpPr>
            <p:nvPr/>
          </p:nvSpPr>
          <p:spPr bwMode="auto">
            <a:xfrm flipV="1">
              <a:off x="816" y="3072"/>
              <a:ext cx="0" cy="48"/>
            </a:xfrm>
            <a:prstGeom prst="line">
              <a:avLst/>
            </a:prstGeom>
            <a:noFill/>
            <a:ln w="38100">
              <a:solidFill>
                <a:schemeClr val="tx1"/>
              </a:solidFill>
              <a:round/>
            </a:ln>
          </p:spPr>
          <p:txBody>
            <a:bodyPr wrap="none" anchor="ctr"/>
            <a:lstStyle/>
            <a:p>
              <a:endParaRPr lang="zh-CN" altLang="en-US"/>
            </a:p>
          </p:txBody>
        </p:sp>
      </p:grpSp>
      <p:grpSp>
        <p:nvGrpSpPr>
          <p:cNvPr id="97" name="Group 94"/>
          <p:cNvGrpSpPr/>
          <p:nvPr/>
        </p:nvGrpSpPr>
        <p:grpSpPr bwMode="auto">
          <a:xfrm>
            <a:off x="1418654" y="1030710"/>
            <a:ext cx="76200" cy="3810000"/>
            <a:chOff x="768" y="384"/>
            <a:chExt cx="48" cy="2400"/>
          </a:xfrm>
        </p:grpSpPr>
        <p:sp>
          <p:nvSpPr>
            <p:cNvPr id="98" name="Line 95"/>
            <p:cNvSpPr>
              <a:spLocks noChangeShapeType="1"/>
            </p:cNvSpPr>
            <p:nvPr/>
          </p:nvSpPr>
          <p:spPr bwMode="auto">
            <a:xfrm>
              <a:off x="768" y="2784"/>
              <a:ext cx="48" cy="0"/>
            </a:xfrm>
            <a:prstGeom prst="line">
              <a:avLst/>
            </a:prstGeom>
            <a:noFill/>
            <a:ln w="38100">
              <a:solidFill>
                <a:schemeClr val="tx1"/>
              </a:solidFill>
              <a:round/>
            </a:ln>
          </p:spPr>
          <p:txBody>
            <a:bodyPr wrap="none" anchor="ctr"/>
            <a:lstStyle/>
            <a:p>
              <a:endParaRPr lang="zh-CN" altLang="en-US"/>
            </a:p>
          </p:txBody>
        </p:sp>
        <p:sp>
          <p:nvSpPr>
            <p:cNvPr id="99" name="Line 96"/>
            <p:cNvSpPr>
              <a:spLocks noChangeShapeType="1"/>
            </p:cNvSpPr>
            <p:nvPr/>
          </p:nvSpPr>
          <p:spPr bwMode="auto">
            <a:xfrm>
              <a:off x="768" y="2400"/>
              <a:ext cx="48" cy="0"/>
            </a:xfrm>
            <a:prstGeom prst="line">
              <a:avLst/>
            </a:prstGeom>
            <a:noFill/>
            <a:ln w="38100">
              <a:solidFill>
                <a:schemeClr val="tx1"/>
              </a:solidFill>
              <a:round/>
            </a:ln>
          </p:spPr>
          <p:txBody>
            <a:bodyPr wrap="none" anchor="ctr"/>
            <a:lstStyle/>
            <a:p>
              <a:endParaRPr lang="zh-CN" altLang="en-US"/>
            </a:p>
          </p:txBody>
        </p:sp>
        <p:sp>
          <p:nvSpPr>
            <p:cNvPr id="100" name="Line 97"/>
            <p:cNvSpPr>
              <a:spLocks noChangeShapeType="1"/>
            </p:cNvSpPr>
            <p:nvPr/>
          </p:nvSpPr>
          <p:spPr bwMode="auto">
            <a:xfrm>
              <a:off x="768" y="2064"/>
              <a:ext cx="48" cy="0"/>
            </a:xfrm>
            <a:prstGeom prst="line">
              <a:avLst/>
            </a:prstGeom>
            <a:noFill/>
            <a:ln w="38100">
              <a:solidFill>
                <a:schemeClr val="tx1"/>
              </a:solidFill>
              <a:round/>
            </a:ln>
          </p:spPr>
          <p:txBody>
            <a:bodyPr wrap="none" anchor="ctr"/>
            <a:lstStyle/>
            <a:p>
              <a:endParaRPr lang="zh-CN" altLang="en-US"/>
            </a:p>
          </p:txBody>
        </p:sp>
        <p:sp>
          <p:nvSpPr>
            <p:cNvPr id="101" name="Line 98"/>
            <p:cNvSpPr>
              <a:spLocks noChangeShapeType="1"/>
            </p:cNvSpPr>
            <p:nvPr/>
          </p:nvSpPr>
          <p:spPr bwMode="auto">
            <a:xfrm>
              <a:off x="768" y="1728"/>
              <a:ext cx="48" cy="0"/>
            </a:xfrm>
            <a:prstGeom prst="line">
              <a:avLst/>
            </a:prstGeom>
            <a:noFill/>
            <a:ln w="38100">
              <a:solidFill>
                <a:schemeClr val="tx1"/>
              </a:solidFill>
              <a:round/>
            </a:ln>
          </p:spPr>
          <p:txBody>
            <a:bodyPr wrap="none" anchor="ctr"/>
            <a:lstStyle/>
            <a:p>
              <a:endParaRPr lang="zh-CN" altLang="en-US"/>
            </a:p>
          </p:txBody>
        </p:sp>
        <p:sp>
          <p:nvSpPr>
            <p:cNvPr id="102" name="Line 99"/>
            <p:cNvSpPr>
              <a:spLocks noChangeShapeType="1"/>
            </p:cNvSpPr>
            <p:nvPr/>
          </p:nvSpPr>
          <p:spPr bwMode="auto">
            <a:xfrm>
              <a:off x="768" y="1392"/>
              <a:ext cx="48" cy="0"/>
            </a:xfrm>
            <a:prstGeom prst="line">
              <a:avLst/>
            </a:prstGeom>
            <a:noFill/>
            <a:ln w="38100">
              <a:solidFill>
                <a:schemeClr val="tx1"/>
              </a:solidFill>
              <a:round/>
            </a:ln>
          </p:spPr>
          <p:txBody>
            <a:bodyPr wrap="none" anchor="ctr"/>
            <a:lstStyle/>
            <a:p>
              <a:endParaRPr lang="zh-CN" altLang="en-US"/>
            </a:p>
          </p:txBody>
        </p:sp>
        <p:sp>
          <p:nvSpPr>
            <p:cNvPr id="103" name="Line 100"/>
            <p:cNvSpPr>
              <a:spLocks noChangeShapeType="1"/>
            </p:cNvSpPr>
            <p:nvPr/>
          </p:nvSpPr>
          <p:spPr bwMode="auto">
            <a:xfrm>
              <a:off x="768" y="1056"/>
              <a:ext cx="48" cy="0"/>
            </a:xfrm>
            <a:prstGeom prst="line">
              <a:avLst/>
            </a:prstGeom>
            <a:noFill/>
            <a:ln w="38100">
              <a:solidFill>
                <a:schemeClr val="tx1"/>
              </a:solidFill>
              <a:round/>
            </a:ln>
          </p:spPr>
          <p:txBody>
            <a:bodyPr wrap="none" anchor="ctr"/>
            <a:lstStyle/>
            <a:p>
              <a:endParaRPr lang="zh-CN" altLang="en-US"/>
            </a:p>
          </p:txBody>
        </p:sp>
        <p:sp>
          <p:nvSpPr>
            <p:cNvPr id="104" name="Line 101"/>
            <p:cNvSpPr>
              <a:spLocks noChangeShapeType="1"/>
            </p:cNvSpPr>
            <p:nvPr/>
          </p:nvSpPr>
          <p:spPr bwMode="auto">
            <a:xfrm>
              <a:off x="768" y="720"/>
              <a:ext cx="48" cy="0"/>
            </a:xfrm>
            <a:prstGeom prst="line">
              <a:avLst/>
            </a:prstGeom>
            <a:noFill/>
            <a:ln w="38100">
              <a:solidFill>
                <a:schemeClr val="tx1"/>
              </a:solidFill>
              <a:round/>
            </a:ln>
          </p:spPr>
          <p:txBody>
            <a:bodyPr wrap="none" anchor="ctr"/>
            <a:lstStyle/>
            <a:p>
              <a:endParaRPr lang="zh-CN" altLang="en-US"/>
            </a:p>
          </p:txBody>
        </p:sp>
        <p:sp>
          <p:nvSpPr>
            <p:cNvPr id="105" name="Line 102"/>
            <p:cNvSpPr>
              <a:spLocks noChangeShapeType="1"/>
            </p:cNvSpPr>
            <p:nvPr/>
          </p:nvSpPr>
          <p:spPr bwMode="auto">
            <a:xfrm>
              <a:off x="768" y="384"/>
              <a:ext cx="48" cy="0"/>
            </a:xfrm>
            <a:prstGeom prst="line">
              <a:avLst/>
            </a:prstGeom>
            <a:noFill/>
            <a:ln w="38100">
              <a:solidFill>
                <a:schemeClr val="tx1"/>
              </a:solidFill>
              <a:round/>
            </a:ln>
          </p:spPr>
          <p:txBody>
            <a:bodyPr wrap="none" anchor="ctr"/>
            <a:lstStyle/>
            <a:p>
              <a:endParaRPr lang="zh-CN" altLang="en-US"/>
            </a:p>
          </p:txBody>
        </p:sp>
      </p:grpSp>
      <p:grpSp>
        <p:nvGrpSpPr>
          <p:cNvPr id="106" name="Group 103"/>
          <p:cNvGrpSpPr/>
          <p:nvPr/>
        </p:nvGrpSpPr>
        <p:grpSpPr bwMode="auto">
          <a:xfrm>
            <a:off x="5228654" y="4840710"/>
            <a:ext cx="3505200" cy="533400"/>
            <a:chOff x="3168" y="2784"/>
            <a:chExt cx="2208" cy="336"/>
          </a:xfrm>
        </p:grpSpPr>
        <p:sp>
          <p:nvSpPr>
            <p:cNvPr id="107" name="Line 104"/>
            <p:cNvSpPr>
              <a:spLocks noChangeShapeType="1"/>
            </p:cNvSpPr>
            <p:nvPr/>
          </p:nvSpPr>
          <p:spPr bwMode="auto">
            <a:xfrm flipH="1">
              <a:off x="3168" y="2880"/>
              <a:ext cx="384" cy="144"/>
            </a:xfrm>
            <a:prstGeom prst="line">
              <a:avLst/>
            </a:prstGeom>
            <a:noFill/>
            <a:ln w="38100">
              <a:solidFill>
                <a:schemeClr val="tx1"/>
              </a:solidFill>
              <a:round/>
              <a:tailEnd type="triangle" w="med" len="med"/>
            </a:ln>
          </p:spPr>
          <p:txBody>
            <a:bodyPr wrap="none" anchor="ctr"/>
            <a:lstStyle/>
            <a:p>
              <a:endParaRPr lang="zh-CN" altLang="en-US"/>
            </a:p>
          </p:txBody>
        </p:sp>
        <p:grpSp>
          <p:nvGrpSpPr>
            <p:cNvPr id="108" name="Group 105"/>
            <p:cNvGrpSpPr/>
            <p:nvPr/>
          </p:nvGrpSpPr>
          <p:grpSpPr bwMode="auto">
            <a:xfrm>
              <a:off x="3264" y="2784"/>
              <a:ext cx="2112" cy="336"/>
              <a:chOff x="3264" y="2784"/>
              <a:chExt cx="2112" cy="336"/>
            </a:xfrm>
          </p:grpSpPr>
          <p:sp>
            <p:nvSpPr>
              <p:cNvPr id="109" name="Text Box 106"/>
              <p:cNvSpPr txBox="1">
                <a:spLocks noChangeArrowheads="1"/>
              </p:cNvSpPr>
              <p:nvPr/>
            </p:nvSpPr>
            <p:spPr bwMode="auto">
              <a:xfrm>
                <a:off x="3792" y="2784"/>
                <a:ext cx="1012" cy="212"/>
              </a:xfrm>
              <a:prstGeom prst="rect">
                <a:avLst/>
              </a:prstGeom>
              <a:noFill/>
              <a:ln w="38100">
                <a:noFill/>
                <a:miter lim="800000"/>
              </a:ln>
            </p:spPr>
            <p:txBody>
              <a:bodyPr wrap="none">
                <a:spAutoFit/>
              </a:bodyPr>
              <a:lstStyle/>
              <a:p>
                <a:pPr eaLnBrk="0" hangingPunct="0"/>
                <a:r>
                  <a:rPr kumimoji="0" lang="zh-CN" altLang="en-US" sz="1600">
                    <a:solidFill>
                      <a:srgbClr val="FF5050"/>
                    </a:solidFill>
                    <a:latin typeface="Times New Roman" panose="02020603050405020304" pitchFamily="18" charset="0"/>
                  </a:rPr>
                  <a:t>均匀分成</a:t>
                </a:r>
                <a:r>
                  <a:rPr kumimoji="0" lang="en-US" altLang="zh-CN" sz="1600">
                    <a:solidFill>
                      <a:srgbClr val="FF5050"/>
                    </a:solidFill>
                    <a:latin typeface="Times New Roman" panose="02020603050405020304" pitchFamily="18" charset="0"/>
                  </a:rPr>
                  <a:t>16</a:t>
                </a:r>
                <a:r>
                  <a:rPr kumimoji="0" lang="zh-CN" altLang="en-US" sz="1600">
                    <a:solidFill>
                      <a:srgbClr val="FF5050"/>
                    </a:solidFill>
                    <a:latin typeface="Times New Roman" panose="02020603050405020304" pitchFamily="18" charset="0"/>
                  </a:rPr>
                  <a:t>等份</a:t>
                </a:r>
                <a:endParaRPr kumimoji="0" lang="zh-CN" altLang="en-US" sz="1600">
                  <a:latin typeface="Times New Roman" panose="02020603050405020304" pitchFamily="18" charset="0"/>
                </a:endParaRPr>
              </a:p>
            </p:txBody>
          </p:sp>
          <p:grpSp>
            <p:nvGrpSpPr>
              <p:cNvPr id="110" name="Group 107"/>
              <p:cNvGrpSpPr/>
              <p:nvPr/>
            </p:nvGrpSpPr>
            <p:grpSpPr bwMode="auto">
              <a:xfrm>
                <a:off x="3264" y="2880"/>
                <a:ext cx="2112" cy="240"/>
                <a:chOff x="3264" y="2880"/>
                <a:chExt cx="2112" cy="240"/>
              </a:xfrm>
            </p:grpSpPr>
            <p:grpSp>
              <p:nvGrpSpPr>
                <p:cNvPr id="111" name="Group 108"/>
                <p:cNvGrpSpPr/>
                <p:nvPr/>
              </p:nvGrpSpPr>
              <p:grpSpPr bwMode="auto">
                <a:xfrm>
                  <a:off x="3264" y="3024"/>
                  <a:ext cx="2016" cy="96"/>
                  <a:chOff x="3264" y="3216"/>
                  <a:chExt cx="2016" cy="96"/>
                </a:xfrm>
              </p:grpSpPr>
              <p:sp>
                <p:nvSpPr>
                  <p:cNvPr id="115" name="Line 109"/>
                  <p:cNvSpPr>
                    <a:spLocks noChangeShapeType="1"/>
                  </p:cNvSpPr>
                  <p:nvPr/>
                </p:nvSpPr>
                <p:spPr bwMode="auto">
                  <a:xfrm>
                    <a:off x="4272" y="3216"/>
                    <a:ext cx="0" cy="96"/>
                  </a:xfrm>
                  <a:prstGeom prst="line">
                    <a:avLst/>
                  </a:prstGeom>
                  <a:noFill/>
                  <a:ln w="38100">
                    <a:solidFill>
                      <a:srgbClr val="FF5050"/>
                    </a:solidFill>
                    <a:round/>
                  </a:ln>
                </p:spPr>
                <p:txBody>
                  <a:bodyPr wrap="none" anchor="ctr"/>
                  <a:lstStyle/>
                  <a:p>
                    <a:endParaRPr lang="zh-CN" altLang="en-US"/>
                  </a:p>
                </p:txBody>
              </p:sp>
              <p:sp>
                <p:nvSpPr>
                  <p:cNvPr id="116" name="Line 110"/>
                  <p:cNvSpPr>
                    <a:spLocks noChangeShapeType="1"/>
                  </p:cNvSpPr>
                  <p:nvPr/>
                </p:nvSpPr>
                <p:spPr bwMode="auto">
                  <a:xfrm>
                    <a:off x="3696" y="3216"/>
                    <a:ext cx="0" cy="96"/>
                  </a:xfrm>
                  <a:prstGeom prst="line">
                    <a:avLst/>
                  </a:prstGeom>
                  <a:noFill/>
                  <a:ln w="38100">
                    <a:solidFill>
                      <a:srgbClr val="FF5050"/>
                    </a:solidFill>
                    <a:round/>
                  </a:ln>
                </p:spPr>
                <p:txBody>
                  <a:bodyPr wrap="none" anchor="ctr"/>
                  <a:lstStyle/>
                  <a:p>
                    <a:endParaRPr lang="zh-CN" altLang="en-US"/>
                  </a:p>
                </p:txBody>
              </p:sp>
              <p:sp>
                <p:nvSpPr>
                  <p:cNvPr id="117" name="Line 111"/>
                  <p:cNvSpPr>
                    <a:spLocks noChangeShapeType="1"/>
                  </p:cNvSpPr>
                  <p:nvPr/>
                </p:nvSpPr>
                <p:spPr bwMode="auto">
                  <a:xfrm>
                    <a:off x="3984" y="3216"/>
                    <a:ext cx="0" cy="96"/>
                  </a:xfrm>
                  <a:prstGeom prst="line">
                    <a:avLst/>
                  </a:prstGeom>
                  <a:noFill/>
                  <a:ln w="38100">
                    <a:solidFill>
                      <a:srgbClr val="FF5050"/>
                    </a:solidFill>
                    <a:round/>
                  </a:ln>
                </p:spPr>
                <p:txBody>
                  <a:bodyPr wrap="none" anchor="ctr"/>
                  <a:lstStyle/>
                  <a:p>
                    <a:endParaRPr lang="zh-CN" altLang="en-US"/>
                  </a:p>
                </p:txBody>
              </p:sp>
              <p:sp>
                <p:nvSpPr>
                  <p:cNvPr id="118" name="Line 112"/>
                  <p:cNvSpPr>
                    <a:spLocks noChangeShapeType="1"/>
                  </p:cNvSpPr>
                  <p:nvPr/>
                </p:nvSpPr>
                <p:spPr bwMode="auto">
                  <a:xfrm>
                    <a:off x="3408" y="3216"/>
                    <a:ext cx="0" cy="96"/>
                  </a:xfrm>
                  <a:prstGeom prst="line">
                    <a:avLst/>
                  </a:prstGeom>
                  <a:noFill/>
                  <a:ln w="38100">
                    <a:solidFill>
                      <a:srgbClr val="FF5050"/>
                    </a:solidFill>
                    <a:round/>
                  </a:ln>
                </p:spPr>
                <p:txBody>
                  <a:bodyPr wrap="none" anchor="ctr"/>
                  <a:lstStyle/>
                  <a:p>
                    <a:endParaRPr lang="zh-CN" altLang="en-US"/>
                  </a:p>
                </p:txBody>
              </p:sp>
              <p:sp>
                <p:nvSpPr>
                  <p:cNvPr id="119" name="Line 113"/>
                  <p:cNvSpPr>
                    <a:spLocks noChangeShapeType="1"/>
                  </p:cNvSpPr>
                  <p:nvPr/>
                </p:nvSpPr>
                <p:spPr bwMode="auto">
                  <a:xfrm>
                    <a:off x="4848" y="3216"/>
                    <a:ext cx="0" cy="96"/>
                  </a:xfrm>
                  <a:prstGeom prst="line">
                    <a:avLst/>
                  </a:prstGeom>
                  <a:noFill/>
                  <a:ln w="38100">
                    <a:solidFill>
                      <a:srgbClr val="FF5050"/>
                    </a:solidFill>
                    <a:round/>
                  </a:ln>
                </p:spPr>
                <p:txBody>
                  <a:bodyPr wrap="none" anchor="ctr"/>
                  <a:lstStyle/>
                  <a:p>
                    <a:endParaRPr lang="zh-CN" altLang="en-US"/>
                  </a:p>
                </p:txBody>
              </p:sp>
              <p:sp>
                <p:nvSpPr>
                  <p:cNvPr id="120" name="Line 114"/>
                  <p:cNvSpPr>
                    <a:spLocks noChangeShapeType="1"/>
                  </p:cNvSpPr>
                  <p:nvPr/>
                </p:nvSpPr>
                <p:spPr bwMode="auto">
                  <a:xfrm>
                    <a:off x="4560" y="3216"/>
                    <a:ext cx="0" cy="96"/>
                  </a:xfrm>
                  <a:prstGeom prst="line">
                    <a:avLst/>
                  </a:prstGeom>
                  <a:noFill/>
                  <a:ln w="38100">
                    <a:solidFill>
                      <a:srgbClr val="FF5050"/>
                    </a:solidFill>
                    <a:round/>
                  </a:ln>
                </p:spPr>
                <p:txBody>
                  <a:bodyPr wrap="none" anchor="ctr"/>
                  <a:lstStyle/>
                  <a:p>
                    <a:endParaRPr lang="zh-CN" altLang="en-US"/>
                  </a:p>
                </p:txBody>
              </p:sp>
              <p:sp>
                <p:nvSpPr>
                  <p:cNvPr id="121" name="Line 115"/>
                  <p:cNvSpPr>
                    <a:spLocks noChangeShapeType="1"/>
                  </p:cNvSpPr>
                  <p:nvPr/>
                </p:nvSpPr>
                <p:spPr bwMode="auto">
                  <a:xfrm>
                    <a:off x="5136" y="3216"/>
                    <a:ext cx="0" cy="96"/>
                  </a:xfrm>
                  <a:prstGeom prst="line">
                    <a:avLst/>
                  </a:prstGeom>
                  <a:noFill/>
                  <a:ln w="38100">
                    <a:solidFill>
                      <a:srgbClr val="FF5050"/>
                    </a:solidFill>
                    <a:round/>
                  </a:ln>
                </p:spPr>
                <p:txBody>
                  <a:bodyPr wrap="none" anchor="ctr"/>
                  <a:lstStyle/>
                  <a:p>
                    <a:endParaRPr lang="zh-CN" altLang="en-US"/>
                  </a:p>
                </p:txBody>
              </p:sp>
              <p:sp>
                <p:nvSpPr>
                  <p:cNvPr id="122" name="Line 116"/>
                  <p:cNvSpPr>
                    <a:spLocks noChangeShapeType="1"/>
                  </p:cNvSpPr>
                  <p:nvPr/>
                </p:nvSpPr>
                <p:spPr bwMode="auto">
                  <a:xfrm>
                    <a:off x="3264" y="3216"/>
                    <a:ext cx="0" cy="96"/>
                  </a:xfrm>
                  <a:prstGeom prst="line">
                    <a:avLst/>
                  </a:prstGeom>
                  <a:noFill/>
                  <a:ln w="38100">
                    <a:solidFill>
                      <a:srgbClr val="FF5050"/>
                    </a:solidFill>
                    <a:round/>
                  </a:ln>
                </p:spPr>
                <p:txBody>
                  <a:bodyPr wrap="none" anchor="ctr"/>
                  <a:lstStyle/>
                  <a:p>
                    <a:endParaRPr lang="zh-CN" altLang="en-US"/>
                  </a:p>
                </p:txBody>
              </p:sp>
              <p:sp>
                <p:nvSpPr>
                  <p:cNvPr id="123" name="Line 117"/>
                  <p:cNvSpPr>
                    <a:spLocks noChangeShapeType="1"/>
                  </p:cNvSpPr>
                  <p:nvPr/>
                </p:nvSpPr>
                <p:spPr bwMode="auto">
                  <a:xfrm>
                    <a:off x="3552" y="3216"/>
                    <a:ext cx="0" cy="96"/>
                  </a:xfrm>
                  <a:prstGeom prst="line">
                    <a:avLst/>
                  </a:prstGeom>
                  <a:noFill/>
                  <a:ln w="38100">
                    <a:solidFill>
                      <a:srgbClr val="FF5050"/>
                    </a:solidFill>
                    <a:round/>
                  </a:ln>
                </p:spPr>
                <p:txBody>
                  <a:bodyPr wrap="none" anchor="ctr"/>
                  <a:lstStyle/>
                  <a:p>
                    <a:endParaRPr lang="zh-CN" altLang="en-US"/>
                  </a:p>
                </p:txBody>
              </p:sp>
              <p:sp>
                <p:nvSpPr>
                  <p:cNvPr id="124" name="Line 118"/>
                  <p:cNvSpPr>
                    <a:spLocks noChangeShapeType="1"/>
                  </p:cNvSpPr>
                  <p:nvPr/>
                </p:nvSpPr>
                <p:spPr bwMode="auto">
                  <a:xfrm>
                    <a:off x="3840" y="3216"/>
                    <a:ext cx="0" cy="96"/>
                  </a:xfrm>
                  <a:prstGeom prst="line">
                    <a:avLst/>
                  </a:prstGeom>
                  <a:noFill/>
                  <a:ln w="38100">
                    <a:solidFill>
                      <a:srgbClr val="FF5050"/>
                    </a:solidFill>
                    <a:round/>
                  </a:ln>
                </p:spPr>
                <p:txBody>
                  <a:bodyPr wrap="none" anchor="ctr"/>
                  <a:lstStyle/>
                  <a:p>
                    <a:endParaRPr lang="zh-CN" altLang="en-US"/>
                  </a:p>
                </p:txBody>
              </p:sp>
              <p:sp>
                <p:nvSpPr>
                  <p:cNvPr id="125" name="Line 119"/>
                  <p:cNvSpPr>
                    <a:spLocks noChangeShapeType="1"/>
                  </p:cNvSpPr>
                  <p:nvPr/>
                </p:nvSpPr>
                <p:spPr bwMode="auto">
                  <a:xfrm>
                    <a:off x="4128" y="3216"/>
                    <a:ext cx="0" cy="96"/>
                  </a:xfrm>
                  <a:prstGeom prst="line">
                    <a:avLst/>
                  </a:prstGeom>
                  <a:noFill/>
                  <a:ln w="38100">
                    <a:solidFill>
                      <a:srgbClr val="FF5050"/>
                    </a:solidFill>
                    <a:round/>
                  </a:ln>
                </p:spPr>
                <p:txBody>
                  <a:bodyPr wrap="none" anchor="ctr"/>
                  <a:lstStyle/>
                  <a:p>
                    <a:endParaRPr lang="zh-CN" altLang="en-US"/>
                  </a:p>
                </p:txBody>
              </p:sp>
              <p:sp>
                <p:nvSpPr>
                  <p:cNvPr id="126" name="Line 120"/>
                  <p:cNvSpPr>
                    <a:spLocks noChangeShapeType="1"/>
                  </p:cNvSpPr>
                  <p:nvPr/>
                </p:nvSpPr>
                <p:spPr bwMode="auto">
                  <a:xfrm>
                    <a:off x="4416" y="3216"/>
                    <a:ext cx="0" cy="96"/>
                  </a:xfrm>
                  <a:prstGeom prst="line">
                    <a:avLst/>
                  </a:prstGeom>
                  <a:noFill/>
                  <a:ln w="38100">
                    <a:solidFill>
                      <a:srgbClr val="FF5050"/>
                    </a:solidFill>
                    <a:round/>
                  </a:ln>
                </p:spPr>
                <p:txBody>
                  <a:bodyPr wrap="none" anchor="ctr"/>
                  <a:lstStyle/>
                  <a:p>
                    <a:endParaRPr lang="zh-CN" altLang="en-US"/>
                  </a:p>
                </p:txBody>
              </p:sp>
              <p:sp>
                <p:nvSpPr>
                  <p:cNvPr id="127" name="Line 121"/>
                  <p:cNvSpPr>
                    <a:spLocks noChangeShapeType="1"/>
                  </p:cNvSpPr>
                  <p:nvPr/>
                </p:nvSpPr>
                <p:spPr bwMode="auto">
                  <a:xfrm>
                    <a:off x="4704" y="3216"/>
                    <a:ext cx="0" cy="96"/>
                  </a:xfrm>
                  <a:prstGeom prst="line">
                    <a:avLst/>
                  </a:prstGeom>
                  <a:noFill/>
                  <a:ln w="38100">
                    <a:solidFill>
                      <a:srgbClr val="FF5050"/>
                    </a:solidFill>
                    <a:round/>
                  </a:ln>
                </p:spPr>
                <p:txBody>
                  <a:bodyPr wrap="none" anchor="ctr"/>
                  <a:lstStyle/>
                  <a:p>
                    <a:endParaRPr lang="zh-CN" altLang="en-US"/>
                  </a:p>
                </p:txBody>
              </p:sp>
              <p:sp>
                <p:nvSpPr>
                  <p:cNvPr id="128" name="Line 122"/>
                  <p:cNvSpPr>
                    <a:spLocks noChangeShapeType="1"/>
                  </p:cNvSpPr>
                  <p:nvPr/>
                </p:nvSpPr>
                <p:spPr bwMode="auto">
                  <a:xfrm>
                    <a:off x="4992" y="3216"/>
                    <a:ext cx="0" cy="96"/>
                  </a:xfrm>
                  <a:prstGeom prst="line">
                    <a:avLst/>
                  </a:prstGeom>
                  <a:noFill/>
                  <a:ln w="38100">
                    <a:solidFill>
                      <a:srgbClr val="FF5050"/>
                    </a:solidFill>
                    <a:round/>
                  </a:ln>
                </p:spPr>
                <p:txBody>
                  <a:bodyPr wrap="none" anchor="ctr"/>
                  <a:lstStyle/>
                  <a:p>
                    <a:endParaRPr lang="zh-CN" altLang="en-US"/>
                  </a:p>
                </p:txBody>
              </p:sp>
              <p:sp>
                <p:nvSpPr>
                  <p:cNvPr id="129" name="Line 123"/>
                  <p:cNvSpPr>
                    <a:spLocks noChangeShapeType="1"/>
                  </p:cNvSpPr>
                  <p:nvPr/>
                </p:nvSpPr>
                <p:spPr bwMode="auto">
                  <a:xfrm>
                    <a:off x="5280" y="3216"/>
                    <a:ext cx="0" cy="96"/>
                  </a:xfrm>
                  <a:prstGeom prst="line">
                    <a:avLst/>
                  </a:prstGeom>
                  <a:noFill/>
                  <a:ln w="38100">
                    <a:solidFill>
                      <a:srgbClr val="FF5050"/>
                    </a:solidFill>
                    <a:round/>
                  </a:ln>
                </p:spPr>
                <p:txBody>
                  <a:bodyPr wrap="none" anchor="ctr"/>
                  <a:lstStyle/>
                  <a:p>
                    <a:endParaRPr lang="zh-CN" altLang="en-US"/>
                  </a:p>
                </p:txBody>
              </p:sp>
            </p:grpSp>
            <p:sp>
              <p:nvSpPr>
                <p:cNvPr id="112" name="Line 124"/>
                <p:cNvSpPr>
                  <a:spLocks noChangeShapeType="1"/>
                </p:cNvSpPr>
                <p:nvPr/>
              </p:nvSpPr>
              <p:spPr bwMode="auto">
                <a:xfrm flipH="1">
                  <a:off x="3552" y="2880"/>
                  <a:ext cx="144" cy="0"/>
                </a:xfrm>
                <a:prstGeom prst="line">
                  <a:avLst/>
                </a:prstGeom>
                <a:noFill/>
                <a:ln w="38100">
                  <a:solidFill>
                    <a:schemeClr val="tx1"/>
                  </a:solidFill>
                  <a:round/>
                </a:ln>
              </p:spPr>
              <p:txBody>
                <a:bodyPr wrap="none" anchor="ctr"/>
                <a:lstStyle/>
                <a:p>
                  <a:endParaRPr lang="zh-CN" altLang="en-US"/>
                </a:p>
              </p:txBody>
            </p:sp>
            <p:sp>
              <p:nvSpPr>
                <p:cNvPr id="113" name="Line 125"/>
                <p:cNvSpPr>
                  <a:spLocks noChangeShapeType="1"/>
                </p:cNvSpPr>
                <p:nvPr/>
              </p:nvSpPr>
              <p:spPr bwMode="auto">
                <a:xfrm>
                  <a:off x="4896" y="2880"/>
                  <a:ext cx="96" cy="0"/>
                </a:xfrm>
                <a:prstGeom prst="line">
                  <a:avLst/>
                </a:prstGeom>
                <a:noFill/>
                <a:ln w="38100">
                  <a:solidFill>
                    <a:schemeClr val="tx1"/>
                  </a:solidFill>
                  <a:round/>
                </a:ln>
              </p:spPr>
              <p:txBody>
                <a:bodyPr wrap="none" anchor="ctr"/>
                <a:lstStyle/>
                <a:p>
                  <a:endParaRPr lang="zh-CN" altLang="en-US"/>
                </a:p>
              </p:txBody>
            </p:sp>
            <p:sp>
              <p:nvSpPr>
                <p:cNvPr id="114" name="Line 126"/>
                <p:cNvSpPr>
                  <a:spLocks noChangeShapeType="1"/>
                </p:cNvSpPr>
                <p:nvPr/>
              </p:nvSpPr>
              <p:spPr bwMode="auto">
                <a:xfrm>
                  <a:off x="4992" y="2880"/>
                  <a:ext cx="384" cy="96"/>
                </a:xfrm>
                <a:prstGeom prst="line">
                  <a:avLst/>
                </a:prstGeom>
                <a:noFill/>
                <a:ln w="38100">
                  <a:solidFill>
                    <a:schemeClr val="tx1"/>
                  </a:solidFill>
                  <a:round/>
                  <a:tailEnd type="triangle" w="med" len="med"/>
                </a:ln>
              </p:spPr>
              <p:txBody>
                <a:bodyPr wrap="none" anchor="ctr"/>
                <a:lstStyle/>
                <a:p>
                  <a:endParaRPr lang="zh-CN" altLang="en-US"/>
                </a:p>
              </p:txBody>
            </p:sp>
          </p:grpSp>
        </p:grpSp>
      </p:grpSp>
      <p:sp>
        <p:nvSpPr>
          <p:cNvPr id="130" name="Text Box 127"/>
          <p:cNvSpPr txBox="1">
            <a:spLocks noChangeArrowheads="1"/>
          </p:cNvSpPr>
          <p:nvPr/>
        </p:nvSpPr>
        <p:spPr bwMode="auto">
          <a:xfrm>
            <a:off x="5092129" y="5336010"/>
            <a:ext cx="273050" cy="304800"/>
          </a:xfrm>
          <a:prstGeom prst="rect">
            <a:avLst/>
          </a:prstGeom>
          <a:noFill/>
          <a:ln w="9525">
            <a:noFill/>
            <a:miter lim="800000"/>
          </a:ln>
        </p:spPr>
        <p:txBody>
          <a:bodyPr wrap="none" anchor="ctr">
            <a:spAutoFit/>
          </a:bodyPr>
          <a:lstStyle/>
          <a:p>
            <a:pPr algn="ctr" eaLnBrk="0" hangingPunct="0">
              <a:spcBef>
                <a:spcPct val="50000"/>
              </a:spcBef>
            </a:pPr>
            <a:r>
              <a:rPr kumimoji="0" lang="en-US" altLang="zh-CN" sz="1400" b="1">
                <a:latin typeface="Times New Roman" panose="02020603050405020304" pitchFamily="18" charset="0"/>
                <a:ea typeface="隶书" panose="02010509060101010101" pitchFamily="49" charset="-122"/>
              </a:rPr>
              <a:t>1</a:t>
            </a:r>
            <a:endParaRPr kumimoji="0" lang="en-US" altLang="zh-CN" sz="1800" b="1">
              <a:latin typeface="Times New Roman" panose="02020603050405020304" pitchFamily="18" charset="0"/>
              <a:ea typeface="隶书" panose="020105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ppt_h/2"/>
                                          </p:val>
                                        </p:tav>
                                        <p:tav tm="100000">
                                          <p:val>
                                            <p:strVal val="#ppt_y"/>
                                          </p:val>
                                        </p:tav>
                                      </p:tavLst>
                                    </p:anim>
                                    <p:anim calcmode="lin" valueType="num">
                                      <p:cBhvr>
                                        <p:cTn id="17" dur="500" fill="hold"/>
                                        <p:tgtEl>
                                          <p:spTgt spid="17"/>
                                        </p:tgtEl>
                                        <p:attrNameLst>
                                          <p:attrName>ppt_w</p:attrName>
                                        </p:attrNameLst>
                                      </p:cBhvr>
                                      <p:tavLst>
                                        <p:tav tm="0">
                                          <p:val>
                                            <p:strVal val="#ppt_w"/>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strips(upRigh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499"/>
                                          </p:stCondLst>
                                        </p:cTn>
                                        <p:tgtEl>
                                          <p:spTgt spid="106"/>
                                        </p:tgtEl>
                                        <p:attrNameLst>
                                          <p:attrName>style.visibility</p:attrName>
                                        </p:attrNameLst>
                                      </p:cBhvr>
                                      <p:to>
                                        <p:strVal val="visible"/>
                                      </p:to>
                                    </p:set>
                                    <p:anim to="" calcmode="lin" valueType="num">
                                      <p:cBhvr>
                                        <p:cTn id="28" dur="1" fill="hold"/>
                                        <p:tgtEl>
                                          <p:spTgt spid="106"/>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anose="02020603050405020304" pitchFamily="18" charset="0"/>
              </a:rPr>
              <a:t>A=87.6</a:t>
            </a:r>
            <a:r>
              <a:rPr lang="zh-CN" altLang="en-US" dirty="0" smtClean="0">
                <a:latin typeface="Times New Roman" panose="02020603050405020304" pitchFamily="18" charset="0"/>
              </a:rPr>
              <a:t>与 </a:t>
            </a:r>
            <a:r>
              <a:rPr lang="en-US" altLang="zh-CN" dirty="0" smtClean="0">
                <a:latin typeface="Times New Roman" panose="02020603050405020304" pitchFamily="18" charset="0"/>
              </a:rPr>
              <a:t>13 </a:t>
            </a:r>
            <a:r>
              <a:rPr lang="zh-CN" altLang="en-US" dirty="0" smtClean="0">
                <a:latin typeface="Times New Roman" panose="02020603050405020304" pitchFamily="18" charset="0"/>
              </a:rPr>
              <a:t>折线压缩特性的比较</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Group 100"/>
          <p:cNvGraphicFramePr>
            <a:graphicFrameLocks noGrp="1"/>
          </p:cNvGraphicFramePr>
          <p:nvPr/>
        </p:nvGraphicFramePr>
        <p:xfrm>
          <a:off x="972071" y="1556792"/>
          <a:ext cx="7272337" cy="4215766"/>
        </p:xfrm>
        <a:graphic>
          <a:graphicData uri="http://schemas.openxmlformats.org/drawingml/2006/table">
            <a:tbl>
              <a:tblPr/>
              <a:tblGrid>
                <a:gridCol w="762000"/>
                <a:gridCol w="762000"/>
                <a:gridCol w="228600"/>
                <a:gridCol w="533400"/>
                <a:gridCol w="381000"/>
                <a:gridCol w="338137"/>
                <a:gridCol w="423863"/>
                <a:gridCol w="338137"/>
                <a:gridCol w="304800"/>
                <a:gridCol w="457200"/>
                <a:gridCol w="304800"/>
                <a:gridCol w="457200"/>
                <a:gridCol w="304800"/>
                <a:gridCol w="457200"/>
                <a:gridCol w="355600"/>
                <a:gridCol w="406400"/>
                <a:gridCol w="457200"/>
              </a:tblGrid>
              <a:tr h="738188">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y</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83820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984250">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按折线分段时的</a:t>
                      </a: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x</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0</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442913">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段落</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1</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3</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5</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7</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 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r>
              <a:tr h="885825">
                <a:tc>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斜率</a:t>
                      </a:r>
                      <a:endParaRPr kumimoji="1" lang="zh-CN" altLang="en-US"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16</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8</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4</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rPr>
                        <a:t>2</a:t>
                      </a:r>
                      <a:endParaRPr kumimoji="1" lang="en-US"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r>
                        <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rPr>
                        <a:t>1</a:t>
                      </a:r>
                      <a:endParaRPr kumimoji="1" lang="en-US"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pPr>
                      <a:endParaRPr kumimoji="1" lang="zh-CN" altLang="zh-CN" sz="20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cPr/>
                </a:tc>
              </a:tr>
            </a:tbl>
          </a:graphicData>
        </a:graphic>
      </p:graphicFrame>
      <p:graphicFrame>
        <p:nvGraphicFramePr>
          <p:cNvPr id="7" name="Object 76"/>
          <p:cNvGraphicFramePr>
            <a:graphicFrameLocks noChangeAspect="1"/>
          </p:cNvGraphicFramePr>
          <p:nvPr/>
        </p:nvGraphicFramePr>
        <p:xfrm>
          <a:off x="2758008" y="1609180"/>
          <a:ext cx="282575" cy="730250"/>
        </p:xfrm>
        <a:graphic>
          <a:graphicData uri="http://schemas.openxmlformats.org/presentationml/2006/ole">
            <mc:AlternateContent xmlns:mc="http://schemas.openxmlformats.org/markup-compatibility/2006">
              <mc:Choice xmlns:v="urn:schemas-microsoft-com:vml" Requires="v">
                <p:oleObj spid="_x0000_s38913" name="公式" r:id="rId1" imgW="3657600" imgH="9448800" progId="Equation.3">
                  <p:embed/>
                </p:oleObj>
              </mc:Choice>
              <mc:Fallback>
                <p:oleObj name="公式" r:id="rId1" imgW="3657600" imgH="9448800" progId="Equation.3">
                  <p:embed/>
                  <p:pic>
                    <p:nvPicPr>
                      <p:cNvPr id="0" name="Object 76"/>
                      <p:cNvPicPr>
                        <a:picLocks noChangeAspect="1"/>
                      </p:cNvPicPr>
                      <p:nvPr/>
                    </p:nvPicPr>
                    <p:blipFill>
                      <a:blip r:embed="rId2"/>
                      <a:stretch>
                        <a:fillRect/>
                      </a:stretch>
                    </p:blipFill>
                    <p:spPr>
                      <a:xfrm>
                        <a:off x="2758008" y="1609180"/>
                        <a:ext cx="282575" cy="730250"/>
                      </a:xfrm>
                      <a:prstGeom prst="rect">
                        <a:avLst/>
                      </a:prstGeom>
                      <a:noFill/>
                      <a:ln w="9525">
                        <a:noFill/>
                      </a:ln>
                    </p:spPr>
                  </p:pic>
                </p:oleObj>
              </mc:Fallback>
            </mc:AlternateContent>
          </a:graphicData>
        </a:graphic>
      </p:graphicFrame>
      <p:graphicFrame>
        <p:nvGraphicFramePr>
          <p:cNvPr id="8" name="Object 77"/>
          <p:cNvGraphicFramePr>
            <a:graphicFrameLocks noChangeAspect="1"/>
          </p:cNvGraphicFramePr>
          <p:nvPr/>
        </p:nvGraphicFramePr>
        <p:xfrm>
          <a:off x="3443808" y="1609180"/>
          <a:ext cx="280988" cy="730250"/>
        </p:xfrm>
        <a:graphic>
          <a:graphicData uri="http://schemas.openxmlformats.org/presentationml/2006/ole">
            <mc:AlternateContent xmlns:mc="http://schemas.openxmlformats.org/markup-compatibility/2006">
              <mc:Choice xmlns:v="urn:schemas-microsoft-com:vml" Requires="v">
                <p:oleObj spid="_x0000_s38914" name="公式" r:id="rId3" imgW="3657600" imgH="9448800" progId="Equation.3">
                  <p:embed/>
                </p:oleObj>
              </mc:Choice>
              <mc:Fallback>
                <p:oleObj name="公式" r:id="rId3" imgW="3657600" imgH="9448800" progId="Equation.3">
                  <p:embed/>
                  <p:pic>
                    <p:nvPicPr>
                      <p:cNvPr id="0" name="Object 77"/>
                      <p:cNvPicPr>
                        <a:picLocks noChangeAspect="1"/>
                      </p:cNvPicPr>
                      <p:nvPr/>
                    </p:nvPicPr>
                    <p:blipFill>
                      <a:blip r:embed="rId4"/>
                      <a:stretch>
                        <a:fillRect/>
                      </a:stretch>
                    </p:blipFill>
                    <p:spPr>
                      <a:xfrm>
                        <a:off x="3443808" y="1609180"/>
                        <a:ext cx="280988" cy="730250"/>
                      </a:xfrm>
                      <a:prstGeom prst="rect">
                        <a:avLst/>
                      </a:prstGeom>
                      <a:noFill/>
                      <a:ln w="9525">
                        <a:noFill/>
                      </a:ln>
                    </p:spPr>
                  </p:pic>
                </p:oleObj>
              </mc:Fallback>
            </mc:AlternateContent>
          </a:graphicData>
        </a:graphic>
      </p:graphicFrame>
      <p:graphicFrame>
        <p:nvGraphicFramePr>
          <p:cNvPr id="9" name="Object 78"/>
          <p:cNvGraphicFramePr>
            <a:graphicFrameLocks noChangeAspect="1"/>
          </p:cNvGraphicFramePr>
          <p:nvPr/>
        </p:nvGraphicFramePr>
        <p:xfrm>
          <a:off x="4205808" y="1609180"/>
          <a:ext cx="280988" cy="730250"/>
        </p:xfrm>
        <a:graphic>
          <a:graphicData uri="http://schemas.openxmlformats.org/presentationml/2006/ole">
            <mc:AlternateContent xmlns:mc="http://schemas.openxmlformats.org/markup-compatibility/2006">
              <mc:Choice xmlns:v="urn:schemas-microsoft-com:vml" Requires="v">
                <p:oleObj spid="_x0000_s38915" name="公式" r:id="rId5" imgW="3657600" imgH="9448800" progId="Equation.3">
                  <p:embed/>
                </p:oleObj>
              </mc:Choice>
              <mc:Fallback>
                <p:oleObj name="公式" r:id="rId5" imgW="3657600" imgH="9448800" progId="Equation.3">
                  <p:embed/>
                  <p:pic>
                    <p:nvPicPr>
                      <p:cNvPr id="0" name="Object 78"/>
                      <p:cNvPicPr>
                        <a:picLocks noChangeAspect="1"/>
                      </p:cNvPicPr>
                      <p:nvPr/>
                    </p:nvPicPr>
                    <p:blipFill>
                      <a:blip r:embed="rId6"/>
                      <a:stretch>
                        <a:fillRect/>
                      </a:stretch>
                    </p:blipFill>
                    <p:spPr>
                      <a:xfrm>
                        <a:off x="4205808" y="1609180"/>
                        <a:ext cx="280988" cy="730250"/>
                      </a:xfrm>
                      <a:prstGeom prst="rect">
                        <a:avLst/>
                      </a:prstGeom>
                      <a:noFill/>
                      <a:ln w="9525">
                        <a:noFill/>
                      </a:ln>
                    </p:spPr>
                  </p:pic>
                </p:oleObj>
              </mc:Fallback>
            </mc:AlternateContent>
          </a:graphicData>
        </a:graphic>
      </p:graphicFrame>
      <p:graphicFrame>
        <p:nvGraphicFramePr>
          <p:cNvPr id="10" name="Object 79"/>
          <p:cNvGraphicFramePr>
            <a:graphicFrameLocks noChangeAspect="1"/>
          </p:cNvGraphicFramePr>
          <p:nvPr/>
        </p:nvGraphicFramePr>
        <p:xfrm>
          <a:off x="4967808" y="1609180"/>
          <a:ext cx="282575" cy="730250"/>
        </p:xfrm>
        <a:graphic>
          <a:graphicData uri="http://schemas.openxmlformats.org/presentationml/2006/ole">
            <mc:AlternateContent xmlns:mc="http://schemas.openxmlformats.org/markup-compatibility/2006">
              <mc:Choice xmlns:v="urn:schemas-microsoft-com:vml" Requires="v">
                <p:oleObj spid="_x0000_s38916" name="公式" r:id="rId7" imgW="3657600" imgH="9448800" progId="Equation.3">
                  <p:embed/>
                </p:oleObj>
              </mc:Choice>
              <mc:Fallback>
                <p:oleObj name="公式" r:id="rId7" imgW="3657600" imgH="9448800" progId="Equation.3">
                  <p:embed/>
                  <p:pic>
                    <p:nvPicPr>
                      <p:cNvPr id="0" name="Object 79"/>
                      <p:cNvPicPr>
                        <a:picLocks noChangeAspect="1"/>
                      </p:cNvPicPr>
                      <p:nvPr/>
                    </p:nvPicPr>
                    <p:blipFill>
                      <a:blip r:embed="rId8"/>
                      <a:stretch>
                        <a:fillRect/>
                      </a:stretch>
                    </p:blipFill>
                    <p:spPr>
                      <a:xfrm>
                        <a:off x="4967808" y="1609180"/>
                        <a:ext cx="282575" cy="730250"/>
                      </a:xfrm>
                      <a:prstGeom prst="rect">
                        <a:avLst/>
                      </a:prstGeom>
                      <a:noFill/>
                      <a:ln w="9525">
                        <a:noFill/>
                      </a:ln>
                    </p:spPr>
                  </p:pic>
                </p:oleObj>
              </mc:Fallback>
            </mc:AlternateContent>
          </a:graphicData>
        </a:graphic>
      </p:graphicFrame>
      <p:graphicFrame>
        <p:nvGraphicFramePr>
          <p:cNvPr id="11" name="Object 80"/>
          <p:cNvGraphicFramePr>
            <a:graphicFrameLocks noChangeAspect="1"/>
          </p:cNvGraphicFramePr>
          <p:nvPr/>
        </p:nvGraphicFramePr>
        <p:xfrm>
          <a:off x="5806008" y="1609180"/>
          <a:ext cx="282575" cy="730250"/>
        </p:xfrm>
        <a:graphic>
          <a:graphicData uri="http://schemas.openxmlformats.org/presentationml/2006/ole">
            <mc:AlternateContent xmlns:mc="http://schemas.openxmlformats.org/markup-compatibility/2006">
              <mc:Choice xmlns:v="urn:schemas-microsoft-com:vml" Requires="v">
                <p:oleObj spid="_x0000_s38917" name="公式" r:id="rId9" imgW="3657600" imgH="9448800" progId="Equation.3">
                  <p:embed/>
                </p:oleObj>
              </mc:Choice>
              <mc:Fallback>
                <p:oleObj name="公式" r:id="rId9" imgW="3657600" imgH="9448800" progId="Equation.3">
                  <p:embed/>
                  <p:pic>
                    <p:nvPicPr>
                      <p:cNvPr id="0" name="Object 80"/>
                      <p:cNvPicPr>
                        <a:picLocks noChangeAspect="1"/>
                      </p:cNvPicPr>
                      <p:nvPr/>
                    </p:nvPicPr>
                    <p:blipFill>
                      <a:blip r:embed="rId10"/>
                      <a:stretch>
                        <a:fillRect/>
                      </a:stretch>
                    </p:blipFill>
                    <p:spPr>
                      <a:xfrm>
                        <a:off x="5806008" y="1609180"/>
                        <a:ext cx="282575" cy="730250"/>
                      </a:xfrm>
                      <a:prstGeom prst="rect">
                        <a:avLst/>
                      </a:prstGeom>
                      <a:noFill/>
                      <a:ln w="9525">
                        <a:noFill/>
                      </a:ln>
                    </p:spPr>
                  </p:pic>
                </p:oleObj>
              </mc:Fallback>
            </mc:AlternateContent>
          </a:graphicData>
        </a:graphic>
      </p:graphicFrame>
      <p:graphicFrame>
        <p:nvGraphicFramePr>
          <p:cNvPr id="12" name="Object 81"/>
          <p:cNvGraphicFramePr>
            <a:graphicFrameLocks noChangeAspect="1"/>
          </p:cNvGraphicFramePr>
          <p:nvPr/>
        </p:nvGraphicFramePr>
        <p:xfrm>
          <a:off x="6491808" y="1609180"/>
          <a:ext cx="280988" cy="730250"/>
        </p:xfrm>
        <a:graphic>
          <a:graphicData uri="http://schemas.openxmlformats.org/presentationml/2006/ole">
            <mc:AlternateContent xmlns:mc="http://schemas.openxmlformats.org/markup-compatibility/2006">
              <mc:Choice xmlns:v="urn:schemas-microsoft-com:vml" Requires="v">
                <p:oleObj spid="_x0000_s38918" name="公式" r:id="rId11" imgW="3657600" imgH="9448800" progId="Equation.3">
                  <p:embed/>
                </p:oleObj>
              </mc:Choice>
              <mc:Fallback>
                <p:oleObj name="公式" r:id="rId11" imgW="3657600" imgH="9448800" progId="Equation.3">
                  <p:embed/>
                  <p:pic>
                    <p:nvPicPr>
                      <p:cNvPr id="0" name="Object 81"/>
                      <p:cNvPicPr>
                        <a:picLocks noChangeAspect="1"/>
                      </p:cNvPicPr>
                      <p:nvPr/>
                    </p:nvPicPr>
                    <p:blipFill>
                      <a:blip r:embed="rId12"/>
                      <a:stretch>
                        <a:fillRect/>
                      </a:stretch>
                    </p:blipFill>
                    <p:spPr>
                      <a:xfrm>
                        <a:off x="6491808" y="1609180"/>
                        <a:ext cx="280988" cy="730250"/>
                      </a:xfrm>
                      <a:prstGeom prst="rect">
                        <a:avLst/>
                      </a:prstGeom>
                      <a:noFill/>
                      <a:ln w="9525">
                        <a:noFill/>
                      </a:ln>
                    </p:spPr>
                  </p:pic>
                </p:oleObj>
              </mc:Fallback>
            </mc:AlternateContent>
          </a:graphicData>
        </a:graphic>
      </p:graphicFrame>
      <p:graphicFrame>
        <p:nvGraphicFramePr>
          <p:cNvPr id="13" name="Object 82"/>
          <p:cNvGraphicFramePr>
            <a:graphicFrameLocks noChangeAspect="1"/>
          </p:cNvGraphicFramePr>
          <p:nvPr/>
        </p:nvGraphicFramePr>
        <p:xfrm>
          <a:off x="7253808" y="1609180"/>
          <a:ext cx="282575" cy="730250"/>
        </p:xfrm>
        <a:graphic>
          <a:graphicData uri="http://schemas.openxmlformats.org/presentationml/2006/ole">
            <mc:AlternateContent xmlns:mc="http://schemas.openxmlformats.org/markup-compatibility/2006">
              <mc:Choice xmlns:v="urn:schemas-microsoft-com:vml" Requires="v">
                <p:oleObj spid="_x0000_s38919" name="公式" r:id="rId13" imgW="3657600" imgH="9448800" progId="Equation.3">
                  <p:embed/>
                </p:oleObj>
              </mc:Choice>
              <mc:Fallback>
                <p:oleObj name="公式" r:id="rId13" imgW="3657600" imgH="9448800" progId="Equation.3">
                  <p:embed/>
                  <p:pic>
                    <p:nvPicPr>
                      <p:cNvPr id="0" name="Object 82"/>
                      <p:cNvPicPr>
                        <a:picLocks noChangeAspect="1"/>
                      </p:cNvPicPr>
                      <p:nvPr/>
                    </p:nvPicPr>
                    <p:blipFill>
                      <a:blip r:embed="rId14"/>
                      <a:stretch>
                        <a:fillRect/>
                      </a:stretch>
                    </p:blipFill>
                    <p:spPr>
                      <a:xfrm>
                        <a:off x="7253808" y="1609180"/>
                        <a:ext cx="282575" cy="730250"/>
                      </a:xfrm>
                      <a:prstGeom prst="rect">
                        <a:avLst/>
                      </a:prstGeom>
                      <a:noFill/>
                      <a:ln w="9525">
                        <a:noFill/>
                      </a:ln>
                    </p:spPr>
                  </p:pic>
                </p:oleObj>
              </mc:Fallback>
            </mc:AlternateContent>
          </a:graphicData>
        </a:graphic>
      </p:graphicFrame>
      <p:graphicFrame>
        <p:nvGraphicFramePr>
          <p:cNvPr id="14" name="Object 83"/>
          <p:cNvGraphicFramePr>
            <a:graphicFrameLocks noChangeAspect="1"/>
          </p:cNvGraphicFramePr>
          <p:nvPr/>
        </p:nvGraphicFramePr>
        <p:xfrm>
          <a:off x="2594496" y="2371180"/>
          <a:ext cx="541337" cy="730250"/>
        </p:xfrm>
        <a:graphic>
          <a:graphicData uri="http://schemas.openxmlformats.org/presentationml/2006/ole">
            <mc:AlternateContent xmlns:mc="http://schemas.openxmlformats.org/markup-compatibility/2006">
              <mc:Choice xmlns:v="urn:schemas-microsoft-com:vml" Requires="v">
                <p:oleObj spid="_x0000_s38920" name="公式" r:id="rId15" imgW="7010400" imgH="9448800" progId="Equation.3">
                  <p:embed/>
                </p:oleObj>
              </mc:Choice>
              <mc:Fallback>
                <p:oleObj name="公式" r:id="rId15" imgW="7010400" imgH="9448800" progId="Equation.3">
                  <p:embed/>
                  <p:pic>
                    <p:nvPicPr>
                      <p:cNvPr id="0" name="Object 83"/>
                      <p:cNvPicPr>
                        <a:picLocks noChangeAspect="1"/>
                      </p:cNvPicPr>
                      <p:nvPr/>
                    </p:nvPicPr>
                    <p:blipFill>
                      <a:blip r:embed="rId16"/>
                      <a:stretch>
                        <a:fillRect/>
                      </a:stretch>
                    </p:blipFill>
                    <p:spPr>
                      <a:xfrm>
                        <a:off x="2594496" y="2371180"/>
                        <a:ext cx="541337" cy="730250"/>
                      </a:xfrm>
                      <a:prstGeom prst="rect">
                        <a:avLst/>
                      </a:prstGeom>
                      <a:noFill/>
                      <a:ln w="9525">
                        <a:noFill/>
                      </a:ln>
                    </p:spPr>
                  </p:pic>
                </p:oleObj>
              </mc:Fallback>
            </mc:AlternateContent>
          </a:graphicData>
        </a:graphic>
      </p:graphicFrame>
      <p:graphicFrame>
        <p:nvGraphicFramePr>
          <p:cNvPr id="15" name="Object 84"/>
          <p:cNvGraphicFramePr>
            <a:graphicFrameLocks noChangeAspect="1"/>
          </p:cNvGraphicFramePr>
          <p:nvPr/>
        </p:nvGraphicFramePr>
        <p:xfrm>
          <a:off x="3280296" y="2371180"/>
          <a:ext cx="635000" cy="730250"/>
        </p:xfrm>
        <a:graphic>
          <a:graphicData uri="http://schemas.openxmlformats.org/presentationml/2006/ole">
            <mc:AlternateContent xmlns:mc="http://schemas.openxmlformats.org/markup-compatibility/2006">
              <mc:Choice xmlns:v="urn:schemas-microsoft-com:vml" Requires="v">
                <p:oleObj spid="_x0000_s38921" name="公式" r:id="rId17" imgW="8229600" imgH="9448800" progId="Equation.3">
                  <p:embed/>
                </p:oleObj>
              </mc:Choice>
              <mc:Fallback>
                <p:oleObj name="公式" r:id="rId17" imgW="8229600" imgH="9448800" progId="Equation.3">
                  <p:embed/>
                  <p:pic>
                    <p:nvPicPr>
                      <p:cNvPr id="0" name="Object 84"/>
                      <p:cNvPicPr>
                        <a:picLocks noChangeAspect="1"/>
                      </p:cNvPicPr>
                      <p:nvPr/>
                    </p:nvPicPr>
                    <p:blipFill>
                      <a:blip r:embed="rId18"/>
                      <a:stretch>
                        <a:fillRect/>
                      </a:stretch>
                    </p:blipFill>
                    <p:spPr>
                      <a:xfrm>
                        <a:off x="3280296" y="2371180"/>
                        <a:ext cx="635000" cy="730250"/>
                      </a:xfrm>
                      <a:prstGeom prst="rect">
                        <a:avLst/>
                      </a:prstGeom>
                      <a:noFill/>
                      <a:ln w="9525">
                        <a:noFill/>
                      </a:ln>
                    </p:spPr>
                  </p:pic>
                </p:oleObj>
              </mc:Fallback>
            </mc:AlternateContent>
          </a:graphicData>
        </a:graphic>
      </p:graphicFrame>
      <p:graphicFrame>
        <p:nvGraphicFramePr>
          <p:cNvPr id="16" name="Object 85"/>
          <p:cNvGraphicFramePr>
            <a:graphicFrameLocks noChangeAspect="1"/>
          </p:cNvGraphicFramePr>
          <p:nvPr/>
        </p:nvGraphicFramePr>
        <p:xfrm>
          <a:off x="4042296" y="2371180"/>
          <a:ext cx="635000" cy="730250"/>
        </p:xfrm>
        <a:graphic>
          <a:graphicData uri="http://schemas.openxmlformats.org/presentationml/2006/ole">
            <mc:AlternateContent xmlns:mc="http://schemas.openxmlformats.org/markup-compatibility/2006">
              <mc:Choice xmlns:v="urn:schemas-microsoft-com:vml" Requires="v">
                <p:oleObj spid="_x0000_s38922" name="公式" r:id="rId19" imgW="8229600" imgH="9448800" progId="Equation.3">
                  <p:embed/>
                </p:oleObj>
              </mc:Choice>
              <mc:Fallback>
                <p:oleObj name="公式" r:id="rId19" imgW="8229600" imgH="9448800" progId="Equation.3">
                  <p:embed/>
                  <p:pic>
                    <p:nvPicPr>
                      <p:cNvPr id="0" name="Object 85"/>
                      <p:cNvPicPr>
                        <a:picLocks noChangeAspect="1"/>
                      </p:cNvPicPr>
                      <p:nvPr/>
                    </p:nvPicPr>
                    <p:blipFill>
                      <a:blip r:embed="rId20"/>
                      <a:stretch>
                        <a:fillRect/>
                      </a:stretch>
                    </p:blipFill>
                    <p:spPr>
                      <a:xfrm>
                        <a:off x="4042296" y="2371180"/>
                        <a:ext cx="635000" cy="730250"/>
                      </a:xfrm>
                      <a:prstGeom prst="rect">
                        <a:avLst/>
                      </a:prstGeom>
                      <a:noFill/>
                      <a:ln w="9525">
                        <a:noFill/>
                      </a:ln>
                    </p:spPr>
                  </p:pic>
                </p:oleObj>
              </mc:Fallback>
            </mc:AlternateContent>
          </a:graphicData>
        </a:graphic>
      </p:graphicFrame>
      <p:graphicFrame>
        <p:nvGraphicFramePr>
          <p:cNvPr id="17" name="Object 86"/>
          <p:cNvGraphicFramePr>
            <a:graphicFrameLocks noChangeAspect="1"/>
          </p:cNvGraphicFramePr>
          <p:nvPr/>
        </p:nvGraphicFramePr>
        <p:xfrm>
          <a:off x="4815408" y="2371180"/>
          <a:ext cx="611188" cy="730250"/>
        </p:xfrm>
        <a:graphic>
          <a:graphicData uri="http://schemas.openxmlformats.org/presentationml/2006/ole">
            <mc:AlternateContent xmlns:mc="http://schemas.openxmlformats.org/markup-compatibility/2006">
              <mc:Choice xmlns:v="urn:schemas-microsoft-com:vml" Requires="v">
                <p:oleObj spid="_x0000_s38923" name="公式" r:id="rId21" imgW="7924800" imgH="9448800" progId="Equation.3">
                  <p:embed/>
                </p:oleObj>
              </mc:Choice>
              <mc:Fallback>
                <p:oleObj name="公式" r:id="rId21" imgW="7924800" imgH="9448800" progId="Equation.3">
                  <p:embed/>
                  <p:pic>
                    <p:nvPicPr>
                      <p:cNvPr id="0" name="Object 86"/>
                      <p:cNvPicPr>
                        <a:picLocks noChangeAspect="1"/>
                      </p:cNvPicPr>
                      <p:nvPr/>
                    </p:nvPicPr>
                    <p:blipFill>
                      <a:blip r:embed="rId22"/>
                      <a:stretch>
                        <a:fillRect/>
                      </a:stretch>
                    </p:blipFill>
                    <p:spPr>
                      <a:xfrm>
                        <a:off x="4815408" y="2371180"/>
                        <a:ext cx="611188" cy="730250"/>
                      </a:xfrm>
                      <a:prstGeom prst="rect">
                        <a:avLst/>
                      </a:prstGeom>
                      <a:noFill/>
                      <a:ln w="9525">
                        <a:noFill/>
                      </a:ln>
                    </p:spPr>
                  </p:pic>
                </p:oleObj>
              </mc:Fallback>
            </mc:AlternateContent>
          </a:graphicData>
        </a:graphic>
      </p:graphicFrame>
      <p:graphicFrame>
        <p:nvGraphicFramePr>
          <p:cNvPr id="18" name="Object 87"/>
          <p:cNvGraphicFramePr>
            <a:graphicFrameLocks noChangeAspect="1"/>
          </p:cNvGraphicFramePr>
          <p:nvPr/>
        </p:nvGraphicFramePr>
        <p:xfrm>
          <a:off x="5577408" y="2371180"/>
          <a:ext cx="635000" cy="730250"/>
        </p:xfrm>
        <a:graphic>
          <a:graphicData uri="http://schemas.openxmlformats.org/presentationml/2006/ole">
            <mc:AlternateContent xmlns:mc="http://schemas.openxmlformats.org/markup-compatibility/2006">
              <mc:Choice xmlns:v="urn:schemas-microsoft-com:vml" Requires="v">
                <p:oleObj spid="_x0000_s38924" name="公式" r:id="rId23" imgW="8229600" imgH="9448800" progId="Equation.3">
                  <p:embed/>
                </p:oleObj>
              </mc:Choice>
              <mc:Fallback>
                <p:oleObj name="公式" r:id="rId23" imgW="8229600" imgH="9448800" progId="Equation.3">
                  <p:embed/>
                  <p:pic>
                    <p:nvPicPr>
                      <p:cNvPr id="0" name="Object 87"/>
                      <p:cNvPicPr>
                        <a:picLocks noChangeAspect="1"/>
                      </p:cNvPicPr>
                      <p:nvPr/>
                    </p:nvPicPr>
                    <p:blipFill>
                      <a:blip r:embed="rId24"/>
                      <a:stretch>
                        <a:fillRect/>
                      </a:stretch>
                    </p:blipFill>
                    <p:spPr>
                      <a:xfrm>
                        <a:off x="5577408" y="2371180"/>
                        <a:ext cx="635000" cy="730250"/>
                      </a:xfrm>
                      <a:prstGeom prst="rect">
                        <a:avLst/>
                      </a:prstGeom>
                      <a:noFill/>
                      <a:ln w="9525">
                        <a:noFill/>
                      </a:ln>
                    </p:spPr>
                  </p:pic>
                </p:oleObj>
              </mc:Fallback>
            </mc:AlternateContent>
          </a:graphicData>
        </a:graphic>
      </p:graphicFrame>
      <p:graphicFrame>
        <p:nvGraphicFramePr>
          <p:cNvPr id="19" name="Object 88"/>
          <p:cNvGraphicFramePr>
            <a:graphicFrameLocks noChangeAspect="1"/>
          </p:cNvGraphicFramePr>
          <p:nvPr/>
        </p:nvGraphicFramePr>
        <p:xfrm>
          <a:off x="6339408" y="2371180"/>
          <a:ext cx="635000" cy="730250"/>
        </p:xfrm>
        <a:graphic>
          <a:graphicData uri="http://schemas.openxmlformats.org/presentationml/2006/ole">
            <mc:AlternateContent xmlns:mc="http://schemas.openxmlformats.org/markup-compatibility/2006">
              <mc:Choice xmlns:v="urn:schemas-microsoft-com:vml" Requires="v">
                <p:oleObj spid="_x0000_s38925" name="公式" r:id="rId25" imgW="8229600" imgH="9448800" progId="Equation.3">
                  <p:embed/>
                </p:oleObj>
              </mc:Choice>
              <mc:Fallback>
                <p:oleObj name="公式" r:id="rId25" imgW="8229600" imgH="9448800" progId="Equation.3">
                  <p:embed/>
                  <p:pic>
                    <p:nvPicPr>
                      <p:cNvPr id="0" name="Object 88"/>
                      <p:cNvPicPr>
                        <a:picLocks noChangeAspect="1"/>
                      </p:cNvPicPr>
                      <p:nvPr/>
                    </p:nvPicPr>
                    <p:blipFill>
                      <a:blip r:embed="rId26"/>
                      <a:stretch>
                        <a:fillRect/>
                      </a:stretch>
                    </p:blipFill>
                    <p:spPr>
                      <a:xfrm>
                        <a:off x="6339408" y="2371180"/>
                        <a:ext cx="635000" cy="730250"/>
                      </a:xfrm>
                      <a:prstGeom prst="rect">
                        <a:avLst/>
                      </a:prstGeom>
                      <a:noFill/>
                      <a:ln w="9525">
                        <a:noFill/>
                      </a:ln>
                    </p:spPr>
                  </p:pic>
                </p:oleObj>
              </mc:Fallback>
            </mc:AlternateContent>
          </a:graphicData>
        </a:graphic>
      </p:graphicFrame>
      <p:graphicFrame>
        <p:nvGraphicFramePr>
          <p:cNvPr id="20" name="Object 89"/>
          <p:cNvGraphicFramePr>
            <a:graphicFrameLocks noChangeAspect="1"/>
          </p:cNvGraphicFramePr>
          <p:nvPr/>
        </p:nvGraphicFramePr>
        <p:xfrm>
          <a:off x="7101408" y="2371180"/>
          <a:ext cx="611188" cy="730250"/>
        </p:xfrm>
        <a:graphic>
          <a:graphicData uri="http://schemas.openxmlformats.org/presentationml/2006/ole">
            <mc:AlternateContent xmlns:mc="http://schemas.openxmlformats.org/markup-compatibility/2006">
              <mc:Choice xmlns:v="urn:schemas-microsoft-com:vml" Requires="v">
                <p:oleObj spid="_x0000_s38926" name="公式" r:id="rId27" imgW="7924800" imgH="9448800" progId="Equation.3">
                  <p:embed/>
                </p:oleObj>
              </mc:Choice>
              <mc:Fallback>
                <p:oleObj name="公式" r:id="rId27" imgW="7924800" imgH="9448800" progId="Equation.3">
                  <p:embed/>
                  <p:pic>
                    <p:nvPicPr>
                      <p:cNvPr id="0" name="Object 89"/>
                      <p:cNvPicPr>
                        <a:picLocks noChangeAspect="1"/>
                      </p:cNvPicPr>
                      <p:nvPr/>
                    </p:nvPicPr>
                    <p:blipFill>
                      <a:blip r:embed="rId28"/>
                      <a:stretch>
                        <a:fillRect/>
                      </a:stretch>
                    </p:blipFill>
                    <p:spPr>
                      <a:xfrm>
                        <a:off x="7101408" y="2371180"/>
                        <a:ext cx="611188" cy="730250"/>
                      </a:xfrm>
                      <a:prstGeom prst="rect">
                        <a:avLst/>
                      </a:prstGeom>
                      <a:noFill/>
                      <a:ln w="9525">
                        <a:noFill/>
                      </a:ln>
                    </p:spPr>
                  </p:pic>
                </p:oleObj>
              </mc:Fallback>
            </mc:AlternateContent>
          </a:graphicData>
        </a:graphic>
      </p:graphicFrame>
      <p:graphicFrame>
        <p:nvGraphicFramePr>
          <p:cNvPr id="21" name="Object 90"/>
          <p:cNvGraphicFramePr>
            <a:graphicFrameLocks noChangeAspect="1"/>
          </p:cNvGraphicFramePr>
          <p:nvPr/>
        </p:nvGraphicFramePr>
        <p:xfrm>
          <a:off x="2594496" y="3361780"/>
          <a:ext cx="541337" cy="730250"/>
        </p:xfrm>
        <a:graphic>
          <a:graphicData uri="http://schemas.openxmlformats.org/presentationml/2006/ole">
            <mc:AlternateContent xmlns:mc="http://schemas.openxmlformats.org/markup-compatibility/2006">
              <mc:Choice xmlns:v="urn:schemas-microsoft-com:vml" Requires="v">
                <p:oleObj spid="_x0000_s38927" name="公式" r:id="rId29" imgW="7010400" imgH="9448800" progId="Equation.3">
                  <p:embed/>
                </p:oleObj>
              </mc:Choice>
              <mc:Fallback>
                <p:oleObj name="公式" r:id="rId29" imgW="7010400" imgH="9448800" progId="Equation.3">
                  <p:embed/>
                  <p:pic>
                    <p:nvPicPr>
                      <p:cNvPr id="0" name="Object 90"/>
                      <p:cNvPicPr>
                        <a:picLocks noChangeAspect="1"/>
                      </p:cNvPicPr>
                      <p:nvPr/>
                    </p:nvPicPr>
                    <p:blipFill>
                      <a:blip r:embed="rId16"/>
                      <a:stretch>
                        <a:fillRect/>
                      </a:stretch>
                    </p:blipFill>
                    <p:spPr>
                      <a:xfrm>
                        <a:off x="2594496" y="3361780"/>
                        <a:ext cx="541337" cy="730250"/>
                      </a:xfrm>
                      <a:prstGeom prst="rect">
                        <a:avLst/>
                      </a:prstGeom>
                      <a:noFill/>
                      <a:ln w="9525">
                        <a:noFill/>
                      </a:ln>
                    </p:spPr>
                  </p:pic>
                </p:oleObj>
              </mc:Fallback>
            </mc:AlternateContent>
          </a:graphicData>
        </a:graphic>
      </p:graphicFrame>
      <p:graphicFrame>
        <p:nvGraphicFramePr>
          <p:cNvPr id="22" name="Object 91"/>
          <p:cNvGraphicFramePr>
            <a:graphicFrameLocks noChangeAspect="1"/>
          </p:cNvGraphicFramePr>
          <p:nvPr/>
        </p:nvGraphicFramePr>
        <p:xfrm>
          <a:off x="3443808" y="3361780"/>
          <a:ext cx="423863" cy="730250"/>
        </p:xfrm>
        <a:graphic>
          <a:graphicData uri="http://schemas.openxmlformats.org/presentationml/2006/ole">
            <mc:AlternateContent xmlns:mc="http://schemas.openxmlformats.org/markup-compatibility/2006">
              <mc:Choice xmlns:v="urn:schemas-microsoft-com:vml" Requires="v">
                <p:oleObj spid="_x0000_s38928" name="公式" r:id="rId30" imgW="5486400" imgH="9448800" progId="Equation.3">
                  <p:embed/>
                </p:oleObj>
              </mc:Choice>
              <mc:Fallback>
                <p:oleObj name="公式" r:id="rId30" imgW="5486400" imgH="9448800" progId="Equation.3">
                  <p:embed/>
                  <p:pic>
                    <p:nvPicPr>
                      <p:cNvPr id="0" name="Object 91"/>
                      <p:cNvPicPr>
                        <a:picLocks noChangeAspect="1"/>
                      </p:cNvPicPr>
                      <p:nvPr/>
                    </p:nvPicPr>
                    <p:blipFill>
                      <a:blip r:embed="rId31"/>
                      <a:stretch>
                        <a:fillRect/>
                      </a:stretch>
                    </p:blipFill>
                    <p:spPr>
                      <a:xfrm>
                        <a:off x="3443808" y="3361780"/>
                        <a:ext cx="423863" cy="730250"/>
                      </a:xfrm>
                      <a:prstGeom prst="rect">
                        <a:avLst/>
                      </a:prstGeom>
                      <a:noFill/>
                      <a:ln w="9525">
                        <a:noFill/>
                      </a:ln>
                    </p:spPr>
                  </p:pic>
                </p:oleObj>
              </mc:Fallback>
            </mc:AlternateContent>
          </a:graphicData>
        </a:graphic>
      </p:graphicFrame>
      <p:graphicFrame>
        <p:nvGraphicFramePr>
          <p:cNvPr id="23" name="Object 92"/>
          <p:cNvGraphicFramePr>
            <a:graphicFrameLocks noChangeAspect="1"/>
          </p:cNvGraphicFramePr>
          <p:nvPr/>
        </p:nvGraphicFramePr>
        <p:xfrm>
          <a:off x="4205808" y="3361780"/>
          <a:ext cx="423863" cy="730250"/>
        </p:xfrm>
        <a:graphic>
          <a:graphicData uri="http://schemas.openxmlformats.org/presentationml/2006/ole">
            <mc:AlternateContent xmlns:mc="http://schemas.openxmlformats.org/markup-compatibility/2006">
              <mc:Choice xmlns:v="urn:schemas-microsoft-com:vml" Requires="v">
                <p:oleObj spid="_x0000_s38929" name="公式" r:id="rId32" imgW="5486400" imgH="9448800" progId="Equation.3">
                  <p:embed/>
                </p:oleObj>
              </mc:Choice>
              <mc:Fallback>
                <p:oleObj name="公式" r:id="rId32" imgW="5486400" imgH="9448800" progId="Equation.3">
                  <p:embed/>
                  <p:pic>
                    <p:nvPicPr>
                      <p:cNvPr id="0" name="Object 92"/>
                      <p:cNvPicPr>
                        <a:picLocks noChangeAspect="1"/>
                      </p:cNvPicPr>
                      <p:nvPr/>
                    </p:nvPicPr>
                    <p:blipFill>
                      <a:blip r:embed="rId33"/>
                      <a:stretch>
                        <a:fillRect/>
                      </a:stretch>
                    </p:blipFill>
                    <p:spPr>
                      <a:xfrm>
                        <a:off x="4205808" y="3361780"/>
                        <a:ext cx="423863" cy="730250"/>
                      </a:xfrm>
                      <a:prstGeom prst="rect">
                        <a:avLst/>
                      </a:prstGeom>
                      <a:noFill/>
                      <a:ln w="9525">
                        <a:noFill/>
                      </a:ln>
                    </p:spPr>
                  </p:pic>
                </p:oleObj>
              </mc:Fallback>
            </mc:AlternateContent>
          </a:graphicData>
        </a:graphic>
      </p:graphicFrame>
      <p:graphicFrame>
        <p:nvGraphicFramePr>
          <p:cNvPr id="24" name="Object 93"/>
          <p:cNvGraphicFramePr>
            <a:graphicFrameLocks noChangeAspect="1"/>
          </p:cNvGraphicFramePr>
          <p:nvPr/>
        </p:nvGraphicFramePr>
        <p:xfrm>
          <a:off x="4891608" y="3361780"/>
          <a:ext cx="400050" cy="730250"/>
        </p:xfrm>
        <a:graphic>
          <a:graphicData uri="http://schemas.openxmlformats.org/presentationml/2006/ole">
            <mc:AlternateContent xmlns:mc="http://schemas.openxmlformats.org/markup-compatibility/2006">
              <mc:Choice xmlns:v="urn:schemas-microsoft-com:vml" Requires="v">
                <p:oleObj spid="_x0000_s38930" name="公式" r:id="rId34" imgW="5181600" imgH="9448800" progId="Equation.3">
                  <p:embed/>
                </p:oleObj>
              </mc:Choice>
              <mc:Fallback>
                <p:oleObj name="公式" r:id="rId34" imgW="5181600" imgH="9448800" progId="Equation.3">
                  <p:embed/>
                  <p:pic>
                    <p:nvPicPr>
                      <p:cNvPr id="0" name="Object 93"/>
                      <p:cNvPicPr>
                        <a:picLocks noChangeAspect="1"/>
                      </p:cNvPicPr>
                      <p:nvPr/>
                    </p:nvPicPr>
                    <p:blipFill>
                      <a:blip r:embed="rId35"/>
                      <a:stretch>
                        <a:fillRect/>
                      </a:stretch>
                    </p:blipFill>
                    <p:spPr>
                      <a:xfrm>
                        <a:off x="4891608" y="3361780"/>
                        <a:ext cx="400050" cy="730250"/>
                      </a:xfrm>
                      <a:prstGeom prst="rect">
                        <a:avLst/>
                      </a:prstGeom>
                      <a:noFill/>
                      <a:ln w="9525">
                        <a:noFill/>
                      </a:ln>
                    </p:spPr>
                  </p:pic>
                </p:oleObj>
              </mc:Fallback>
            </mc:AlternateContent>
          </a:graphicData>
        </a:graphic>
      </p:graphicFrame>
      <p:graphicFrame>
        <p:nvGraphicFramePr>
          <p:cNvPr id="25" name="Object 94"/>
          <p:cNvGraphicFramePr>
            <a:graphicFrameLocks noChangeAspect="1"/>
          </p:cNvGraphicFramePr>
          <p:nvPr/>
        </p:nvGraphicFramePr>
        <p:xfrm>
          <a:off x="5718696" y="3361780"/>
          <a:ext cx="282575" cy="730250"/>
        </p:xfrm>
        <a:graphic>
          <a:graphicData uri="http://schemas.openxmlformats.org/presentationml/2006/ole">
            <mc:AlternateContent xmlns:mc="http://schemas.openxmlformats.org/markup-compatibility/2006">
              <mc:Choice xmlns:v="urn:schemas-microsoft-com:vml" Requires="v">
                <p:oleObj spid="_x0000_s38931" name="公式" r:id="rId36" imgW="3657600" imgH="9448800" progId="Equation.3">
                  <p:embed/>
                </p:oleObj>
              </mc:Choice>
              <mc:Fallback>
                <p:oleObj name="公式" r:id="rId36" imgW="3657600" imgH="9448800" progId="Equation.3">
                  <p:embed/>
                  <p:pic>
                    <p:nvPicPr>
                      <p:cNvPr id="0" name="Object 94"/>
                      <p:cNvPicPr>
                        <a:picLocks noChangeAspect="1"/>
                      </p:cNvPicPr>
                      <p:nvPr/>
                    </p:nvPicPr>
                    <p:blipFill>
                      <a:blip r:embed="rId2"/>
                      <a:stretch>
                        <a:fillRect/>
                      </a:stretch>
                    </p:blipFill>
                    <p:spPr>
                      <a:xfrm>
                        <a:off x="5718696" y="3361780"/>
                        <a:ext cx="282575" cy="730250"/>
                      </a:xfrm>
                      <a:prstGeom prst="rect">
                        <a:avLst/>
                      </a:prstGeom>
                      <a:noFill/>
                      <a:ln w="9525">
                        <a:noFill/>
                      </a:ln>
                    </p:spPr>
                  </p:pic>
                </p:oleObj>
              </mc:Fallback>
            </mc:AlternateContent>
          </a:graphicData>
        </a:graphic>
      </p:graphicFrame>
      <p:graphicFrame>
        <p:nvGraphicFramePr>
          <p:cNvPr id="26" name="Object 95"/>
          <p:cNvGraphicFramePr>
            <a:graphicFrameLocks noChangeAspect="1"/>
          </p:cNvGraphicFramePr>
          <p:nvPr/>
        </p:nvGraphicFramePr>
        <p:xfrm>
          <a:off x="6491808" y="3361780"/>
          <a:ext cx="282575" cy="730250"/>
        </p:xfrm>
        <a:graphic>
          <a:graphicData uri="http://schemas.openxmlformats.org/presentationml/2006/ole">
            <mc:AlternateContent xmlns:mc="http://schemas.openxmlformats.org/markup-compatibility/2006">
              <mc:Choice xmlns:v="urn:schemas-microsoft-com:vml" Requires="v">
                <p:oleObj spid="_x0000_s38932" name="公式" r:id="rId37" imgW="3657600" imgH="9448800" progId="Equation.3">
                  <p:embed/>
                </p:oleObj>
              </mc:Choice>
              <mc:Fallback>
                <p:oleObj name="公式" r:id="rId37" imgW="3657600" imgH="9448800" progId="Equation.3">
                  <p:embed/>
                  <p:pic>
                    <p:nvPicPr>
                      <p:cNvPr id="0" name="Object 95"/>
                      <p:cNvPicPr>
                        <a:picLocks noChangeAspect="1"/>
                      </p:cNvPicPr>
                      <p:nvPr/>
                    </p:nvPicPr>
                    <p:blipFill>
                      <a:blip r:embed="rId38"/>
                      <a:stretch>
                        <a:fillRect/>
                      </a:stretch>
                    </p:blipFill>
                    <p:spPr>
                      <a:xfrm>
                        <a:off x="6491808" y="3361780"/>
                        <a:ext cx="282575" cy="730250"/>
                      </a:xfrm>
                      <a:prstGeom prst="rect">
                        <a:avLst/>
                      </a:prstGeom>
                      <a:noFill/>
                      <a:ln w="9525">
                        <a:noFill/>
                      </a:ln>
                    </p:spPr>
                  </p:pic>
                </p:oleObj>
              </mc:Fallback>
            </mc:AlternateContent>
          </a:graphicData>
        </a:graphic>
      </p:graphicFrame>
      <p:graphicFrame>
        <p:nvGraphicFramePr>
          <p:cNvPr id="27" name="Object 96"/>
          <p:cNvGraphicFramePr>
            <a:graphicFrameLocks noChangeAspect="1"/>
          </p:cNvGraphicFramePr>
          <p:nvPr/>
        </p:nvGraphicFramePr>
        <p:xfrm>
          <a:off x="7253808" y="3361780"/>
          <a:ext cx="282575" cy="730250"/>
        </p:xfrm>
        <a:graphic>
          <a:graphicData uri="http://schemas.openxmlformats.org/presentationml/2006/ole">
            <mc:AlternateContent xmlns:mc="http://schemas.openxmlformats.org/markup-compatibility/2006">
              <mc:Choice xmlns:v="urn:schemas-microsoft-com:vml" Requires="v">
                <p:oleObj spid="_x0000_s38933" name="公式" r:id="rId39" imgW="3657600" imgH="9448800" progId="Equation.3">
                  <p:embed/>
                </p:oleObj>
              </mc:Choice>
              <mc:Fallback>
                <p:oleObj name="公式" r:id="rId39" imgW="3657600" imgH="9448800" progId="Equation.3">
                  <p:embed/>
                  <p:pic>
                    <p:nvPicPr>
                      <p:cNvPr id="0" name="Object 96"/>
                      <p:cNvPicPr>
                        <a:picLocks noChangeAspect="1"/>
                      </p:cNvPicPr>
                      <p:nvPr/>
                    </p:nvPicPr>
                    <p:blipFill>
                      <a:blip r:embed="rId40"/>
                      <a:stretch>
                        <a:fillRect/>
                      </a:stretch>
                    </p:blipFill>
                    <p:spPr>
                      <a:xfrm>
                        <a:off x="7253808" y="3361780"/>
                        <a:ext cx="282575" cy="730250"/>
                      </a:xfrm>
                      <a:prstGeom prst="rect">
                        <a:avLst/>
                      </a:prstGeom>
                      <a:noFill/>
                      <a:ln w="9525">
                        <a:noFill/>
                      </a:ln>
                    </p:spPr>
                  </p:pic>
                </p:oleObj>
              </mc:Fallback>
            </mc:AlternateContent>
          </a:graphicData>
        </a:graphic>
      </p:graphicFrame>
      <p:graphicFrame>
        <p:nvGraphicFramePr>
          <p:cNvPr id="28" name="Object 97"/>
          <p:cNvGraphicFramePr>
            <a:graphicFrameLocks noChangeAspect="1"/>
          </p:cNvGraphicFramePr>
          <p:nvPr/>
        </p:nvGraphicFramePr>
        <p:xfrm>
          <a:off x="6872808" y="4961980"/>
          <a:ext cx="282575" cy="730250"/>
        </p:xfrm>
        <a:graphic>
          <a:graphicData uri="http://schemas.openxmlformats.org/presentationml/2006/ole">
            <mc:AlternateContent xmlns:mc="http://schemas.openxmlformats.org/markup-compatibility/2006">
              <mc:Choice xmlns:v="urn:schemas-microsoft-com:vml" Requires="v">
                <p:oleObj spid="_x0000_s38934" name="公式" r:id="rId41" imgW="3657600" imgH="9448800" progId="Equation.3">
                  <p:embed/>
                </p:oleObj>
              </mc:Choice>
              <mc:Fallback>
                <p:oleObj name="公式" r:id="rId41" imgW="3657600" imgH="9448800" progId="Equation.3">
                  <p:embed/>
                  <p:pic>
                    <p:nvPicPr>
                      <p:cNvPr id="0" name="Object 97"/>
                      <p:cNvPicPr>
                        <a:picLocks noChangeAspect="1"/>
                      </p:cNvPicPr>
                      <p:nvPr/>
                    </p:nvPicPr>
                    <p:blipFill>
                      <a:blip r:embed="rId42"/>
                      <a:stretch>
                        <a:fillRect/>
                      </a:stretch>
                    </p:blipFill>
                    <p:spPr>
                      <a:xfrm>
                        <a:off x="6872808" y="4961980"/>
                        <a:ext cx="282575" cy="730250"/>
                      </a:xfrm>
                      <a:prstGeom prst="rect">
                        <a:avLst/>
                      </a:prstGeom>
                      <a:noFill/>
                      <a:ln w="9525">
                        <a:noFill/>
                      </a:ln>
                    </p:spPr>
                  </p:pic>
                </p:oleObj>
              </mc:Fallback>
            </mc:AlternateContent>
          </a:graphicData>
        </a:graphic>
      </p:graphicFrame>
      <p:graphicFrame>
        <p:nvGraphicFramePr>
          <p:cNvPr id="29" name="Object 98"/>
          <p:cNvGraphicFramePr>
            <a:graphicFrameLocks noChangeAspect="1"/>
          </p:cNvGraphicFramePr>
          <p:nvPr/>
        </p:nvGraphicFramePr>
        <p:xfrm>
          <a:off x="7634808" y="4961980"/>
          <a:ext cx="282575" cy="730250"/>
        </p:xfrm>
        <a:graphic>
          <a:graphicData uri="http://schemas.openxmlformats.org/presentationml/2006/ole">
            <mc:AlternateContent xmlns:mc="http://schemas.openxmlformats.org/markup-compatibility/2006">
              <mc:Choice xmlns:v="urn:schemas-microsoft-com:vml" Requires="v">
                <p:oleObj spid="_x0000_s38935" name="公式" r:id="rId43" imgW="3657600" imgH="9448800" progId="Equation.3">
                  <p:embed/>
                </p:oleObj>
              </mc:Choice>
              <mc:Fallback>
                <p:oleObj name="公式" r:id="rId43" imgW="3657600" imgH="9448800" progId="Equation.3">
                  <p:embed/>
                  <p:pic>
                    <p:nvPicPr>
                      <p:cNvPr id="0" name="Object 98"/>
                      <p:cNvPicPr>
                        <a:picLocks noChangeAspect="1"/>
                      </p:cNvPicPr>
                      <p:nvPr/>
                    </p:nvPicPr>
                    <p:blipFill>
                      <a:blip r:embed="rId38"/>
                      <a:stretch>
                        <a:fillRect/>
                      </a:stretch>
                    </p:blipFill>
                    <p:spPr>
                      <a:xfrm>
                        <a:off x="7634808" y="4961980"/>
                        <a:ext cx="282575" cy="730250"/>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par>
                          <p:cTn id="41" fill="hold">
                            <p:stCondLst>
                              <p:cond delay="1000"/>
                            </p:stCondLst>
                            <p:childTnLst>
                              <p:par>
                                <p:cTn id="42" presetID="3" presetClass="entr" presetSubtype="1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par>
                          <p:cTn id="45" fill="hold">
                            <p:stCondLst>
                              <p:cond delay="1500"/>
                            </p:stCondLst>
                            <p:childTnLst>
                              <p:par>
                                <p:cTn id="46" presetID="3" presetClass="entr" presetSubtype="1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par>
                          <p:cTn id="49" fill="hold">
                            <p:stCondLst>
                              <p:cond delay="2000"/>
                            </p:stCondLst>
                            <p:childTnLst>
                              <p:par>
                                <p:cTn id="50" presetID="3" presetClass="entr" presetSubtype="1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par>
                          <p:cTn id="53" fill="hold">
                            <p:stCondLst>
                              <p:cond delay="2500"/>
                            </p:stCondLst>
                            <p:childTnLst>
                              <p:par>
                                <p:cTn id="54" presetID="3" presetClass="entr" presetSubtype="1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childTnLst>
                          </p:cTn>
                        </p:par>
                        <p:par>
                          <p:cTn id="57" fill="hold">
                            <p:stCondLst>
                              <p:cond delay="3000"/>
                            </p:stCondLst>
                            <p:childTnLst>
                              <p:par>
                                <p:cTn id="58" presetID="3" presetClass="entr" presetSubtype="1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linds(horizont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linds(horizontal)">
                                      <p:cBhvr>
                                        <p:cTn id="65" dur="500"/>
                                        <p:tgtEl>
                                          <p:spTgt spid="21"/>
                                        </p:tgtEl>
                                      </p:cBhvr>
                                    </p:animEffect>
                                  </p:childTnLst>
                                </p:cTn>
                              </p:par>
                              <p:par>
                                <p:cTn id="66" presetID="3"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linds(horizontal)">
                                      <p:cBhvr>
                                        <p:cTn id="68" dur="500"/>
                                        <p:tgtEl>
                                          <p:spTgt spid="22"/>
                                        </p:tgtEl>
                                      </p:cBhvr>
                                    </p:animEffect>
                                  </p:childTnLst>
                                </p:cTn>
                              </p:par>
                              <p:par>
                                <p:cTn id="69" presetID="3" presetClass="entr" presetSubtype="1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linds(horizontal)">
                                      <p:cBhvr>
                                        <p:cTn id="71" dur="500"/>
                                        <p:tgtEl>
                                          <p:spTgt spid="23"/>
                                        </p:tgtEl>
                                      </p:cBhvr>
                                    </p:animEffect>
                                  </p:childTnLst>
                                </p:cTn>
                              </p:par>
                              <p:par>
                                <p:cTn id="72" presetID="3" presetClass="entr" presetSubtype="1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par>
                                <p:cTn id="75" presetID="3" presetClass="entr" presetSubtype="1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par>
                                <p:cTn id="78" presetID="3" presetClass="entr" presetSubtype="1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blinds(horizontal)">
                                      <p:cBhvr>
                                        <p:cTn id="80" dur="500"/>
                                        <p:tgtEl>
                                          <p:spTgt spid="26"/>
                                        </p:tgtEl>
                                      </p:cBhvr>
                                    </p:animEffect>
                                  </p:childTnLst>
                                </p:cTn>
                              </p:par>
                              <p:par>
                                <p:cTn id="81" presetID="3" presetClass="entr" presetSubtype="1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blinds(horizontal)">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a:t>
            </a:r>
            <a:r>
              <a:rPr lang="zh-CN" altLang="en-US" dirty="0" smtClean="0"/>
              <a:t>律</a:t>
            </a:r>
            <a:r>
              <a:rPr lang="en-US" altLang="zh-CN" dirty="0" smtClean="0"/>
              <a:t>13</a:t>
            </a:r>
            <a:r>
              <a:rPr lang="zh-CN" altLang="en-US" dirty="0" smtClean="0"/>
              <a:t>折线的码字安排</a:t>
            </a:r>
            <a:endParaRPr lang="zh-CN" altLang="en-US" dirty="0"/>
          </a:p>
        </p:txBody>
      </p:sp>
      <p:sp>
        <p:nvSpPr>
          <p:cNvPr id="3" name="内容占位符 2"/>
          <p:cNvSpPr>
            <a:spLocks noGrp="1"/>
          </p:cNvSpPr>
          <p:nvPr>
            <p:ph idx="1"/>
          </p:nvPr>
        </p:nvSpPr>
        <p:spPr>
          <a:xfrm>
            <a:off x="188595" y="1219835"/>
            <a:ext cx="9039860" cy="5184775"/>
          </a:xfrm>
        </p:spPr>
        <p:txBody>
          <a:bodyPr/>
          <a:lstStyle/>
          <a:p>
            <a:r>
              <a:rPr lang="en-US" altLang="zh-CN" sz="2400" dirty="0" smtClean="0"/>
              <a:t>8</a:t>
            </a:r>
            <a:r>
              <a:rPr lang="zh-CN" altLang="en-US" sz="2400" dirty="0" smtClean="0"/>
              <a:t>位折叠</a:t>
            </a:r>
            <a:r>
              <a:rPr lang="en-US" altLang="zh-CN" sz="2400" dirty="0" smtClean="0"/>
              <a:t>2</a:t>
            </a:r>
            <a:r>
              <a:rPr lang="zh-CN" altLang="en-US" sz="2400" dirty="0" smtClean="0"/>
              <a:t>进码（折叠码的编码参见下页），</a:t>
            </a:r>
            <a:r>
              <a:rPr lang="en-US" altLang="zh-CN" sz="2400" dirty="0" smtClean="0"/>
              <a:t>256</a:t>
            </a:r>
            <a:r>
              <a:rPr lang="zh-CN" altLang="en-US" sz="2400" dirty="0" smtClean="0"/>
              <a:t>个量化级，共</a:t>
            </a:r>
            <a:r>
              <a:rPr lang="en-US" altLang="zh-CN" sz="2400" dirty="0" smtClean="0"/>
              <a:t>16</a:t>
            </a:r>
            <a:r>
              <a:rPr lang="zh-CN" altLang="en-US" sz="2400" dirty="0" smtClean="0"/>
              <a:t>段，每段</a:t>
            </a:r>
            <a:r>
              <a:rPr lang="en-US" altLang="zh-CN" sz="2400" dirty="0" smtClean="0"/>
              <a:t>16</a:t>
            </a:r>
            <a:r>
              <a:rPr lang="zh-CN" altLang="en-US" sz="2400" dirty="0" smtClean="0"/>
              <a:t>个量化级，各段内量化间隔均匀</a:t>
            </a:r>
            <a:endParaRPr lang="en-US" altLang="zh-CN" sz="2400" dirty="0" smtClean="0"/>
          </a:p>
          <a:p>
            <a:pPr lvl="1"/>
            <a:r>
              <a:rPr lang="zh-CN" altLang="en-US" sz="2000" dirty="0" smtClean="0"/>
              <a:t>极性码</a:t>
            </a:r>
            <a:r>
              <a:rPr lang="en-US" altLang="zh-CN" sz="2000" dirty="0" smtClean="0"/>
              <a:t>1bit</a:t>
            </a:r>
            <a:r>
              <a:rPr lang="zh-CN" altLang="en-US" sz="2000" dirty="0" smtClean="0"/>
              <a:t>：</a:t>
            </a:r>
            <a:r>
              <a:rPr lang="en-US" altLang="zh-CN" sz="2000" dirty="0" smtClean="0"/>
              <a:t>C1</a:t>
            </a:r>
            <a:r>
              <a:rPr lang="zh-CN" altLang="en-US" sz="2000" dirty="0" smtClean="0">
                <a:ea typeface="宋体" panose="02010600030101010101" pitchFamily="2" charset="-122"/>
              </a:rPr>
              <a:t>第一象限；</a:t>
            </a:r>
            <a:r>
              <a:rPr lang="en-US" altLang="zh-CN" sz="2000" dirty="0" smtClean="0">
                <a:ea typeface="宋体" panose="02010600030101010101" pitchFamily="2" charset="-122"/>
              </a:rPr>
              <a:t>C0</a:t>
            </a:r>
            <a:r>
              <a:rPr lang="zh-CN" altLang="en-US" sz="2000" dirty="0" smtClean="0">
                <a:ea typeface="宋体" panose="02010600030101010101" pitchFamily="2" charset="-122"/>
              </a:rPr>
              <a:t>第三象限</a:t>
            </a:r>
            <a:endParaRPr lang="en-US" altLang="zh-CN" sz="2000" dirty="0" smtClean="0"/>
          </a:p>
          <a:p>
            <a:pPr lvl="1"/>
            <a:r>
              <a:rPr lang="zh-CN" altLang="en-US" sz="2000" dirty="0" smtClean="0"/>
              <a:t>段落码</a:t>
            </a:r>
            <a:r>
              <a:rPr lang="en-US" altLang="zh-CN" sz="2000" dirty="0" smtClean="0"/>
              <a:t>3bits</a:t>
            </a:r>
            <a:r>
              <a:rPr lang="zh-CN" altLang="en-US" sz="2000" dirty="0" smtClean="0"/>
              <a:t>：</a:t>
            </a:r>
            <a:r>
              <a:rPr lang="en-US" altLang="zh-CN" sz="2000" dirty="0" smtClean="0"/>
              <a:t>C2C3C4</a:t>
            </a:r>
            <a:endParaRPr lang="en-US" altLang="zh-CN" sz="2000" dirty="0" smtClean="0"/>
          </a:p>
          <a:p>
            <a:pPr lvl="1"/>
            <a:r>
              <a:rPr lang="zh-CN" altLang="en-US" sz="2000" dirty="0" smtClean="0"/>
              <a:t>段内码</a:t>
            </a:r>
            <a:r>
              <a:rPr lang="en-US" altLang="zh-CN" sz="2000" dirty="0" smtClean="0"/>
              <a:t>4bits</a:t>
            </a:r>
            <a:r>
              <a:rPr lang="zh-CN" altLang="en-US" sz="2000" dirty="0" smtClean="0"/>
              <a:t>：</a:t>
            </a:r>
            <a:r>
              <a:rPr lang="en-US" altLang="zh-CN" sz="2000" dirty="0" smtClean="0"/>
              <a:t>C5C6C7C8</a:t>
            </a:r>
            <a:endParaRPr lang="en-US" altLang="zh-CN" sz="2000" dirty="0" smtClean="0"/>
          </a:p>
          <a:p>
            <a:pPr lvl="1"/>
            <a:r>
              <a:rPr lang="zh-CN" altLang="en-US" sz="2000" dirty="0" smtClean="0">
                <a:ea typeface="宋体" panose="02010600030101010101" pitchFamily="2" charset="-122"/>
              </a:rPr>
              <a:t>如</a:t>
            </a:r>
            <a:r>
              <a:rPr lang="en-US" altLang="zh-CN" sz="2000" dirty="0" smtClean="0">
                <a:ea typeface="宋体" panose="02010600030101010101" pitchFamily="2" charset="-122"/>
              </a:rPr>
              <a:t>1010 1001</a:t>
            </a:r>
            <a:r>
              <a:rPr lang="zh-CN" altLang="en-US" sz="2000" dirty="0" smtClean="0">
                <a:ea typeface="宋体" panose="02010600030101010101" pitchFamily="2" charset="-122"/>
              </a:rPr>
              <a:t>即可以表示抽样值为</a:t>
            </a:r>
            <a:r>
              <a:rPr lang="en-US" altLang="zh-CN" sz="2000" dirty="0" smtClean="0">
                <a:ea typeface="宋体" panose="02010600030101010101" pitchFamily="2" charset="-122"/>
              </a:rPr>
              <a:t>+50</a:t>
            </a:r>
            <a:r>
              <a:rPr lang="zh-CN" altLang="en-US" sz="2000" dirty="0" smtClean="0">
                <a:ea typeface="宋体" panose="02010600030101010101" pitchFamily="2" charset="-122"/>
              </a:rPr>
              <a:t>个最小量化单位（见</a:t>
            </a:r>
            <a:r>
              <a:rPr lang="en-US" altLang="zh-CN" sz="2000" dirty="0" smtClean="0">
                <a:ea typeface="宋体" panose="02010600030101010101" pitchFamily="2" charset="-122"/>
              </a:rPr>
              <a:t>ppt78</a:t>
            </a:r>
            <a:r>
              <a:rPr lang="zh-CN" altLang="en-US" sz="2000" dirty="0" smtClean="0">
                <a:ea typeface="宋体" panose="02010600030101010101" pitchFamily="2" charset="-122"/>
              </a:rPr>
              <a:t>页</a:t>
            </a:r>
            <a:endParaRPr lang="en-US" altLang="zh-CN" sz="2000" dirty="0" smtClean="0"/>
          </a:p>
          <a:p>
            <a:r>
              <a:rPr lang="zh-CN" altLang="en-US" sz="2800" dirty="0" smtClean="0"/>
              <a:t>折叠</a:t>
            </a:r>
            <a:r>
              <a:rPr lang="en-US" altLang="zh-CN" sz="2800" dirty="0" smtClean="0"/>
              <a:t>2</a:t>
            </a:r>
            <a:r>
              <a:rPr lang="zh-CN" altLang="en-US" sz="2800" dirty="0" smtClean="0"/>
              <a:t>进码的优点</a:t>
            </a:r>
            <a:endParaRPr lang="en-US" altLang="zh-CN" sz="2800" dirty="0" smtClean="0"/>
          </a:p>
          <a:p>
            <a:pPr lvl="1"/>
            <a:r>
              <a:rPr lang="zh-CN" altLang="en-US" sz="2400" dirty="0" smtClean="0"/>
              <a:t>语音为双极性信号，最高位表示极性，其余可用单极性编码</a:t>
            </a:r>
            <a:endParaRPr lang="en-US" altLang="zh-CN" sz="2400" dirty="0" smtClean="0"/>
          </a:p>
          <a:p>
            <a:pPr lvl="1"/>
            <a:r>
              <a:rPr lang="zh-CN" altLang="en-US" sz="2400" dirty="0" smtClean="0"/>
              <a:t>一旦出现误码，对小信号的影响小</a:t>
            </a:r>
            <a:endParaRPr lang="en-US" altLang="zh-CN" sz="2400" dirty="0" smtClean="0"/>
          </a:p>
          <a:p>
            <a:pPr lvl="2"/>
            <a:r>
              <a:rPr lang="zh-CN" altLang="en-US" sz="2000" dirty="0" smtClean="0"/>
              <a:t>自然码：</a:t>
            </a:r>
            <a:r>
              <a:rPr lang="en-US" altLang="zh-CN" sz="2000" dirty="0" smtClean="0"/>
              <a:t>0000</a:t>
            </a:r>
            <a:r>
              <a:rPr lang="zh-CN" altLang="en-US" sz="2000" dirty="0" smtClean="0"/>
              <a:t>－</a:t>
            </a:r>
            <a:r>
              <a:rPr lang="en-US" altLang="zh-CN" sz="2000" dirty="0" smtClean="0"/>
              <a:t>1000</a:t>
            </a:r>
            <a:r>
              <a:rPr lang="zh-CN" altLang="en-US" sz="2000" dirty="0" smtClean="0"/>
              <a:t>，</a:t>
            </a:r>
            <a:r>
              <a:rPr lang="en-US" altLang="zh-CN" sz="2000" dirty="0" smtClean="0"/>
              <a:t>0100</a:t>
            </a:r>
            <a:r>
              <a:rPr lang="zh-CN" altLang="en-US" sz="2000" dirty="0" smtClean="0"/>
              <a:t>，</a:t>
            </a:r>
            <a:r>
              <a:rPr lang="en-US" altLang="zh-CN" sz="2000" dirty="0" smtClean="0"/>
              <a:t>0010</a:t>
            </a:r>
            <a:r>
              <a:rPr lang="zh-CN" altLang="en-US" sz="2000" dirty="0" smtClean="0"/>
              <a:t>，</a:t>
            </a:r>
            <a:r>
              <a:rPr lang="en-US" altLang="zh-CN" sz="2000" dirty="0" smtClean="0"/>
              <a:t>0001</a:t>
            </a:r>
            <a:r>
              <a:rPr lang="zh-CN" altLang="en-US" sz="2000" dirty="0" smtClean="0"/>
              <a:t>，</a:t>
            </a:r>
            <a:endParaRPr lang="zh-CN" altLang="en-US" sz="2000" dirty="0" smtClean="0"/>
          </a:p>
          <a:p>
            <a:pPr marL="914400" lvl="2" indent="0">
              <a:buNone/>
            </a:pPr>
            <a:r>
              <a:rPr lang="zh-CN" altLang="en-US" sz="2000" dirty="0" smtClean="0"/>
              <a:t>最多</a:t>
            </a:r>
            <a:r>
              <a:rPr lang="zh-CN" altLang="en-US" sz="2000" dirty="0" smtClean="0">
                <a:ea typeface="宋体" panose="02010600030101010101" pitchFamily="2" charset="-122"/>
              </a:rPr>
              <a:t>错误地</a:t>
            </a:r>
            <a:r>
              <a:rPr lang="en-US" altLang="zh-CN" sz="2000" dirty="0" smtClean="0"/>
              <a:t>0000</a:t>
            </a:r>
            <a:r>
              <a:rPr lang="zh-CN" altLang="en-US" sz="2000" dirty="0" smtClean="0">
                <a:ea typeface="宋体" panose="02010600030101010101" pitchFamily="2" charset="-122"/>
              </a:rPr>
              <a:t>当成</a:t>
            </a:r>
            <a:r>
              <a:rPr lang="en-US" altLang="zh-CN" sz="2000" dirty="0" smtClean="0">
                <a:ea typeface="宋体" panose="02010600030101010101" pitchFamily="2" charset="-122"/>
              </a:rPr>
              <a:t>1000</a:t>
            </a:r>
            <a:r>
              <a:rPr lang="zh-CN" altLang="en-US" sz="2000" dirty="0" smtClean="0">
                <a:ea typeface="宋体" panose="02010600030101010101" pitchFamily="2" charset="-122"/>
              </a:rPr>
              <a:t>，</a:t>
            </a:r>
            <a:r>
              <a:rPr lang="zh-CN" altLang="en-US" sz="2000" dirty="0" smtClean="0"/>
              <a:t>相差</a:t>
            </a:r>
            <a:r>
              <a:rPr lang="en-US" altLang="zh-CN" sz="2000" dirty="0" smtClean="0"/>
              <a:t>8</a:t>
            </a:r>
            <a:r>
              <a:rPr lang="zh-CN" altLang="en-US" sz="2000" dirty="0" smtClean="0"/>
              <a:t>个量化级</a:t>
            </a:r>
            <a:endParaRPr lang="en-US" altLang="zh-CN" sz="2000" dirty="0" smtClean="0"/>
          </a:p>
          <a:p>
            <a:pPr lvl="2"/>
            <a:r>
              <a:rPr lang="zh-CN" altLang="en-US" sz="2000" dirty="0" smtClean="0"/>
              <a:t>折叠码（极性码）：</a:t>
            </a:r>
            <a:r>
              <a:rPr lang="en-US" altLang="zh-CN" sz="2000" dirty="0" smtClean="0"/>
              <a:t>0000</a:t>
            </a:r>
            <a:r>
              <a:rPr lang="zh-CN" altLang="en-US" sz="2000" dirty="0" smtClean="0"/>
              <a:t>－</a:t>
            </a:r>
            <a:r>
              <a:rPr lang="en-US" altLang="zh-CN" sz="2000" dirty="0" smtClean="0"/>
              <a:t>1000</a:t>
            </a:r>
            <a:r>
              <a:rPr lang="zh-CN" altLang="en-US" sz="2000" dirty="0" smtClean="0"/>
              <a:t>，</a:t>
            </a:r>
            <a:r>
              <a:rPr lang="en-US" altLang="zh-CN" sz="2000" dirty="0" smtClean="0"/>
              <a:t>0100</a:t>
            </a:r>
            <a:r>
              <a:rPr lang="zh-CN" altLang="en-US" sz="2000" dirty="0" smtClean="0"/>
              <a:t>，</a:t>
            </a:r>
            <a:r>
              <a:rPr lang="en-US" altLang="zh-CN" sz="2000" dirty="0" smtClean="0"/>
              <a:t>0010</a:t>
            </a:r>
            <a:r>
              <a:rPr lang="zh-CN" altLang="en-US" sz="2000" dirty="0" smtClean="0"/>
              <a:t>，</a:t>
            </a:r>
            <a:r>
              <a:rPr lang="en-US" altLang="zh-CN" sz="2000" dirty="0" smtClean="0"/>
              <a:t>0001</a:t>
            </a:r>
            <a:r>
              <a:rPr lang="zh-CN" altLang="en-US" sz="2000" dirty="0" smtClean="0"/>
              <a:t>，最高位表示极性，后三个比特表示大小，最多相差</a:t>
            </a:r>
            <a:r>
              <a:rPr lang="en-US" altLang="zh-CN" sz="2000" dirty="0" smtClean="0"/>
              <a:t>4</a:t>
            </a:r>
            <a:r>
              <a:rPr lang="zh-CN" altLang="en-US" sz="2000" dirty="0" smtClean="0"/>
              <a:t>个量化级</a:t>
            </a:r>
            <a:endParaRPr lang="zh-CN" altLang="en-US" sz="2000" dirty="0" smtClean="0"/>
          </a:p>
          <a:p>
            <a:pPr>
              <a:buNone/>
            </a:pPr>
            <a:endParaRPr lang="zh-CN" altLang="en-US"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折叠二进制码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908720"/>
          <a:ext cx="6912768" cy="5209803"/>
        </p:xfrm>
        <a:graphic>
          <a:graphicData uri="http://schemas.openxmlformats.org/drawingml/2006/table">
            <a:tbl>
              <a:tblPr firstRow="1" bandRow="1">
                <a:tableStyleId>{5C22544A-7EE6-4342-B048-85BDC9FD1C3A}</a:tableStyleId>
              </a:tblPr>
              <a:tblGrid>
                <a:gridCol w="1728192"/>
                <a:gridCol w="1728192"/>
                <a:gridCol w="1728192"/>
                <a:gridCol w="1728192"/>
              </a:tblGrid>
              <a:tr h="306459">
                <a:tc>
                  <a:txBody>
                    <a:bodyPr/>
                    <a:lstStyle/>
                    <a:p>
                      <a:pPr algn="ctr"/>
                      <a:r>
                        <a:rPr lang="zh-CN" altLang="en-US" sz="1400" dirty="0" smtClean="0"/>
                        <a:t>样值脉冲极性</a:t>
                      </a:r>
                      <a:endParaRPr lang="zh-CN" altLang="en-US" sz="1400" dirty="0"/>
                    </a:p>
                  </a:txBody>
                  <a:tcPr/>
                </a:tc>
                <a:tc>
                  <a:txBody>
                    <a:bodyPr/>
                    <a:lstStyle/>
                    <a:p>
                      <a:pPr algn="ctr"/>
                      <a:r>
                        <a:rPr lang="zh-CN" altLang="en-US" sz="1400" dirty="0" smtClean="0"/>
                        <a:t>量化级信号</a:t>
                      </a:r>
                      <a:endParaRPr lang="zh-CN" altLang="en-US" sz="1400" dirty="0"/>
                    </a:p>
                  </a:txBody>
                  <a:tcPr/>
                </a:tc>
                <a:tc>
                  <a:txBody>
                    <a:bodyPr/>
                    <a:lstStyle/>
                    <a:p>
                      <a:pPr algn="ctr"/>
                      <a:r>
                        <a:rPr lang="zh-CN" altLang="en-US" sz="1400" dirty="0" smtClean="0"/>
                        <a:t>自然二进码</a:t>
                      </a:r>
                      <a:endParaRPr lang="zh-CN" altLang="en-US" sz="1400" dirty="0"/>
                    </a:p>
                  </a:txBody>
                  <a:tcPr/>
                </a:tc>
                <a:tc>
                  <a:txBody>
                    <a:bodyPr/>
                    <a:lstStyle/>
                    <a:p>
                      <a:pPr algn="ctr"/>
                      <a:r>
                        <a:rPr lang="zh-CN" altLang="en-US" sz="1400" dirty="0" smtClean="0"/>
                        <a:t>折叠二进码</a:t>
                      </a:r>
                      <a:endParaRPr lang="zh-CN" altLang="en-US" sz="1400" dirty="0"/>
                    </a:p>
                  </a:txBody>
                  <a:tcPr/>
                </a:tc>
              </a:tr>
              <a:tr h="306459">
                <a:tc rowSpan="8">
                  <a:txBody>
                    <a:bodyPr/>
                    <a:lstStyle/>
                    <a:p>
                      <a:pPr algn="ctr"/>
                      <a:r>
                        <a:rPr lang="zh-CN" altLang="en-US" sz="1400" dirty="0" smtClean="0"/>
                        <a:t>正极性部分</a:t>
                      </a:r>
                      <a:endParaRPr lang="zh-CN" altLang="en-US" sz="1400" dirty="0"/>
                    </a:p>
                  </a:txBody>
                  <a:tcPr/>
                </a:tc>
                <a:tc>
                  <a:txBody>
                    <a:bodyPr/>
                    <a:lstStyle/>
                    <a:p>
                      <a:pPr algn="ctr"/>
                      <a:r>
                        <a:rPr lang="en-US" altLang="zh-CN" sz="1400" dirty="0" smtClean="0"/>
                        <a:t>15</a:t>
                      </a:r>
                      <a:endParaRPr lang="zh-CN" altLang="en-US" sz="1400" dirty="0"/>
                    </a:p>
                  </a:txBody>
                  <a:tcPr/>
                </a:tc>
                <a:tc>
                  <a:txBody>
                    <a:bodyPr/>
                    <a:lstStyle/>
                    <a:p>
                      <a:pPr algn="ctr"/>
                      <a:r>
                        <a:rPr lang="en-US" altLang="zh-CN" sz="1400" dirty="0" smtClean="0"/>
                        <a:t>1111</a:t>
                      </a:r>
                      <a:endParaRPr lang="zh-CN" altLang="en-US" sz="1400" dirty="0"/>
                    </a:p>
                  </a:txBody>
                  <a:tcPr/>
                </a:tc>
                <a:tc>
                  <a:txBody>
                    <a:bodyPr/>
                    <a:lstStyle/>
                    <a:p>
                      <a:pPr algn="ctr"/>
                      <a:r>
                        <a:rPr lang="en-US" altLang="zh-CN" sz="1400" dirty="0" smtClean="0"/>
                        <a:t>1111</a:t>
                      </a:r>
                      <a:endParaRPr lang="zh-CN" altLang="en-US" sz="1400" dirty="0"/>
                    </a:p>
                  </a:txBody>
                  <a:tcPr/>
                </a:tc>
              </a:tr>
              <a:tr h="306459">
                <a:tc vMerge="1">
                  <a:tcPr/>
                </a:tc>
                <a:tc>
                  <a:txBody>
                    <a:bodyPr/>
                    <a:lstStyle/>
                    <a:p>
                      <a:pPr algn="ctr"/>
                      <a:r>
                        <a:rPr lang="en-US" altLang="zh-CN" sz="1400" dirty="0" smtClean="0"/>
                        <a:t>14</a:t>
                      </a:r>
                      <a:endParaRPr lang="zh-CN" altLang="en-US" sz="1400" dirty="0"/>
                    </a:p>
                  </a:txBody>
                  <a:tcPr/>
                </a:tc>
                <a:tc>
                  <a:txBody>
                    <a:bodyPr/>
                    <a:lstStyle/>
                    <a:p>
                      <a:pPr algn="ctr"/>
                      <a:r>
                        <a:rPr lang="en-US" altLang="zh-CN" sz="1400" dirty="0" smtClean="0"/>
                        <a:t>1110</a:t>
                      </a:r>
                      <a:endParaRPr lang="zh-CN" altLang="en-US" sz="1400" dirty="0"/>
                    </a:p>
                  </a:txBody>
                  <a:tcPr/>
                </a:tc>
                <a:tc>
                  <a:txBody>
                    <a:bodyPr/>
                    <a:lstStyle/>
                    <a:p>
                      <a:pPr algn="ctr"/>
                      <a:r>
                        <a:rPr lang="en-US" altLang="zh-CN" sz="1400" dirty="0" smtClean="0"/>
                        <a:t>1110</a:t>
                      </a:r>
                      <a:endParaRPr lang="zh-CN" altLang="en-US" sz="1400" dirty="0"/>
                    </a:p>
                  </a:txBody>
                  <a:tcPr/>
                </a:tc>
              </a:tr>
              <a:tr h="306459">
                <a:tc vMerge="1">
                  <a:tcPr/>
                </a:tc>
                <a:tc>
                  <a:txBody>
                    <a:bodyPr/>
                    <a:lstStyle/>
                    <a:p>
                      <a:pPr algn="ctr"/>
                      <a:r>
                        <a:rPr lang="en-US" altLang="zh-CN" sz="1400" dirty="0" smtClean="0"/>
                        <a:t>13</a:t>
                      </a:r>
                      <a:endParaRPr lang="zh-CN" altLang="en-US" sz="1400" dirty="0"/>
                    </a:p>
                  </a:txBody>
                  <a:tcPr/>
                </a:tc>
                <a:tc>
                  <a:txBody>
                    <a:bodyPr/>
                    <a:lstStyle/>
                    <a:p>
                      <a:pPr algn="ctr"/>
                      <a:r>
                        <a:rPr lang="en-US" altLang="zh-CN" sz="1400" dirty="0" smtClean="0"/>
                        <a:t>1101</a:t>
                      </a:r>
                      <a:endParaRPr lang="zh-CN" altLang="en-US" sz="1400" dirty="0"/>
                    </a:p>
                  </a:txBody>
                  <a:tcPr/>
                </a:tc>
                <a:tc>
                  <a:txBody>
                    <a:bodyPr/>
                    <a:lstStyle/>
                    <a:p>
                      <a:pPr algn="ctr"/>
                      <a:r>
                        <a:rPr lang="en-US" altLang="zh-CN" sz="1400" dirty="0" smtClean="0"/>
                        <a:t>1101</a:t>
                      </a:r>
                      <a:endParaRPr lang="zh-CN" altLang="en-US" sz="1400" dirty="0"/>
                    </a:p>
                  </a:txBody>
                  <a:tcPr/>
                </a:tc>
              </a:tr>
              <a:tr h="306459">
                <a:tc vMerge="1">
                  <a:tcPr/>
                </a:tc>
                <a:tc>
                  <a:txBody>
                    <a:bodyPr/>
                    <a:lstStyle/>
                    <a:p>
                      <a:pPr algn="ctr"/>
                      <a:r>
                        <a:rPr lang="en-US" altLang="zh-CN" sz="1400" dirty="0" smtClean="0"/>
                        <a:t>12</a:t>
                      </a:r>
                      <a:endParaRPr lang="zh-CN" altLang="en-US" sz="1400" dirty="0"/>
                    </a:p>
                  </a:txBody>
                  <a:tcPr/>
                </a:tc>
                <a:tc>
                  <a:txBody>
                    <a:bodyPr/>
                    <a:lstStyle/>
                    <a:p>
                      <a:pPr algn="ctr"/>
                      <a:r>
                        <a:rPr lang="en-US" altLang="zh-CN" sz="1400" dirty="0" smtClean="0"/>
                        <a:t>1100</a:t>
                      </a:r>
                      <a:endParaRPr lang="zh-CN" altLang="en-US" sz="1400" dirty="0"/>
                    </a:p>
                  </a:txBody>
                  <a:tcPr/>
                </a:tc>
                <a:tc>
                  <a:txBody>
                    <a:bodyPr/>
                    <a:lstStyle/>
                    <a:p>
                      <a:pPr algn="ctr"/>
                      <a:r>
                        <a:rPr lang="en-US" altLang="zh-CN" sz="1400" dirty="0" smtClean="0"/>
                        <a:t>1100</a:t>
                      </a:r>
                      <a:endParaRPr lang="zh-CN" altLang="en-US" sz="1400" dirty="0"/>
                    </a:p>
                  </a:txBody>
                  <a:tcPr/>
                </a:tc>
              </a:tr>
              <a:tr h="306459">
                <a:tc vMerge="1">
                  <a:tcPr/>
                </a:tc>
                <a:tc>
                  <a:txBody>
                    <a:bodyPr/>
                    <a:lstStyle/>
                    <a:p>
                      <a:pPr algn="ctr"/>
                      <a:r>
                        <a:rPr lang="en-US" altLang="zh-CN" sz="1400" dirty="0" smtClean="0"/>
                        <a:t>11</a:t>
                      </a:r>
                      <a:endParaRPr lang="zh-CN" altLang="en-US" sz="1400" dirty="0"/>
                    </a:p>
                  </a:txBody>
                  <a:tcPr/>
                </a:tc>
                <a:tc>
                  <a:txBody>
                    <a:bodyPr/>
                    <a:lstStyle/>
                    <a:p>
                      <a:pPr algn="ctr"/>
                      <a:r>
                        <a:rPr lang="en-US" altLang="zh-CN" sz="1400" dirty="0" smtClean="0"/>
                        <a:t>1011</a:t>
                      </a:r>
                      <a:endParaRPr lang="zh-CN" altLang="en-US" sz="1400" dirty="0"/>
                    </a:p>
                  </a:txBody>
                  <a:tcPr/>
                </a:tc>
                <a:tc>
                  <a:txBody>
                    <a:bodyPr/>
                    <a:lstStyle/>
                    <a:p>
                      <a:pPr algn="ctr"/>
                      <a:r>
                        <a:rPr lang="en-US" altLang="zh-CN" sz="1400" dirty="0" smtClean="0"/>
                        <a:t>1011</a:t>
                      </a:r>
                      <a:endParaRPr lang="zh-CN" altLang="en-US" sz="1400" dirty="0"/>
                    </a:p>
                  </a:txBody>
                  <a:tcPr/>
                </a:tc>
              </a:tr>
              <a:tr h="306459">
                <a:tc vMerge="1">
                  <a:tcPr/>
                </a:tc>
                <a:tc>
                  <a:txBody>
                    <a:bodyPr/>
                    <a:lstStyle/>
                    <a:p>
                      <a:pPr algn="ctr"/>
                      <a:r>
                        <a:rPr lang="en-US" altLang="zh-CN" sz="1400" dirty="0" smtClean="0"/>
                        <a:t>10</a:t>
                      </a:r>
                      <a:endParaRPr lang="zh-CN" altLang="en-US" sz="1400" dirty="0"/>
                    </a:p>
                  </a:txBody>
                  <a:tcPr/>
                </a:tc>
                <a:tc>
                  <a:txBody>
                    <a:bodyPr/>
                    <a:lstStyle/>
                    <a:p>
                      <a:pPr algn="ctr"/>
                      <a:r>
                        <a:rPr lang="en-US" altLang="zh-CN" sz="1400" dirty="0" smtClean="0"/>
                        <a:t>1010</a:t>
                      </a:r>
                      <a:endParaRPr lang="zh-CN" altLang="en-US" sz="1400" dirty="0"/>
                    </a:p>
                  </a:txBody>
                  <a:tcPr/>
                </a:tc>
                <a:tc>
                  <a:txBody>
                    <a:bodyPr/>
                    <a:lstStyle/>
                    <a:p>
                      <a:pPr algn="ctr"/>
                      <a:r>
                        <a:rPr lang="en-US" altLang="zh-CN" sz="1400" dirty="0" smtClean="0"/>
                        <a:t>1010</a:t>
                      </a:r>
                      <a:endParaRPr lang="zh-CN" altLang="en-US" sz="1400" dirty="0"/>
                    </a:p>
                  </a:txBody>
                  <a:tcPr/>
                </a:tc>
              </a:tr>
              <a:tr h="306459">
                <a:tc vMerge="1">
                  <a:tcPr/>
                </a:tc>
                <a:tc>
                  <a:txBody>
                    <a:bodyPr/>
                    <a:lstStyle/>
                    <a:p>
                      <a:pPr algn="ctr"/>
                      <a:r>
                        <a:rPr lang="en-US" altLang="zh-CN" sz="1400" dirty="0" smtClean="0"/>
                        <a:t>9</a:t>
                      </a:r>
                      <a:endParaRPr lang="zh-CN" altLang="en-US" sz="1400" dirty="0"/>
                    </a:p>
                  </a:txBody>
                  <a:tcPr/>
                </a:tc>
                <a:tc>
                  <a:txBody>
                    <a:bodyPr/>
                    <a:lstStyle/>
                    <a:p>
                      <a:pPr algn="ctr"/>
                      <a:r>
                        <a:rPr lang="en-US" altLang="zh-CN" sz="1400" dirty="0" smtClean="0"/>
                        <a:t>1001</a:t>
                      </a:r>
                      <a:endParaRPr lang="zh-CN" altLang="en-US" sz="1400" dirty="0"/>
                    </a:p>
                  </a:txBody>
                  <a:tcPr/>
                </a:tc>
                <a:tc>
                  <a:txBody>
                    <a:bodyPr/>
                    <a:lstStyle/>
                    <a:p>
                      <a:pPr algn="ctr"/>
                      <a:r>
                        <a:rPr lang="en-US" altLang="zh-CN" sz="1400" dirty="0" smtClean="0"/>
                        <a:t>1001</a:t>
                      </a:r>
                      <a:endParaRPr lang="zh-CN" altLang="en-US" sz="1400" dirty="0"/>
                    </a:p>
                  </a:txBody>
                  <a:tcPr/>
                </a:tc>
              </a:tr>
              <a:tr h="306459">
                <a:tc vMerge="1">
                  <a:tcPr/>
                </a:tc>
                <a:tc>
                  <a:txBody>
                    <a:bodyPr/>
                    <a:lstStyle/>
                    <a:p>
                      <a:pPr algn="ctr"/>
                      <a:r>
                        <a:rPr lang="en-US" altLang="zh-CN" sz="1400" dirty="0" smtClean="0"/>
                        <a:t>8</a:t>
                      </a:r>
                      <a:endParaRPr lang="zh-CN" altLang="en-US" sz="1400" dirty="0"/>
                    </a:p>
                  </a:txBody>
                  <a:tcPr/>
                </a:tc>
                <a:tc>
                  <a:txBody>
                    <a:bodyPr/>
                    <a:lstStyle/>
                    <a:p>
                      <a:pPr algn="ctr"/>
                      <a:r>
                        <a:rPr lang="en-US" altLang="zh-CN" sz="1400" dirty="0" smtClean="0"/>
                        <a:t>1000</a:t>
                      </a:r>
                      <a:endParaRPr lang="zh-CN" altLang="en-US" sz="1400" dirty="0"/>
                    </a:p>
                  </a:txBody>
                  <a:tcPr/>
                </a:tc>
                <a:tc>
                  <a:txBody>
                    <a:bodyPr/>
                    <a:lstStyle/>
                    <a:p>
                      <a:pPr algn="ctr"/>
                      <a:r>
                        <a:rPr lang="en-US" altLang="zh-CN" sz="1400" dirty="0" smtClean="0"/>
                        <a:t>1000</a:t>
                      </a:r>
                      <a:endParaRPr lang="zh-CN" altLang="en-US" sz="1400" dirty="0"/>
                    </a:p>
                  </a:txBody>
                  <a:tcPr/>
                </a:tc>
              </a:tr>
              <a:tr h="306459">
                <a:tc rowSpan="8">
                  <a:txBody>
                    <a:bodyPr/>
                    <a:lstStyle/>
                    <a:p>
                      <a:pPr algn="ctr"/>
                      <a:r>
                        <a:rPr lang="zh-CN" altLang="en-US" sz="1400" dirty="0" smtClean="0"/>
                        <a:t>负极性部分</a:t>
                      </a:r>
                      <a:endParaRPr lang="zh-CN" altLang="en-US" sz="1400" dirty="0"/>
                    </a:p>
                  </a:txBody>
                  <a:tcPr/>
                </a:tc>
                <a:tc>
                  <a:txBody>
                    <a:bodyPr/>
                    <a:lstStyle/>
                    <a:p>
                      <a:pPr algn="ctr"/>
                      <a:r>
                        <a:rPr lang="en-US" altLang="zh-CN" sz="1400" dirty="0" smtClean="0"/>
                        <a:t>7</a:t>
                      </a:r>
                      <a:endParaRPr lang="zh-CN" altLang="en-US" sz="1400" dirty="0"/>
                    </a:p>
                  </a:txBody>
                  <a:tcPr/>
                </a:tc>
                <a:tc>
                  <a:txBody>
                    <a:bodyPr/>
                    <a:lstStyle/>
                    <a:p>
                      <a:pPr algn="ctr"/>
                      <a:r>
                        <a:rPr lang="en-US" altLang="zh-CN" sz="1400" dirty="0" smtClean="0"/>
                        <a:t>0111</a:t>
                      </a:r>
                      <a:endParaRPr lang="zh-CN" altLang="en-US" sz="1400" dirty="0"/>
                    </a:p>
                  </a:txBody>
                  <a:tcPr/>
                </a:tc>
                <a:tc>
                  <a:txBody>
                    <a:bodyPr/>
                    <a:lstStyle/>
                    <a:p>
                      <a:pPr algn="ctr"/>
                      <a:r>
                        <a:rPr lang="en-US" altLang="zh-CN" sz="1400" dirty="0" smtClean="0">
                          <a:solidFill>
                            <a:schemeClr val="accent2"/>
                          </a:solidFill>
                        </a:rPr>
                        <a:t>0000</a:t>
                      </a:r>
                      <a:endParaRPr lang="en-US" altLang="zh-CN" sz="1400" dirty="0" smtClean="0">
                        <a:solidFill>
                          <a:schemeClr val="accent2"/>
                        </a:solidFill>
                      </a:endParaRPr>
                    </a:p>
                  </a:txBody>
                  <a:tcPr/>
                </a:tc>
              </a:tr>
              <a:tr h="306459">
                <a:tc vMerge="1">
                  <a:tcPr/>
                </a:tc>
                <a:tc>
                  <a:txBody>
                    <a:bodyPr/>
                    <a:lstStyle/>
                    <a:p>
                      <a:pPr algn="ctr"/>
                      <a:r>
                        <a:rPr lang="en-US" altLang="zh-CN" sz="1400" dirty="0" smtClean="0"/>
                        <a:t>6</a:t>
                      </a:r>
                      <a:endParaRPr lang="zh-CN" altLang="en-US" sz="1400" dirty="0"/>
                    </a:p>
                  </a:txBody>
                  <a:tcPr/>
                </a:tc>
                <a:tc>
                  <a:txBody>
                    <a:bodyPr/>
                    <a:lstStyle/>
                    <a:p>
                      <a:pPr algn="ctr"/>
                      <a:r>
                        <a:rPr lang="en-US" altLang="zh-CN" sz="1400" dirty="0" smtClean="0"/>
                        <a:t>0110</a:t>
                      </a:r>
                      <a:endParaRPr lang="zh-CN" altLang="en-US" sz="1400" dirty="0"/>
                    </a:p>
                  </a:txBody>
                  <a:tcPr/>
                </a:tc>
                <a:tc>
                  <a:txBody>
                    <a:bodyPr/>
                    <a:lstStyle/>
                    <a:p>
                      <a:pPr algn="ctr"/>
                      <a:r>
                        <a:rPr lang="en-US" altLang="zh-CN" sz="1400" dirty="0" smtClean="0">
                          <a:solidFill>
                            <a:schemeClr val="accent2"/>
                          </a:solidFill>
                        </a:rPr>
                        <a:t>0001</a:t>
                      </a:r>
                      <a:endParaRPr lang="en-US" altLang="zh-CN" sz="1400" dirty="0" smtClean="0">
                        <a:solidFill>
                          <a:schemeClr val="accent2"/>
                        </a:solidFill>
                      </a:endParaRPr>
                    </a:p>
                  </a:txBody>
                  <a:tcPr/>
                </a:tc>
              </a:tr>
              <a:tr h="306459">
                <a:tc vMerge="1">
                  <a:tcPr/>
                </a:tc>
                <a:tc>
                  <a:txBody>
                    <a:bodyPr/>
                    <a:lstStyle/>
                    <a:p>
                      <a:pPr algn="ctr"/>
                      <a:r>
                        <a:rPr lang="en-US" altLang="zh-CN" sz="1400" dirty="0" smtClean="0"/>
                        <a:t>5</a:t>
                      </a:r>
                      <a:endParaRPr lang="zh-CN" altLang="en-US" sz="1400" dirty="0"/>
                    </a:p>
                  </a:txBody>
                  <a:tcPr/>
                </a:tc>
                <a:tc>
                  <a:txBody>
                    <a:bodyPr/>
                    <a:lstStyle/>
                    <a:p>
                      <a:pPr algn="ctr"/>
                      <a:r>
                        <a:rPr lang="en-US" altLang="zh-CN" sz="1400" dirty="0" smtClean="0"/>
                        <a:t>0101</a:t>
                      </a:r>
                      <a:endParaRPr lang="zh-CN" altLang="en-US" sz="1400" dirty="0"/>
                    </a:p>
                  </a:txBody>
                  <a:tcPr/>
                </a:tc>
                <a:tc>
                  <a:txBody>
                    <a:bodyPr/>
                    <a:lstStyle/>
                    <a:p>
                      <a:pPr algn="ctr"/>
                      <a:r>
                        <a:rPr lang="en-US" altLang="zh-CN" sz="1400" dirty="0" smtClean="0">
                          <a:solidFill>
                            <a:schemeClr val="accent2"/>
                          </a:solidFill>
                        </a:rPr>
                        <a:t>0010</a:t>
                      </a:r>
                      <a:endParaRPr lang="en-US" altLang="zh-CN" sz="1400" dirty="0" smtClean="0">
                        <a:solidFill>
                          <a:schemeClr val="accent2"/>
                        </a:solidFill>
                      </a:endParaRPr>
                    </a:p>
                  </a:txBody>
                  <a:tcPr/>
                </a:tc>
              </a:tr>
              <a:tr h="306459">
                <a:tc vMerge="1">
                  <a:tcPr/>
                </a:tc>
                <a:tc>
                  <a:txBody>
                    <a:bodyPr/>
                    <a:lstStyle/>
                    <a:p>
                      <a:pPr algn="ctr"/>
                      <a:r>
                        <a:rPr lang="en-US" altLang="zh-CN" sz="1400" dirty="0" smtClean="0"/>
                        <a:t>4</a:t>
                      </a:r>
                      <a:endParaRPr lang="zh-CN" altLang="en-US" sz="1400" dirty="0"/>
                    </a:p>
                  </a:txBody>
                  <a:tcPr/>
                </a:tc>
                <a:tc>
                  <a:txBody>
                    <a:bodyPr/>
                    <a:lstStyle/>
                    <a:p>
                      <a:pPr algn="ctr"/>
                      <a:r>
                        <a:rPr lang="en-US" altLang="zh-CN" sz="1400" dirty="0" smtClean="0"/>
                        <a:t>0100</a:t>
                      </a:r>
                      <a:endParaRPr lang="zh-CN" altLang="en-US" sz="1400" dirty="0"/>
                    </a:p>
                  </a:txBody>
                  <a:tcPr/>
                </a:tc>
                <a:tc>
                  <a:txBody>
                    <a:bodyPr/>
                    <a:lstStyle/>
                    <a:p>
                      <a:pPr algn="ctr"/>
                      <a:r>
                        <a:rPr lang="en-US" altLang="zh-CN" sz="1400" dirty="0" smtClean="0">
                          <a:solidFill>
                            <a:schemeClr val="accent2"/>
                          </a:solidFill>
                        </a:rPr>
                        <a:t>0011</a:t>
                      </a:r>
                      <a:endParaRPr lang="en-US" altLang="zh-CN" sz="1400" dirty="0" smtClean="0">
                        <a:solidFill>
                          <a:schemeClr val="accent2"/>
                        </a:solidFill>
                      </a:endParaRPr>
                    </a:p>
                  </a:txBody>
                  <a:tcPr/>
                </a:tc>
              </a:tr>
              <a:tr h="306459">
                <a:tc vMerge="1">
                  <a:tcPr/>
                </a:tc>
                <a:tc>
                  <a:txBody>
                    <a:bodyPr/>
                    <a:lstStyle/>
                    <a:p>
                      <a:pPr algn="ctr"/>
                      <a:r>
                        <a:rPr lang="en-US" altLang="zh-CN" sz="1400" dirty="0" smtClean="0"/>
                        <a:t>3</a:t>
                      </a:r>
                      <a:endParaRPr lang="zh-CN" altLang="en-US" sz="1400" dirty="0"/>
                    </a:p>
                  </a:txBody>
                  <a:tcPr/>
                </a:tc>
                <a:tc>
                  <a:txBody>
                    <a:bodyPr/>
                    <a:lstStyle/>
                    <a:p>
                      <a:pPr algn="ctr"/>
                      <a:r>
                        <a:rPr lang="en-US" altLang="zh-CN" sz="1400" dirty="0" smtClean="0"/>
                        <a:t>0011</a:t>
                      </a:r>
                      <a:endParaRPr lang="zh-CN" altLang="en-US" sz="1400" dirty="0"/>
                    </a:p>
                  </a:txBody>
                  <a:tcPr/>
                </a:tc>
                <a:tc>
                  <a:txBody>
                    <a:bodyPr/>
                    <a:lstStyle/>
                    <a:p>
                      <a:pPr algn="ctr"/>
                      <a:r>
                        <a:rPr lang="en-US" altLang="zh-CN" sz="1400" dirty="0" smtClean="0">
                          <a:solidFill>
                            <a:schemeClr val="accent2"/>
                          </a:solidFill>
                        </a:rPr>
                        <a:t>0100</a:t>
                      </a:r>
                      <a:endParaRPr lang="en-US" altLang="zh-CN" sz="1400" dirty="0" smtClean="0">
                        <a:solidFill>
                          <a:schemeClr val="accent2"/>
                        </a:solidFill>
                      </a:endParaRPr>
                    </a:p>
                  </a:txBody>
                  <a:tcPr/>
                </a:tc>
              </a:tr>
              <a:tr h="306459">
                <a:tc vMerge="1">
                  <a:tcPr/>
                </a:tc>
                <a:tc>
                  <a:txBody>
                    <a:bodyPr/>
                    <a:lstStyle/>
                    <a:p>
                      <a:pPr algn="ctr"/>
                      <a:r>
                        <a:rPr lang="en-US" altLang="zh-CN" sz="1400" dirty="0" smtClean="0"/>
                        <a:t>2</a:t>
                      </a:r>
                      <a:endParaRPr lang="zh-CN" altLang="en-US" sz="1400" dirty="0"/>
                    </a:p>
                  </a:txBody>
                  <a:tcPr/>
                </a:tc>
                <a:tc>
                  <a:txBody>
                    <a:bodyPr/>
                    <a:lstStyle/>
                    <a:p>
                      <a:pPr algn="ctr"/>
                      <a:r>
                        <a:rPr lang="en-US" altLang="zh-CN" sz="1400" dirty="0" smtClean="0"/>
                        <a:t>0010</a:t>
                      </a:r>
                      <a:endParaRPr lang="zh-CN" altLang="en-US" sz="1400" dirty="0"/>
                    </a:p>
                  </a:txBody>
                  <a:tcPr/>
                </a:tc>
                <a:tc>
                  <a:txBody>
                    <a:bodyPr/>
                    <a:lstStyle/>
                    <a:p>
                      <a:pPr algn="ctr"/>
                      <a:r>
                        <a:rPr lang="en-US" altLang="zh-CN" sz="1400" dirty="0" smtClean="0">
                          <a:solidFill>
                            <a:schemeClr val="accent2"/>
                          </a:solidFill>
                        </a:rPr>
                        <a:t>0101</a:t>
                      </a:r>
                      <a:endParaRPr lang="en-US" altLang="zh-CN" sz="1400" dirty="0" smtClean="0">
                        <a:solidFill>
                          <a:schemeClr val="accent2"/>
                        </a:solidFill>
                      </a:endParaRPr>
                    </a:p>
                  </a:txBody>
                  <a:tcPr/>
                </a:tc>
              </a:tr>
              <a:tr h="306459">
                <a:tc vMerge="1">
                  <a:tcPr/>
                </a:tc>
                <a:tc>
                  <a:txBody>
                    <a:bodyPr/>
                    <a:lstStyle/>
                    <a:p>
                      <a:pPr algn="ctr"/>
                      <a:r>
                        <a:rPr lang="en-US" altLang="zh-CN" sz="1400" dirty="0" smtClean="0"/>
                        <a:t>1</a:t>
                      </a:r>
                      <a:endParaRPr lang="zh-CN" altLang="en-US" sz="1400" dirty="0"/>
                    </a:p>
                  </a:txBody>
                  <a:tcPr/>
                </a:tc>
                <a:tc>
                  <a:txBody>
                    <a:bodyPr/>
                    <a:lstStyle/>
                    <a:p>
                      <a:pPr algn="ctr"/>
                      <a:r>
                        <a:rPr lang="en-US" altLang="zh-CN" sz="1400" dirty="0" smtClean="0"/>
                        <a:t>0001</a:t>
                      </a:r>
                      <a:endParaRPr lang="zh-CN" altLang="en-US" sz="1400" dirty="0"/>
                    </a:p>
                  </a:txBody>
                  <a:tcPr/>
                </a:tc>
                <a:tc>
                  <a:txBody>
                    <a:bodyPr/>
                    <a:lstStyle/>
                    <a:p>
                      <a:pPr algn="ctr"/>
                      <a:r>
                        <a:rPr lang="en-US" altLang="zh-CN" sz="1400" dirty="0" smtClean="0">
                          <a:solidFill>
                            <a:schemeClr val="accent2"/>
                          </a:solidFill>
                        </a:rPr>
                        <a:t>0110</a:t>
                      </a:r>
                      <a:endParaRPr lang="en-US" altLang="zh-CN" sz="1400" dirty="0" smtClean="0">
                        <a:solidFill>
                          <a:schemeClr val="accent2"/>
                        </a:solidFill>
                      </a:endParaRPr>
                    </a:p>
                  </a:txBody>
                  <a:tcPr/>
                </a:tc>
              </a:tr>
              <a:tr h="306459">
                <a:tc vMerge="1">
                  <a:tcPr/>
                </a:tc>
                <a:tc>
                  <a:txBody>
                    <a:bodyPr/>
                    <a:lstStyle/>
                    <a:p>
                      <a:pPr algn="ctr"/>
                      <a:r>
                        <a:rPr lang="en-US" altLang="zh-CN" sz="1400" dirty="0" smtClean="0"/>
                        <a:t>0</a:t>
                      </a:r>
                      <a:endParaRPr lang="zh-CN" altLang="en-US" sz="1400" dirty="0"/>
                    </a:p>
                  </a:txBody>
                  <a:tcPr/>
                </a:tc>
                <a:tc>
                  <a:txBody>
                    <a:bodyPr/>
                    <a:lstStyle/>
                    <a:p>
                      <a:pPr algn="ctr"/>
                      <a:r>
                        <a:rPr lang="en-US" altLang="zh-CN" sz="1400" dirty="0" smtClean="0"/>
                        <a:t>0000</a:t>
                      </a:r>
                      <a:endParaRPr lang="zh-CN" altLang="en-US" sz="1400" dirty="0"/>
                    </a:p>
                  </a:txBody>
                  <a:tcPr/>
                </a:tc>
                <a:tc>
                  <a:txBody>
                    <a:bodyPr/>
                    <a:lstStyle/>
                    <a:p>
                      <a:pPr algn="ctr"/>
                      <a:r>
                        <a:rPr lang="en-US" altLang="zh-CN" sz="1400" dirty="0" smtClean="0">
                          <a:solidFill>
                            <a:schemeClr val="accent2"/>
                          </a:solidFill>
                        </a:rPr>
                        <a:t>0111</a:t>
                      </a:r>
                      <a:endParaRPr lang="en-US" altLang="zh-CN" sz="1400" dirty="0" smtClean="0">
                        <a:solidFill>
                          <a:schemeClr val="accent2"/>
                        </a:solidFill>
                      </a:endParaRPr>
                    </a:p>
                  </a:txBody>
                  <a:tcPr/>
                </a:tc>
              </a:tr>
            </a:tbl>
          </a:graphicData>
        </a:graphic>
      </p:graphicFrame>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折线的量化间隔</a:t>
            </a:r>
            <a:endParaRPr lang="zh-CN" altLang="en-US" dirty="0"/>
          </a:p>
        </p:txBody>
      </p:sp>
      <p:graphicFrame>
        <p:nvGraphicFramePr>
          <p:cNvPr id="5" name="内容占位符 4"/>
          <p:cNvGraphicFramePr>
            <a:graphicFrameLocks noGrp="1"/>
          </p:cNvGraphicFramePr>
          <p:nvPr>
            <p:ph idx="1"/>
          </p:nvPr>
        </p:nvGraphicFramePr>
        <p:xfrm>
          <a:off x="251519" y="1484785"/>
          <a:ext cx="8712969" cy="1824607"/>
        </p:xfrm>
        <a:graphic>
          <a:graphicData uri="http://schemas.openxmlformats.org/drawingml/2006/table">
            <a:tbl>
              <a:tblPr firstRow="1" bandRow="1">
                <a:tableStyleId>{5C22544A-7EE6-4342-B048-85BDC9FD1C3A}</a:tableStyleId>
              </a:tblPr>
              <a:tblGrid>
                <a:gridCol w="1993645"/>
                <a:gridCol w="812226"/>
                <a:gridCol w="812226"/>
                <a:gridCol w="886065"/>
                <a:gridCol w="812226"/>
                <a:gridCol w="886065"/>
                <a:gridCol w="854634"/>
                <a:gridCol w="834709"/>
                <a:gridCol w="821173"/>
              </a:tblGrid>
              <a:tr h="386076">
                <a:tc>
                  <a:txBody>
                    <a:bodyPr/>
                    <a:lstStyle/>
                    <a:p>
                      <a:r>
                        <a:rPr lang="zh-CN" altLang="en-US" dirty="0" smtClean="0"/>
                        <a:t>段落序号</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endParaRPr lang="zh-CN" altLang="en-US" dirty="0"/>
                    </a:p>
                  </a:txBody>
                  <a:tcPr/>
                </a:tc>
              </a:tr>
              <a:tr h="386076">
                <a:tc>
                  <a:txBody>
                    <a:bodyPr/>
                    <a:lstStyle/>
                    <a:p>
                      <a:r>
                        <a:rPr lang="zh-CN" altLang="en-US" dirty="0" smtClean="0"/>
                        <a:t>段落码</a:t>
                      </a:r>
                      <a:endParaRPr lang="zh-CN" altLang="en-US" dirty="0"/>
                    </a:p>
                  </a:txBody>
                  <a:tcPr/>
                </a:tc>
                <a:tc>
                  <a:txBody>
                    <a:bodyPr/>
                    <a:lstStyle/>
                    <a:p>
                      <a:r>
                        <a:rPr lang="en-US" altLang="zh-CN" dirty="0" smtClean="0"/>
                        <a:t>000</a:t>
                      </a:r>
                      <a:endParaRPr lang="zh-CN" altLang="en-US" dirty="0"/>
                    </a:p>
                  </a:txBody>
                  <a:tcPr/>
                </a:tc>
                <a:tc>
                  <a:txBody>
                    <a:bodyPr/>
                    <a:lstStyle/>
                    <a:p>
                      <a:r>
                        <a:rPr lang="en-US" altLang="zh-CN" dirty="0" smtClean="0"/>
                        <a:t>001</a:t>
                      </a:r>
                      <a:endParaRPr lang="zh-CN" altLang="en-US" dirty="0"/>
                    </a:p>
                  </a:txBody>
                  <a:tcPr/>
                </a:tc>
                <a:tc>
                  <a:txBody>
                    <a:bodyPr/>
                    <a:lstStyle/>
                    <a:p>
                      <a:r>
                        <a:rPr lang="en-US" altLang="zh-CN" dirty="0" smtClean="0"/>
                        <a:t>010</a:t>
                      </a:r>
                      <a:endParaRPr lang="zh-CN" altLang="en-US" dirty="0"/>
                    </a:p>
                  </a:txBody>
                  <a:tcPr/>
                </a:tc>
                <a:tc>
                  <a:txBody>
                    <a:bodyPr/>
                    <a:lstStyle/>
                    <a:p>
                      <a:r>
                        <a:rPr lang="en-US" altLang="zh-CN" dirty="0" smtClean="0"/>
                        <a:t>011</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101</a:t>
                      </a:r>
                      <a:endParaRPr lang="zh-CN" altLang="en-US" dirty="0"/>
                    </a:p>
                  </a:txBody>
                  <a:tcPr/>
                </a:tc>
                <a:tc>
                  <a:txBody>
                    <a:bodyPr/>
                    <a:lstStyle/>
                    <a:p>
                      <a:r>
                        <a:rPr lang="en-US" altLang="zh-CN" dirty="0" smtClean="0"/>
                        <a:t>110</a:t>
                      </a:r>
                      <a:endParaRPr lang="zh-CN" altLang="en-US" dirty="0"/>
                    </a:p>
                  </a:txBody>
                  <a:tcPr/>
                </a:tc>
                <a:tc>
                  <a:txBody>
                    <a:bodyPr/>
                    <a:lstStyle/>
                    <a:p>
                      <a:r>
                        <a:rPr lang="en-US" altLang="zh-CN" dirty="0" smtClean="0"/>
                        <a:t>111</a:t>
                      </a:r>
                      <a:endParaRPr lang="zh-CN" altLang="en-US" dirty="0"/>
                    </a:p>
                  </a:txBody>
                  <a:tcPr/>
                </a:tc>
              </a:tr>
              <a:tr h="386076">
                <a:tc>
                  <a:txBody>
                    <a:bodyPr/>
                    <a:lstStyle/>
                    <a:p>
                      <a:r>
                        <a:rPr lang="zh-CN" altLang="en-US" dirty="0" smtClean="0"/>
                        <a:t>起始电平</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16</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64</a:t>
                      </a:r>
                      <a:endParaRPr lang="zh-CN" altLang="en-US" dirty="0"/>
                    </a:p>
                  </a:txBody>
                  <a:tcPr/>
                </a:tc>
                <a:tc>
                  <a:txBody>
                    <a:bodyPr/>
                    <a:lstStyle/>
                    <a:p>
                      <a:r>
                        <a:rPr lang="en-US" altLang="zh-CN" dirty="0" smtClean="0"/>
                        <a:t>128</a:t>
                      </a:r>
                      <a:endParaRPr lang="zh-CN" altLang="en-US" dirty="0"/>
                    </a:p>
                  </a:txBody>
                  <a:tcPr/>
                </a:tc>
                <a:tc>
                  <a:txBody>
                    <a:bodyPr/>
                    <a:lstStyle/>
                    <a:p>
                      <a:r>
                        <a:rPr lang="en-US" altLang="zh-CN" dirty="0" smtClean="0"/>
                        <a:t>256</a:t>
                      </a:r>
                      <a:endParaRPr lang="zh-CN" altLang="en-US" dirty="0"/>
                    </a:p>
                  </a:txBody>
                  <a:tcPr/>
                </a:tc>
                <a:tc>
                  <a:txBody>
                    <a:bodyPr/>
                    <a:lstStyle/>
                    <a:p>
                      <a:r>
                        <a:rPr lang="en-US" altLang="zh-CN" dirty="0" smtClean="0"/>
                        <a:t>512</a:t>
                      </a:r>
                      <a:endParaRPr lang="zh-CN" altLang="en-US" dirty="0"/>
                    </a:p>
                  </a:txBody>
                  <a:tcPr/>
                </a:tc>
                <a:tc>
                  <a:txBody>
                    <a:bodyPr/>
                    <a:lstStyle/>
                    <a:p>
                      <a:r>
                        <a:rPr lang="en-US" altLang="zh-CN" dirty="0" smtClean="0"/>
                        <a:t>1024</a:t>
                      </a:r>
                      <a:endParaRPr lang="zh-CN" altLang="en-US" dirty="0"/>
                    </a:p>
                  </a:txBody>
                  <a:tcPr/>
                </a:tc>
              </a:tr>
              <a:tr h="666379">
                <a:tc>
                  <a:txBody>
                    <a:bodyPr/>
                    <a:lstStyle/>
                    <a:p>
                      <a:r>
                        <a:rPr lang="zh-CN" altLang="en-US" dirty="0" smtClean="0"/>
                        <a:t>段内量化间隔（</a:t>
                      </a:r>
                      <a:r>
                        <a:rPr lang="el-GR" altLang="zh-CN" dirty="0" smtClean="0"/>
                        <a:t>Δ</a:t>
                      </a:r>
                      <a:r>
                        <a:rPr lang="zh-CN" altLang="en-US" dirty="0" smtClean="0"/>
                        <a:t>）</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16</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64</a:t>
                      </a:r>
                      <a:endParaRPr lang="zh-CN" altLang="en-US" dirty="0"/>
                    </a:p>
                  </a:txBody>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467544" y="3759423"/>
            <a:ext cx="7488832" cy="1568450"/>
          </a:xfrm>
          <a:prstGeom prst="rect">
            <a:avLst/>
          </a:prstGeom>
          <a:noFill/>
        </p:spPr>
        <p:txBody>
          <a:bodyPr wrap="square" rtlCol="0">
            <a:spAutoFit/>
          </a:bodyPr>
          <a:lstStyle/>
          <a:p>
            <a:r>
              <a:rPr lang="zh-CN" altLang="zh-CN" dirty="0" smtClean="0"/>
              <a:t>输入编码器的抽样值为</a:t>
            </a:r>
            <a:r>
              <a:rPr lang="en-US" altLang="zh-CN" dirty="0" smtClean="0"/>
              <a:t>+50</a:t>
            </a:r>
            <a:r>
              <a:rPr lang="zh-CN" altLang="zh-CN" dirty="0" smtClean="0"/>
              <a:t>个最小量化单位，编码器输出的折叠二进码</a:t>
            </a:r>
            <a:r>
              <a:rPr lang="zh-CN" altLang="en-US" dirty="0" smtClean="0"/>
              <a:t>是多少？</a:t>
            </a:r>
            <a:endParaRPr lang="zh-CN" altLang="en-US" dirty="0" smtClean="0"/>
          </a:p>
          <a:p>
            <a:r>
              <a:rPr lang="zh-CN" altLang="en-US" dirty="0"/>
              <a:t>极性码：</a:t>
            </a:r>
            <a:r>
              <a:rPr lang="en-US" altLang="zh-CN" dirty="0"/>
              <a:t>1</a:t>
            </a:r>
            <a:r>
              <a:rPr lang="zh-CN" altLang="en-US" dirty="0"/>
              <a:t>【正值】</a:t>
            </a:r>
            <a:r>
              <a:rPr lang="en-US" altLang="zh-CN" dirty="0"/>
              <a:t>.   </a:t>
            </a:r>
            <a:r>
              <a:rPr lang="zh-CN" altLang="en-US" dirty="0"/>
              <a:t>段落码：</a:t>
            </a:r>
            <a:r>
              <a:rPr lang="en-US" altLang="zh-CN" dirty="0"/>
              <a:t>010</a:t>
            </a:r>
            <a:r>
              <a:rPr lang="zh-CN" altLang="en-US" dirty="0"/>
              <a:t>【起始电平</a:t>
            </a:r>
            <a:r>
              <a:rPr lang="en-US" altLang="zh-CN" dirty="0"/>
              <a:t>32</a:t>
            </a:r>
            <a:r>
              <a:rPr lang="zh-CN" altLang="en-US" dirty="0"/>
              <a:t>】</a:t>
            </a:r>
            <a:r>
              <a:rPr lang="en-US" altLang="zh-CN" dirty="0"/>
              <a:t>.    </a:t>
            </a:r>
            <a:r>
              <a:rPr lang="zh-CN" altLang="en-US" dirty="0"/>
              <a:t>段内码：</a:t>
            </a:r>
            <a:r>
              <a:rPr lang="en-US" altLang="zh-CN" dirty="0"/>
              <a:t>1001</a:t>
            </a:r>
            <a:r>
              <a:rPr lang="zh-CN" altLang="en-US" dirty="0"/>
              <a:t>【（</a:t>
            </a:r>
            <a:r>
              <a:rPr lang="en-US" altLang="zh-CN" dirty="0"/>
              <a:t>50-32</a:t>
            </a:r>
            <a:r>
              <a:rPr lang="zh-CN" altLang="en-US" dirty="0"/>
              <a:t>）</a:t>
            </a:r>
            <a:r>
              <a:rPr lang="en-US" altLang="zh-CN" dirty="0"/>
              <a:t>/2</a:t>
            </a:r>
            <a:r>
              <a:rPr lang="zh-CN" altLang="en-US" dirty="0"/>
              <a:t>】</a:t>
            </a:r>
            <a:endParaRPr lang="zh-CN" altLang="en-US" dirty="0"/>
          </a:p>
        </p:txBody>
      </p:sp>
      <p:sp>
        <p:nvSpPr>
          <p:cNvPr id="7" name="TextBox 6"/>
          <p:cNvSpPr txBox="1"/>
          <p:nvPr/>
        </p:nvSpPr>
        <p:spPr>
          <a:xfrm>
            <a:off x="619433" y="5327630"/>
            <a:ext cx="1941557" cy="461665"/>
          </a:xfrm>
          <a:prstGeom prst="rect">
            <a:avLst/>
          </a:prstGeom>
          <a:noFill/>
        </p:spPr>
        <p:txBody>
          <a:bodyPr wrap="none" rtlCol="0">
            <a:spAutoFit/>
          </a:bodyPr>
          <a:lstStyle/>
          <a:p>
            <a:r>
              <a:rPr lang="en-US" altLang="zh-CN" dirty="0" smtClean="0"/>
              <a:t>10101001</a:t>
            </a:r>
            <a:endParaRPr lang="zh-CN" altLang="en-US" dirty="0"/>
          </a:p>
        </p:txBody>
      </p:sp>
      <p:sp>
        <p:nvSpPr>
          <p:cNvPr id="3" name="文本框 2"/>
          <p:cNvSpPr txBox="1"/>
          <p:nvPr/>
        </p:nvSpPr>
        <p:spPr>
          <a:xfrm>
            <a:off x="528955" y="5785485"/>
            <a:ext cx="7571740" cy="583565"/>
          </a:xfrm>
          <a:prstGeom prst="rect">
            <a:avLst/>
          </a:prstGeom>
          <a:noFill/>
        </p:spPr>
        <p:txBody>
          <a:bodyPr wrap="square" rtlCol="0">
            <a:spAutoFit/>
          </a:bodyPr>
          <a:p>
            <a:r>
              <a:rPr lang="zh-CN" altLang="en-US" sz="1600"/>
              <a:t>输入</a:t>
            </a:r>
            <a:r>
              <a:rPr lang="en-US" altLang="zh-CN" sz="1600"/>
              <a:t>1255</a:t>
            </a:r>
            <a:r>
              <a:rPr lang="zh-CN" altLang="en-US" sz="1600"/>
              <a:t>△。输出折叠码：</a:t>
            </a:r>
            <a:r>
              <a:rPr lang="en-US" altLang="zh-CN" sz="1600"/>
              <a:t>1111 0011</a:t>
            </a:r>
            <a:r>
              <a:rPr lang="zh-CN" altLang="en-US" sz="1600"/>
              <a:t>【（</a:t>
            </a:r>
            <a:r>
              <a:rPr lang="en-US" altLang="zh-CN" sz="1600"/>
              <a:t>1255-1024</a:t>
            </a:r>
            <a:r>
              <a:rPr lang="zh-CN" altLang="en-US" sz="1600"/>
              <a:t>）</a:t>
            </a:r>
            <a:r>
              <a:rPr lang="en-US" altLang="zh-CN" sz="1600"/>
              <a:t>/64</a:t>
            </a:r>
            <a:r>
              <a:rPr lang="zh-CN" altLang="en-US" sz="1600"/>
              <a:t>约等于</a:t>
            </a:r>
            <a:r>
              <a:rPr lang="en-US" altLang="zh-CN" sz="1600"/>
              <a:t>3	</a:t>
            </a:r>
            <a:r>
              <a:rPr lang="zh-CN" altLang="en-US" sz="1600">
                <a:solidFill>
                  <a:srgbClr val="C00000"/>
                </a:solidFill>
              </a:rPr>
              <a:t>注：</a:t>
            </a:r>
            <a:r>
              <a:rPr lang="en-US" altLang="zh-CN" sz="1600"/>
              <a:t>0000</a:t>
            </a:r>
            <a:r>
              <a:rPr lang="zh-CN" altLang="en-US" sz="1600"/>
              <a:t>值的是</a:t>
            </a:r>
            <a:r>
              <a:rPr lang="en-US" altLang="zh-CN" sz="1600"/>
              <a:t>1024</a:t>
            </a:r>
            <a:r>
              <a:rPr lang="zh-CN" altLang="en-US" sz="1600"/>
              <a:t>到</a:t>
            </a:r>
            <a:r>
              <a:rPr lang="en-US" altLang="zh-CN" sz="1600"/>
              <a:t>1088</a:t>
            </a:r>
            <a:r>
              <a:rPr lang="zh-CN" altLang="en-US" sz="1600"/>
              <a:t>的中值，</a:t>
            </a:r>
            <a:r>
              <a:rPr lang="en-US" altLang="zh-CN" sz="1600"/>
              <a:t>0001</a:t>
            </a:r>
            <a:r>
              <a:rPr lang="zh-CN" altLang="en-US" sz="1600"/>
              <a:t>是</a:t>
            </a:r>
            <a:r>
              <a:rPr lang="en-US" altLang="zh-CN" sz="1600"/>
              <a:t>1088-1152</a:t>
            </a:r>
            <a:r>
              <a:rPr lang="zh-CN" altLang="en-US" sz="1600"/>
              <a:t>的中值。】</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a:t>
            </a:r>
            <a:r>
              <a:rPr lang="zh-CN" altLang="en-US" dirty="0" smtClean="0"/>
              <a:t>律特性简化</a:t>
            </a:r>
            <a:endParaRPr lang="zh-CN" altLang="en-US" dirty="0"/>
          </a:p>
        </p:txBody>
      </p:sp>
      <p:sp>
        <p:nvSpPr>
          <p:cNvPr id="3" name="内容占位符 2"/>
          <p:cNvSpPr>
            <a:spLocks noGrp="1"/>
          </p:cNvSpPr>
          <p:nvPr>
            <p:ph idx="1"/>
          </p:nvPr>
        </p:nvSpPr>
        <p:spPr>
          <a:xfrm>
            <a:off x="1066800" y="1268760"/>
            <a:ext cx="7620000" cy="2273424"/>
          </a:xfrm>
        </p:spPr>
        <p:txBody>
          <a:bodyPr/>
          <a:lstStyle/>
          <a:p>
            <a:r>
              <a:rPr lang="zh-CN" altLang="en-US" sz="2800" dirty="0" smtClean="0">
                <a:latin typeface="宋体" panose="02010600030101010101" pitchFamily="2" charset="-122"/>
              </a:rPr>
              <a:t>在</a:t>
            </a:r>
            <a:r>
              <a:rPr lang="en-US" altLang="zh-CN" sz="2800" dirty="0" smtClean="0">
                <a:latin typeface="宋体" panose="02010600030101010101" pitchFamily="2" charset="-122"/>
              </a:rPr>
              <a:t>A</a:t>
            </a:r>
            <a:r>
              <a:rPr lang="zh-CN" altLang="en-US" sz="2800" dirty="0" smtClean="0">
                <a:latin typeface="宋体" panose="02010600030101010101" pitchFamily="2" charset="-122"/>
              </a:rPr>
              <a:t>律特性中，选</a:t>
            </a:r>
            <a:r>
              <a:rPr lang="en-US" altLang="zh-CN" sz="2800" dirty="0" smtClean="0">
                <a:latin typeface="宋体" panose="02010600030101010101" pitchFamily="2" charset="-122"/>
              </a:rPr>
              <a:t>A</a:t>
            </a:r>
            <a:r>
              <a:rPr lang="zh-CN" altLang="en-US" sz="2800" dirty="0" smtClean="0">
                <a:latin typeface="宋体" panose="02010600030101010101" pitchFamily="2" charset="-122"/>
              </a:rPr>
              <a:t>等于</a:t>
            </a:r>
            <a:r>
              <a:rPr lang="en-US" altLang="zh-CN" sz="2800" dirty="0" smtClean="0">
                <a:latin typeface="宋体" panose="02010600030101010101" pitchFamily="2" charset="-122"/>
              </a:rPr>
              <a:t>87.6</a:t>
            </a:r>
            <a:r>
              <a:rPr lang="zh-CN" altLang="en-US" sz="2800" dirty="0" smtClean="0">
                <a:latin typeface="宋体" panose="02010600030101010101" pitchFamily="2" charset="-122"/>
              </a:rPr>
              <a:t>有两个目的</a:t>
            </a:r>
            <a:endParaRPr lang="en-US" altLang="zh-CN" sz="2800" dirty="0" smtClean="0">
              <a:latin typeface="宋体" panose="02010600030101010101" pitchFamily="2" charset="-122"/>
            </a:endParaRPr>
          </a:p>
          <a:p>
            <a:pPr lvl="1"/>
            <a:r>
              <a:rPr lang="zh-CN" altLang="en-US" sz="2400" dirty="0" smtClean="0">
                <a:solidFill>
                  <a:schemeClr val="accent4">
                    <a:lumMod val="75000"/>
                    <a:lumOff val="25000"/>
                  </a:schemeClr>
                </a:solidFill>
                <a:latin typeface="宋体" panose="02010600030101010101" pitchFamily="2" charset="-122"/>
              </a:rPr>
              <a:t>使曲线在原点附近的斜率等于</a:t>
            </a:r>
            <a:r>
              <a:rPr lang="en-US" altLang="zh-CN" sz="2400" dirty="0" smtClean="0">
                <a:solidFill>
                  <a:schemeClr val="accent4">
                    <a:lumMod val="75000"/>
                    <a:lumOff val="25000"/>
                  </a:schemeClr>
                </a:solidFill>
                <a:latin typeface="宋体" panose="02010600030101010101" pitchFamily="2" charset="-122"/>
              </a:rPr>
              <a:t>16</a:t>
            </a:r>
            <a:r>
              <a:rPr lang="zh-CN" altLang="en-US" sz="2400" dirty="0" smtClean="0">
                <a:latin typeface="宋体" panose="02010600030101010101" pitchFamily="2" charset="-122"/>
              </a:rPr>
              <a:t>，使</a:t>
            </a:r>
            <a:r>
              <a:rPr lang="en-US" altLang="zh-CN" sz="2400" dirty="0" smtClean="0">
                <a:latin typeface="宋体" panose="02010600030101010101" pitchFamily="2" charset="-122"/>
              </a:rPr>
              <a:t>16</a:t>
            </a:r>
            <a:r>
              <a:rPr lang="zh-CN" altLang="en-US" sz="2400" dirty="0" smtClean="0">
                <a:latin typeface="宋体" panose="02010600030101010101" pitchFamily="2" charset="-122"/>
              </a:rPr>
              <a:t>段折线简化成仅有</a:t>
            </a:r>
            <a:r>
              <a:rPr lang="en-US" altLang="zh-CN" sz="2400" dirty="0" smtClean="0">
                <a:latin typeface="宋体" panose="02010600030101010101" pitchFamily="2" charset="-122"/>
              </a:rPr>
              <a:t>13</a:t>
            </a:r>
            <a:r>
              <a:rPr lang="zh-CN" altLang="en-US" sz="2400" dirty="0" smtClean="0">
                <a:latin typeface="宋体" panose="02010600030101010101" pitchFamily="2" charset="-122"/>
              </a:rPr>
              <a:t>段</a:t>
            </a:r>
            <a:endParaRPr lang="en-US" altLang="zh-CN" sz="2400" dirty="0" smtClean="0">
              <a:latin typeface="宋体" panose="02010600030101010101" pitchFamily="2" charset="-122"/>
            </a:endParaRPr>
          </a:p>
          <a:p>
            <a:pPr lvl="1"/>
            <a:r>
              <a:rPr lang="zh-CN" altLang="en-US" sz="2400" dirty="0" smtClean="0">
                <a:latin typeface="宋体" panose="02010600030101010101" pitchFamily="2" charset="-122"/>
              </a:rPr>
              <a:t>使</a:t>
            </a:r>
            <a:r>
              <a:rPr lang="en-US" altLang="zh-CN" sz="2400" dirty="0" smtClean="0">
                <a:latin typeface="宋体" panose="02010600030101010101" pitchFamily="2" charset="-122"/>
              </a:rPr>
              <a:t>13</a:t>
            </a:r>
            <a:r>
              <a:rPr lang="zh-CN" altLang="en-US" sz="2400" dirty="0" smtClean="0">
                <a:latin typeface="宋体" panose="02010600030101010101" pitchFamily="2" charset="-122"/>
              </a:rPr>
              <a:t>折线的转折点上曲线的横坐标</a:t>
            </a:r>
            <a:r>
              <a:rPr lang="en-US" altLang="zh-CN" sz="2400" dirty="0" smtClean="0">
                <a:latin typeface="宋体" panose="02010600030101010101" pitchFamily="2" charset="-122"/>
              </a:rPr>
              <a:t>x</a:t>
            </a:r>
            <a:r>
              <a:rPr lang="zh-CN" altLang="en-US" sz="2400" dirty="0" smtClean="0">
                <a:latin typeface="宋体" panose="02010600030101010101" pitchFamily="2" charset="-122"/>
              </a:rPr>
              <a:t>接近</a:t>
            </a:r>
            <a:r>
              <a:rPr lang="en-US" altLang="zh-CN" sz="2400" dirty="0" smtClean="0">
                <a:latin typeface="宋体" panose="02010600030101010101" pitchFamily="2" charset="-122"/>
              </a:rPr>
              <a:t>1/2</a:t>
            </a:r>
            <a:r>
              <a:rPr lang="en-US" altLang="zh-CN" sz="2400" baseline="30000" dirty="0" smtClean="0">
                <a:latin typeface="宋体" panose="02010600030101010101" pitchFamily="2" charset="-122"/>
              </a:rPr>
              <a:t>i</a:t>
            </a:r>
            <a:endParaRPr lang="en-US" altLang="zh-CN" sz="2400" baseline="30000" dirty="0" smtClean="0">
              <a:latin typeface="宋体" panose="02010600030101010101" pitchFamily="2" charset="-122"/>
            </a:endParaRPr>
          </a:p>
          <a:p>
            <a:r>
              <a:rPr lang="zh-CN" altLang="en-US" sz="2800" dirty="0" smtClean="0">
                <a:latin typeface="宋体" panose="02010600030101010101" pitchFamily="2" charset="-122"/>
              </a:rPr>
              <a:t>仅要求满足</a:t>
            </a:r>
            <a:r>
              <a:rPr lang="en-US" altLang="zh-CN" sz="2800" dirty="0" smtClean="0">
                <a:latin typeface="宋体" panose="02010600030101010101" pitchFamily="2" charset="-122"/>
              </a:rPr>
              <a:t>x=1/2</a:t>
            </a:r>
            <a:r>
              <a:rPr lang="en-US" altLang="zh-CN" sz="2800" baseline="30000" dirty="0" smtClean="0">
                <a:latin typeface="宋体" panose="02010600030101010101" pitchFamily="2" charset="-122"/>
              </a:rPr>
              <a:t>i</a:t>
            </a:r>
            <a:r>
              <a:rPr lang="zh-CN" altLang="en-US" sz="2800" dirty="0" smtClean="0">
                <a:latin typeface="宋体" panose="02010600030101010101" pitchFamily="2" charset="-122"/>
              </a:rPr>
              <a:t>时，</a:t>
            </a:r>
            <a:r>
              <a:rPr lang="en-US" altLang="zh-CN" sz="2800" dirty="0" smtClean="0">
                <a:latin typeface="宋体" panose="02010600030101010101" pitchFamily="2" charset="-122"/>
              </a:rPr>
              <a:t>y=1–i/8</a:t>
            </a:r>
            <a:r>
              <a:rPr lang="zh-CN" altLang="en-US" sz="2800" dirty="0" smtClean="0">
                <a:latin typeface="宋体" panose="02010600030101010101" pitchFamily="2" charset="-122"/>
              </a:rPr>
              <a:t>，则有</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8404" name="Object 4"/>
          <p:cNvGraphicFramePr>
            <a:graphicFrameLocks noChangeAspect="1"/>
          </p:cNvGraphicFramePr>
          <p:nvPr/>
        </p:nvGraphicFramePr>
        <p:xfrm>
          <a:off x="1042988" y="3645024"/>
          <a:ext cx="7881937" cy="1778000"/>
        </p:xfrm>
        <a:graphic>
          <a:graphicData uri="http://schemas.openxmlformats.org/presentationml/2006/ole">
            <mc:AlternateContent xmlns:mc="http://schemas.openxmlformats.org/markup-compatibility/2006">
              <mc:Choice xmlns:v="urn:schemas-microsoft-com:vml" Requires="v">
                <p:oleObj spid="_x0000_s39937" name="公式" r:id="rId1" imgW="94488000" imgH="21336000" progId="Equation.3">
                  <p:embed/>
                </p:oleObj>
              </mc:Choice>
              <mc:Fallback>
                <p:oleObj name="公式" r:id="rId1" imgW="94488000" imgH="21336000" progId="Equation.3">
                  <p:embed/>
                  <p:pic>
                    <p:nvPicPr>
                      <p:cNvPr id="0" name="Object 4"/>
                      <p:cNvPicPr>
                        <a:picLocks noChangeAspect="1"/>
                      </p:cNvPicPr>
                      <p:nvPr/>
                    </p:nvPicPr>
                    <p:blipFill>
                      <a:blip r:embed="rId2"/>
                      <a:stretch>
                        <a:fillRect/>
                      </a:stretch>
                    </p:blipFill>
                    <p:spPr>
                      <a:xfrm>
                        <a:off x="1042988" y="3645024"/>
                        <a:ext cx="7881937" cy="1778000"/>
                      </a:xfrm>
                      <a:prstGeom prst="rect">
                        <a:avLst/>
                      </a:prstGeom>
                      <a:noFill/>
                      <a:ln w="9525">
                        <a:noFill/>
                      </a:ln>
                    </p:spPr>
                  </p:pic>
                </p:oleObj>
              </mc:Fallback>
            </mc:AlternateContent>
          </a:graphicData>
        </a:graphic>
      </p:graphicFrame>
      <p:graphicFrame>
        <p:nvGraphicFramePr>
          <p:cNvPr id="1638405" name="Object 5"/>
          <p:cNvGraphicFramePr>
            <a:graphicFrameLocks noChangeAspect="1"/>
          </p:cNvGraphicFramePr>
          <p:nvPr/>
        </p:nvGraphicFramePr>
        <p:xfrm>
          <a:off x="755650" y="5590282"/>
          <a:ext cx="8112125" cy="482600"/>
        </p:xfrm>
        <a:graphic>
          <a:graphicData uri="http://schemas.openxmlformats.org/presentationml/2006/ole">
            <mc:AlternateContent xmlns:mc="http://schemas.openxmlformats.org/markup-compatibility/2006">
              <mc:Choice xmlns:v="urn:schemas-microsoft-com:vml" Requires="v">
                <p:oleObj spid="_x0000_s39938" name="公式" r:id="rId3" imgW="97231200" imgH="5791200" progId="Equation.3">
                  <p:embed/>
                </p:oleObj>
              </mc:Choice>
              <mc:Fallback>
                <p:oleObj name="公式" r:id="rId3" imgW="97231200" imgH="5791200" progId="Equation.3">
                  <p:embed/>
                  <p:pic>
                    <p:nvPicPr>
                      <p:cNvPr id="0" name="Object 5"/>
                      <p:cNvPicPr>
                        <a:picLocks noChangeAspect="1"/>
                      </p:cNvPicPr>
                      <p:nvPr/>
                    </p:nvPicPr>
                    <p:blipFill>
                      <a:blip r:embed="rId4"/>
                      <a:stretch>
                        <a:fillRect/>
                      </a:stretch>
                    </p:blipFill>
                    <p:spPr>
                      <a:xfrm>
                        <a:off x="755650" y="5590282"/>
                        <a:ext cx="8112125" cy="482600"/>
                      </a:xfrm>
                      <a:prstGeom prst="rect">
                        <a:avLst/>
                      </a:prstGeom>
                      <a:solidFill>
                        <a:srgbClr val="DDDDDD"/>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8404"/>
                                        </p:tgtEl>
                                        <p:attrNameLst>
                                          <p:attrName>style.visibility</p:attrName>
                                        </p:attrNameLst>
                                      </p:cBhvr>
                                      <p:to>
                                        <p:strVal val="visible"/>
                                      </p:to>
                                    </p:set>
                                    <p:animEffect transition="in" filter="wipe(up)">
                                      <p:cBhvr>
                                        <p:cTn id="7" dur="500"/>
                                        <p:tgtEl>
                                          <p:spTgt spid="16384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405"/>
                                        </p:tgtEl>
                                        <p:attrNameLst>
                                          <p:attrName>style.visibility</p:attrName>
                                        </p:attrNameLst>
                                      </p:cBhvr>
                                      <p:to>
                                        <p:strVal val="visible"/>
                                      </p:to>
                                    </p:set>
                                    <p:animEffect transition="in" filter="wipe(left)">
                                      <p:cBhvr>
                                        <p:cTn id="12" dur="500"/>
                                        <p:tgtEl>
                                          <p:spTgt spid="163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anose="02010600030101010101" pitchFamily="2" charset="-122"/>
              </a:rPr>
              <a:t>模拟音频</a:t>
            </a:r>
            <a:endParaRPr lang="zh-CN" altLang="en-US" smtClean="0">
              <a:ea typeface="宋体" panose="02010600030101010101" pitchFamily="2" charset="-122"/>
            </a:endParaRPr>
          </a:p>
        </p:txBody>
      </p:sp>
      <p:sp>
        <p:nvSpPr>
          <p:cNvPr id="3" name="内容占位符 2"/>
          <p:cNvSpPr>
            <a:spLocks noGrp="1"/>
          </p:cNvSpPr>
          <p:nvPr>
            <p:ph idx="1"/>
          </p:nvPr>
        </p:nvSpPr>
        <p:spPr>
          <a:xfrm>
            <a:off x="1066800" y="3143250"/>
            <a:ext cx="7620000" cy="2714625"/>
          </a:xfrm>
        </p:spPr>
        <p:txBody>
          <a:bodyPr/>
          <a:lstStyle/>
          <a:p>
            <a:pPr eaLnBrk="1" hangingPunct="1">
              <a:lnSpc>
                <a:spcPct val="110000"/>
              </a:lnSpc>
            </a:pPr>
            <a:endParaRPr lang="en-US" altLang="zh-CN" dirty="0" smtClean="0">
              <a:ea typeface="宋体" panose="02010600030101010101" pitchFamily="2" charset="-122"/>
            </a:endParaRPr>
          </a:p>
          <a:p>
            <a:pPr eaLnBrk="1" hangingPunct="1">
              <a:lnSpc>
                <a:spcPct val="110000"/>
              </a:lnSpc>
            </a:pPr>
            <a:r>
              <a:rPr lang="zh-CN" altLang="en-US" dirty="0" smtClean="0">
                <a:ea typeface="宋体" panose="02010600030101010101" pitchFamily="2" charset="-122"/>
              </a:rPr>
              <a:t>声音信号由许多频率不同的信号组成，是复合信号</a:t>
            </a:r>
            <a:endParaRPr lang="en-US" altLang="zh-CN" dirty="0" smtClean="0">
              <a:ea typeface="宋体" panose="02010600030101010101" pitchFamily="2" charset="-122"/>
            </a:endParaRPr>
          </a:p>
          <a:p>
            <a:pPr eaLnBrk="1" hangingPunct="1">
              <a:lnSpc>
                <a:spcPct val="110000"/>
              </a:lnSpc>
            </a:pPr>
            <a:r>
              <a:rPr lang="zh-CN" altLang="en-US" dirty="0" smtClean="0">
                <a:ea typeface="宋体" panose="02010600030101010101" pitchFamily="2" charset="-122"/>
              </a:rPr>
              <a:t>声音的强弱体现在？</a:t>
            </a:r>
            <a:endParaRPr lang="en-US" altLang="zh-CN" dirty="0" smtClean="0">
              <a:ea typeface="宋体" panose="02010600030101010101" pitchFamily="2" charset="-122"/>
            </a:endParaRPr>
          </a:p>
          <a:p>
            <a:pPr eaLnBrk="1" hangingPunct="1">
              <a:lnSpc>
                <a:spcPct val="110000"/>
              </a:lnSpc>
            </a:pPr>
            <a:r>
              <a:rPr lang="zh-CN" altLang="en-US" dirty="0" smtClean="0">
                <a:ea typeface="宋体" panose="02010600030101010101" pitchFamily="2" charset="-122"/>
              </a:rPr>
              <a:t>声音的音调的高低体现在？</a:t>
            </a:r>
            <a:endParaRPr lang="zh-CN" altLang="en-US" dirty="0" smtClean="0">
              <a:ea typeface="宋体" panose="02010600030101010101" pitchFamily="2" charset="-122"/>
            </a:endParaRPr>
          </a:p>
          <a:p>
            <a:endParaRPr lang="zh-CN" altLang="en-US" dirty="0" smtClean="0">
              <a:ea typeface="宋体" panose="02010600030101010101" pitchFamily="2" charset="-122"/>
            </a:endParaRPr>
          </a:p>
        </p:txBody>
      </p:sp>
      <p:sp>
        <p:nvSpPr>
          <p:cNvPr id="512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 name="组合 36"/>
          <p:cNvGrpSpPr/>
          <p:nvPr/>
        </p:nvGrpSpPr>
        <p:grpSpPr bwMode="auto">
          <a:xfrm>
            <a:off x="1090613" y="1285875"/>
            <a:ext cx="7339012" cy="2378075"/>
            <a:chOff x="1090016" y="1285860"/>
            <a:chExt cx="7339636" cy="2378075"/>
          </a:xfrm>
        </p:grpSpPr>
        <p:graphicFrame>
          <p:nvGraphicFramePr>
            <p:cNvPr id="5122" name="Object 5"/>
            <p:cNvGraphicFramePr>
              <a:graphicFrameLocks noChangeAspect="1"/>
            </p:cNvGraphicFramePr>
            <p:nvPr/>
          </p:nvGraphicFramePr>
          <p:xfrm>
            <a:off x="1090016" y="1285860"/>
            <a:ext cx="7339636" cy="2378075"/>
          </p:xfrm>
          <a:graphic>
            <a:graphicData uri="http://schemas.openxmlformats.org/presentationml/2006/ole">
              <mc:AlternateContent xmlns:mc="http://schemas.openxmlformats.org/markup-compatibility/2006">
                <mc:Choice xmlns:v="urn:schemas-microsoft-com:vml" Requires="v">
                  <p:oleObj spid="_x0000_s5121" name="图片" r:id="rId1" imgW="3752850" imgH="2533650" progId="Word.Picture.8">
                    <p:embed/>
                  </p:oleObj>
                </mc:Choice>
                <mc:Fallback>
                  <p:oleObj name="图片" r:id="rId1" imgW="3752850" imgH="2533650" progId="Word.Picture.8">
                    <p:embed/>
                    <p:pic>
                      <p:nvPicPr>
                        <p:cNvPr id="0" name="Object 5"/>
                        <p:cNvPicPr>
                          <a:picLocks noChangeAspect="1"/>
                        </p:cNvPicPr>
                        <p:nvPr/>
                      </p:nvPicPr>
                      <p:blipFill>
                        <a:blip r:embed="rId2"/>
                        <a:srcRect b="14211"/>
                        <a:stretch>
                          <a:fillRect/>
                        </a:stretch>
                      </p:blipFill>
                      <p:spPr>
                        <a:xfrm>
                          <a:off x="1090016" y="1285860"/>
                          <a:ext cx="7339636" cy="2378075"/>
                        </a:xfrm>
                        <a:prstGeom prst="rect">
                          <a:avLst/>
                        </a:prstGeom>
                        <a:noFill/>
                        <a:ln w="9525">
                          <a:noFill/>
                        </a:ln>
                      </p:spPr>
                    </p:pic>
                  </p:oleObj>
                </mc:Fallback>
              </mc:AlternateContent>
            </a:graphicData>
          </a:graphic>
        </p:graphicFrame>
        <p:sp>
          <p:nvSpPr>
            <p:cNvPr id="5129" name="Line 7"/>
            <p:cNvSpPr>
              <a:spLocks noChangeShapeType="1"/>
            </p:cNvSpPr>
            <p:nvPr/>
          </p:nvSpPr>
          <p:spPr bwMode="auto">
            <a:xfrm flipH="1">
              <a:off x="1428728" y="1857364"/>
              <a:ext cx="1357322" cy="0"/>
            </a:xfrm>
            <a:prstGeom prst="line">
              <a:avLst/>
            </a:prstGeom>
            <a:noFill/>
            <a:ln w="9525">
              <a:solidFill>
                <a:srgbClr val="008080"/>
              </a:solidFill>
              <a:round/>
            </a:ln>
          </p:spPr>
          <p:txBody>
            <a:bodyPr/>
            <a:lstStyle/>
            <a:p>
              <a:endParaRPr lang="zh-CN" altLang="en-US"/>
            </a:p>
          </p:txBody>
        </p:sp>
        <p:sp>
          <p:nvSpPr>
            <p:cNvPr id="5130" name="Line 8"/>
            <p:cNvSpPr>
              <a:spLocks noChangeShapeType="1"/>
            </p:cNvSpPr>
            <p:nvPr/>
          </p:nvSpPr>
          <p:spPr bwMode="auto">
            <a:xfrm>
              <a:off x="2143108" y="1857364"/>
              <a:ext cx="0" cy="642942"/>
            </a:xfrm>
            <a:prstGeom prst="line">
              <a:avLst/>
            </a:prstGeom>
            <a:noFill/>
            <a:ln w="9525">
              <a:solidFill>
                <a:srgbClr val="008080"/>
              </a:solidFill>
              <a:round/>
              <a:headEnd type="triangle" w="med" len="med"/>
              <a:tailEnd type="triangle" w="med" len="med"/>
            </a:ln>
          </p:spPr>
          <p:txBody>
            <a:bodyPr/>
            <a:lstStyle/>
            <a:p>
              <a:endParaRPr lang="zh-CN" altLang="en-US"/>
            </a:p>
          </p:txBody>
        </p:sp>
        <p:sp>
          <p:nvSpPr>
            <p:cNvPr id="5131" name="Text Box 9"/>
            <p:cNvSpPr txBox="1">
              <a:spLocks noChangeArrowheads="1"/>
            </p:cNvSpPr>
            <p:nvPr/>
          </p:nvSpPr>
          <p:spPr bwMode="auto">
            <a:xfrm>
              <a:off x="2143109" y="2038719"/>
              <a:ext cx="785818" cy="453386"/>
            </a:xfrm>
            <a:prstGeom prst="rect">
              <a:avLst/>
            </a:prstGeom>
            <a:noFill/>
            <a:ln w="9525">
              <a:noFill/>
              <a:miter lim="800000"/>
            </a:ln>
          </p:spPr>
          <p:txBody>
            <a:bodyPr/>
            <a:lstStyle/>
            <a:p>
              <a:pPr algn="just" eaLnBrk="0" hangingPunct="0">
                <a:spcBef>
                  <a:spcPct val="20000"/>
                </a:spcBef>
                <a:buClr>
                  <a:schemeClr val="tx2"/>
                </a:buClr>
                <a:buFont typeface="Wingdings" panose="05000000000000000000" pitchFamily="2" charset="2"/>
                <a:buNone/>
              </a:pPr>
              <a:r>
                <a:rPr lang="zh-CN" altLang="en-US" sz="1800">
                  <a:solidFill>
                    <a:srgbClr val="008000"/>
                  </a:solidFill>
                </a:rPr>
                <a:t>幅度</a:t>
              </a:r>
              <a:endParaRPr lang="zh-CN" altLang="en-US" sz="1800">
                <a:solidFill>
                  <a:srgbClr val="008000"/>
                </a:solidFill>
              </a:endParaRPr>
            </a:p>
          </p:txBody>
        </p:sp>
        <p:sp>
          <p:nvSpPr>
            <p:cNvPr id="5132" name="Line 10"/>
            <p:cNvSpPr>
              <a:spLocks noChangeShapeType="1"/>
            </p:cNvSpPr>
            <p:nvPr/>
          </p:nvSpPr>
          <p:spPr bwMode="auto">
            <a:xfrm>
              <a:off x="1428728" y="2733859"/>
              <a:ext cx="0" cy="725418"/>
            </a:xfrm>
            <a:prstGeom prst="line">
              <a:avLst/>
            </a:prstGeom>
            <a:noFill/>
            <a:ln w="9525">
              <a:solidFill>
                <a:srgbClr val="008080"/>
              </a:solidFill>
              <a:round/>
            </a:ln>
          </p:spPr>
          <p:txBody>
            <a:bodyPr/>
            <a:lstStyle/>
            <a:p>
              <a:endParaRPr lang="zh-CN" altLang="en-US"/>
            </a:p>
          </p:txBody>
        </p:sp>
        <p:sp>
          <p:nvSpPr>
            <p:cNvPr id="5133" name="Line 11"/>
            <p:cNvSpPr>
              <a:spLocks noChangeShapeType="1"/>
            </p:cNvSpPr>
            <p:nvPr/>
          </p:nvSpPr>
          <p:spPr bwMode="auto">
            <a:xfrm>
              <a:off x="5429256" y="2500306"/>
              <a:ext cx="0" cy="453386"/>
            </a:xfrm>
            <a:prstGeom prst="line">
              <a:avLst/>
            </a:prstGeom>
            <a:noFill/>
            <a:ln w="9525">
              <a:solidFill>
                <a:srgbClr val="008080"/>
              </a:solidFill>
              <a:round/>
            </a:ln>
          </p:spPr>
          <p:txBody>
            <a:bodyPr/>
            <a:lstStyle/>
            <a:p>
              <a:endParaRPr lang="zh-CN" altLang="en-US"/>
            </a:p>
          </p:txBody>
        </p:sp>
        <p:sp>
          <p:nvSpPr>
            <p:cNvPr id="5134" name="Line 12"/>
            <p:cNvSpPr>
              <a:spLocks noChangeShapeType="1"/>
            </p:cNvSpPr>
            <p:nvPr/>
          </p:nvSpPr>
          <p:spPr bwMode="auto">
            <a:xfrm>
              <a:off x="1428728" y="2915214"/>
              <a:ext cx="4000528" cy="13720"/>
            </a:xfrm>
            <a:prstGeom prst="line">
              <a:avLst/>
            </a:prstGeom>
            <a:noFill/>
            <a:ln w="9525">
              <a:solidFill>
                <a:srgbClr val="008080"/>
              </a:solidFill>
              <a:round/>
              <a:headEnd type="triangle" w="med" len="med"/>
              <a:tailEnd type="triangle" w="med" len="med"/>
            </a:ln>
          </p:spPr>
          <p:txBody>
            <a:bodyPr/>
            <a:lstStyle/>
            <a:p>
              <a:endParaRPr lang="zh-CN" altLang="en-US"/>
            </a:p>
          </p:txBody>
        </p:sp>
        <p:sp>
          <p:nvSpPr>
            <p:cNvPr id="5135" name="Text Box 13"/>
            <p:cNvSpPr txBox="1">
              <a:spLocks noChangeArrowheads="1"/>
            </p:cNvSpPr>
            <p:nvPr/>
          </p:nvSpPr>
          <p:spPr bwMode="auto">
            <a:xfrm>
              <a:off x="2559145" y="2942654"/>
              <a:ext cx="1012723" cy="272032"/>
            </a:xfrm>
            <a:prstGeom prst="rect">
              <a:avLst/>
            </a:prstGeom>
            <a:noFill/>
            <a:ln w="9525">
              <a:noFill/>
              <a:miter lim="800000"/>
            </a:ln>
          </p:spPr>
          <p:txBody>
            <a:bodyPr/>
            <a:lstStyle/>
            <a:p>
              <a:pPr algn="just" eaLnBrk="0" hangingPunct="0">
                <a:spcBef>
                  <a:spcPct val="20000"/>
                </a:spcBef>
                <a:buClr>
                  <a:schemeClr val="tx2"/>
                </a:buClr>
                <a:buFont typeface="Wingdings" panose="05000000000000000000" pitchFamily="2" charset="2"/>
                <a:buNone/>
              </a:pPr>
              <a:r>
                <a:rPr lang="zh-CN" altLang="en-US" sz="1800">
                  <a:solidFill>
                    <a:srgbClr val="008000"/>
                  </a:solidFill>
                </a:rPr>
                <a:t>周期  </a:t>
              </a:r>
              <a:endParaRPr lang="zh-CN" altLang="en-US" sz="1800">
                <a:solidFill>
                  <a:srgbClr val="008000"/>
                </a:solidFill>
              </a:endParaRPr>
            </a:p>
          </p:txBody>
        </p:sp>
      </p:grpSp>
      <p:sp>
        <p:nvSpPr>
          <p:cNvPr id="38" name="TextBox 37"/>
          <p:cNvSpPr txBox="1">
            <a:spLocks noChangeArrowheads="1"/>
          </p:cNvSpPr>
          <p:nvPr/>
        </p:nvSpPr>
        <p:spPr bwMode="auto">
          <a:xfrm>
            <a:off x="6357938" y="4916488"/>
            <a:ext cx="1143000" cy="584200"/>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sz="3200"/>
              <a:t>振幅</a:t>
            </a:r>
            <a:endParaRPr lang="zh-CN" altLang="en-US" sz="3200"/>
          </a:p>
        </p:txBody>
      </p:sp>
      <p:sp>
        <p:nvSpPr>
          <p:cNvPr id="39" name="TextBox 38"/>
          <p:cNvSpPr txBox="1">
            <a:spLocks noChangeArrowheads="1"/>
          </p:cNvSpPr>
          <p:nvPr/>
        </p:nvSpPr>
        <p:spPr bwMode="auto">
          <a:xfrm>
            <a:off x="6572250" y="5630863"/>
            <a:ext cx="1143000" cy="584200"/>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sz="3200"/>
              <a:t>频率</a:t>
            </a:r>
            <a:endParaRPr lang="zh-CN" altLang="en-US" sz="3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checkerboard(across)">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checkerboard(across)">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8"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1</a:t>
            </a:r>
            <a:r>
              <a:rPr lang="en-US" altLang="zh-CN" dirty="0" smtClean="0"/>
              <a:t>5</a:t>
            </a:r>
            <a:r>
              <a:rPr lang="en-US" altLang="en-US" dirty="0" smtClean="0"/>
              <a:t>折线法近似实现</a:t>
            </a:r>
            <a:r>
              <a:rPr lang="en-US" altLang="zh-CN" i="1" dirty="0" smtClean="0">
                <a:effectLst>
                  <a:outerShdw blurRad="38100" dist="38100" dir="2700000" algn="tl">
                    <a:srgbClr val="FFFFFF"/>
                  </a:outerShdw>
                </a:effectLst>
              </a:rPr>
              <a:t>μ</a:t>
            </a:r>
            <a:r>
              <a:rPr lang="en-US" altLang="en-US" dirty="0" smtClean="0"/>
              <a:t>律压扩</a:t>
            </a:r>
            <a:endParaRPr lang="zh-CN" altLang="en-US" dirty="0"/>
          </a:p>
        </p:txBody>
      </p:sp>
      <p:sp>
        <p:nvSpPr>
          <p:cNvPr id="3" name="内容占位符 2"/>
          <p:cNvSpPr>
            <a:spLocks noGrp="1"/>
          </p:cNvSpPr>
          <p:nvPr>
            <p:ph idx="1"/>
          </p:nvPr>
        </p:nvSpPr>
        <p:spPr>
          <a:xfrm>
            <a:off x="1066800" y="1371600"/>
            <a:ext cx="7620000" cy="977280"/>
          </a:xfrm>
        </p:spPr>
        <p:txBody>
          <a:bodyPr/>
          <a:lstStyle/>
          <a:p>
            <a:r>
              <a:rPr lang="zh-CN" altLang="en-US" sz="2400" dirty="0" smtClean="0">
                <a:latin typeface="宋体" panose="02010600030101010101" pitchFamily="2" charset="-122"/>
              </a:rPr>
              <a:t>把</a:t>
            </a:r>
            <a:r>
              <a:rPr lang="en-US" altLang="zh-CN" sz="2400" dirty="0" smtClean="0">
                <a:latin typeface="宋体" panose="02010600030101010101" pitchFamily="2" charset="-122"/>
              </a:rPr>
              <a:t>y</a:t>
            </a:r>
            <a:r>
              <a:rPr lang="zh-CN" altLang="en-US" sz="2400" dirty="0" smtClean="0">
                <a:latin typeface="宋体" panose="02010600030101010101" pitchFamily="2" charset="-122"/>
              </a:rPr>
              <a:t>轴均分</a:t>
            </a:r>
            <a:r>
              <a:rPr lang="en-US" altLang="zh-CN" sz="2400" dirty="0" smtClean="0">
                <a:latin typeface="宋体" panose="02010600030101010101" pitchFamily="2" charset="-122"/>
              </a:rPr>
              <a:t>8</a:t>
            </a:r>
            <a:r>
              <a:rPr lang="zh-CN" altLang="en-US" sz="2400" dirty="0" smtClean="0">
                <a:latin typeface="宋体" panose="02010600030101010101" pitchFamily="2" charset="-122"/>
              </a:rPr>
              <a:t>段</a:t>
            </a:r>
            <a:endParaRPr lang="en-US" altLang="zh-CN" sz="2400" dirty="0" smtClean="0">
              <a:latin typeface="宋体" panose="02010600030101010101" pitchFamily="2" charset="-122"/>
            </a:endParaRPr>
          </a:p>
          <a:p>
            <a:r>
              <a:rPr lang="zh-CN" altLang="en-US" sz="2400" dirty="0" smtClean="0">
                <a:latin typeface="宋体" panose="02010600030101010101" pitchFamily="2" charset="-122"/>
              </a:rPr>
              <a:t>对应于</a:t>
            </a:r>
            <a:r>
              <a:rPr lang="en-US" altLang="zh-CN" sz="2400" dirty="0" smtClean="0">
                <a:latin typeface="宋体" panose="02010600030101010101" pitchFamily="2" charset="-122"/>
              </a:rPr>
              <a:t>y</a:t>
            </a:r>
            <a:r>
              <a:rPr lang="zh-CN" altLang="en-US" sz="2400" dirty="0" smtClean="0">
                <a:latin typeface="宋体" panose="02010600030101010101" pitchFamily="2" charset="-122"/>
              </a:rPr>
              <a:t>轴分界点</a:t>
            </a:r>
            <a:r>
              <a:rPr lang="en-US" altLang="zh-CN" sz="2400" dirty="0" err="1" smtClean="0">
                <a:latin typeface="宋体" panose="02010600030101010101" pitchFamily="2" charset="-122"/>
              </a:rPr>
              <a:t>i</a:t>
            </a:r>
            <a:r>
              <a:rPr lang="en-US" altLang="zh-CN" sz="2400" dirty="0" smtClean="0">
                <a:latin typeface="宋体" panose="02010600030101010101" pitchFamily="2" charset="-122"/>
              </a:rPr>
              <a:t>/8</a:t>
            </a:r>
            <a:r>
              <a:rPr lang="zh-CN" altLang="en-US" sz="2400" dirty="0" smtClean="0">
                <a:latin typeface="宋体" panose="02010600030101010101" pitchFamily="2" charset="-122"/>
              </a:rPr>
              <a:t>处的</a:t>
            </a:r>
            <a:r>
              <a:rPr lang="en-US" altLang="zh-CN" sz="2400" dirty="0" smtClean="0">
                <a:latin typeface="宋体" panose="02010600030101010101" pitchFamily="2" charset="-122"/>
              </a:rPr>
              <a:t>x</a:t>
            </a:r>
            <a:r>
              <a:rPr lang="zh-CN" altLang="en-US" sz="2400" dirty="0" smtClean="0">
                <a:latin typeface="宋体" panose="02010600030101010101" pitchFamily="2" charset="-122"/>
              </a:rPr>
              <a:t>轴分界点根据下式计算：</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4"/>
          <p:cNvGraphicFramePr/>
          <p:nvPr/>
        </p:nvGraphicFramePr>
        <p:xfrm>
          <a:off x="179512" y="3501010"/>
          <a:ext cx="8820146" cy="2261615"/>
        </p:xfrm>
        <a:graphic>
          <a:graphicData uri="http://schemas.openxmlformats.org/drawingml/2006/table">
            <a:tbl>
              <a:tblPr/>
              <a:tblGrid>
                <a:gridCol w="1825094"/>
                <a:gridCol w="539000"/>
                <a:gridCol w="407661"/>
                <a:gridCol w="409367"/>
                <a:gridCol w="407660"/>
                <a:gridCol w="407661"/>
                <a:gridCol w="407660"/>
                <a:gridCol w="409367"/>
                <a:gridCol w="407661"/>
                <a:gridCol w="407660"/>
                <a:gridCol w="409367"/>
                <a:gridCol w="407661"/>
                <a:gridCol w="407660"/>
                <a:gridCol w="547529"/>
                <a:gridCol w="457127"/>
                <a:gridCol w="554350"/>
                <a:gridCol w="407661"/>
              </a:tblGrid>
              <a:tr h="4523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1"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1800" b="0" i="1"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1"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 </a:t>
                      </a:r>
                      <a:r>
                        <a:rPr kumimoji="1" lang="en-US" altLang="zh-CN" sz="18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1"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1" lang="en-US" altLang="zh-CN" sz="1800" b="0" i="1" u="none" strike="noStrike" cap="none" normalizeH="0" baseline="3000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 </a:t>
                      </a: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- 1) / 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31/255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63/255</a:t>
                      </a:r>
                      <a:endParaRPr kumimoji="1"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4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127/255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6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斜率 </a:t>
                      </a: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 </a:t>
                      </a: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255</a:t>
                      </a:r>
                      <a:endPar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a:t>
                      </a:r>
                      <a:endParaRPr kumimoji="1"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1/16</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1/32</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1/64</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1/128</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1/256</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1/512</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1/1024</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zh-CN" altLang="en-US"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段号</a:t>
                      </a:r>
                      <a:endParaRPr kumimoji="1" lang="zh-CN" altLang="en-US"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6</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a:t>
                      </a:r>
                      <a:endParaRPr kumimoji="1" lang="en-US" altLang="zh-CN" sz="2400" b="0" i="0" u="none" strike="noStrike" cap="none" normalizeH="0" baseline="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pPr>
                      <a:r>
                        <a:rPr kumimoji="1" lang="en-US" altLang="zh-CN" sz="18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8</a:t>
                      </a:r>
                      <a:endParaRPr kumimoji="1" lang="en-US" altLang="zh-CN" sz="2400" b="0" i="0" u="none" strike="noStrike" cap="none" normalizeH="0" baseline="0" dirty="0" smtClean="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cPr/>
                </a:tc>
              </a:tr>
            </a:tbl>
          </a:graphicData>
        </a:graphic>
      </p:graphicFrame>
      <p:graphicFrame>
        <p:nvGraphicFramePr>
          <p:cNvPr id="6" name="Object 77"/>
          <p:cNvGraphicFramePr>
            <a:graphicFrameLocks noChangeAspect="1"/>
          </p:cNvGraphicFramePr>
          <p:nvPr/>
        </p:nvGraphicFramePr>
        <p:xfrm>
          <a:off x="1476375" y="2564448"/>
          <a:ext cx="6669385" cy="936054"/>
        </p:xfrm>
        <a:graphic>
          <a:graphicData uri="http://schemas.openxmlformats.org/presentationml/2006/ole">
            <mc:AlternateContent xmlns:mc="http://schemas.openxmlformats.org/markup-compatibility/2006">
              <mc:Choice xmlns:v="urn:schemas-microsoft-com:vml" Requires="v">
                <p:oleObj spid="_x0000_s40961" name="公式" r:id="rId1" imgW="76200000" imgH="10668000" progId="Equation.3">
                  <p:embed/>
                </p:oleObj>
              </mc:Choice>
              <mc:Fallback>
                <p:oleObj name="公式" r:id="rId1" imgW="76200000" imgH="10668000" progId="Equation.3">
                  <p:embed/>
                  <p:pic>
                    <p:nvPicPr>
                      <p:cNvPr id="0" name="Object 77"/>
                      <p:cNvPicPr>
                        <a:picLocks noChangeAspect="1"/>
                      </p:cNvPicPr>
                      <p:nvPr/>
                    </p:nvPicPr>
                    <p:blipFill>
                      <a:blip r:embed="rId2"/>
                      <a:stretch>
                        <a:fillRect/>
                      </a:stretch>
                    </p:blipFill>
                    <p:spPr>
                      <a:xfrm>
                        <a:off x="1476375" y="2564448"/>
                        <a:ext cx="6669385" cy="936054"/>
                      </a:xfrm>
                      <a:prstGeom prst="rect">
                        <a:avLst/>
                      </a:prstGeom>
                      <a:no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a:t>
            </a:r>
            <a:r>
              <a:rPr lang="zh-CN" altLang="en-US" dirty="0" smtClean="0"/>
              <a:t>折线近似</a:t>
            </a:r>
            <a:r>
              <a:rPr lang="en-US" altLang="en-US" dirty="0" err="1" smtClean="0"/>
              <a:t>实现</a:t>
            </a:r>
            <a:r>
              <a:rPr lang="en-US" altLang="zh-CN" i="1" dirty="0" err="1" smtClean="0">
                <a:effectLst>
                  <a:outerShdw blurRad="38100" dist="38100" dir="2700000" algn="tl">
                    <a:srgbClr val="FFFFFF"/>
                  </a:outerShdw>
                </a:effectLst>
              </a:rPr>
              <a:t>μ</a:t>
            </a:r>
            <a:r>
              <a:rPr lang="en-US" altLang="en-US" dirty="0" err="1" smtClean="0"/>
              <a:t>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42498" name="Object 2"/>
          <p:cNvGraphicFramePr>
            <a:graphicFrameLocks noChangeAspect="1"/>
          </p:cNvGraphicFramePr>
          <p:nvPr/>
        </p:nvGraphicFramePr>
        <p:xfrm>
          <a:off x="1331640" y="1161436"/>
          <a:ext cx="6697117" cy="5075875"/>
        </p:xfrm>
        <a:graphic>
          <a:graphicData uri="http://schemas.openxmlformats.org/presentationml/2006/ole">
            <mc:AlternateContent xmlns:mc="http://schemas.openxmlformats.org/markup-compatibility/2006">
              <mc:Choice xmlns:v="urn:schemas-microsoft-com:vml" Requires="v">
                <p:oleObj spid="_x0000_s41985" name="Visio" r:id="rId1" imgW="3562350" imgH="2705100" progId="Visio.Drawing.11">
                  <p:embed/>
                </p:oleObj>
              </mc:Choice>
              <mc:Fallback>
                <p:oleObj name="Visio" r:id="rId1" imgW="3562350" imgH="2705100" progId="Visio.Drawing.11">
                  <p:embed/>
                  <p:pic>
                    <p:nvPicPr>
                      <p:cNvPr id="0" name="Object 2"/>
                      <p:cNvPicPr>
                        <a:picLocks noChangeAspect="1"/>
                      </p:cNvPicPr>
                      <p:nvPr/>
                    </p:nvPicPr>
                    <p:blipFill>
                      <a:blip r:embed="rId2"/>
                      <a:stretch>
                        <a:fillRect/>
                      </a:stretch>
                    </p:blipFill>
                    <p:spPr>
                      <a:xfrm>
                        <a:off x="1331640" y="1161436"/>
                        <a:ext cx="6697117" cy="5075875"/>
                      </a:xfrm>
                      <a:prstGeom prst="rect">
                        <a:avLst/>
                      </a:prstGeom>
                      <a:solidFill>
                        <a:srgbClr val="DDDDDD"/>
                      </a:solidFill>
                      <a:ln w="9525">
                        <a:noFill/>
                      </a:ln>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42498"/>
                                        </p:tgtEl>
                                        <p:attrNameLst>
                                          <p:attrName>style.visibility</p:attrName>
                                        </p:attrNameLst>
                                      </p:cBhvr>
                                      <p:to>
                                        <p:strVal val="visible"/>
                                      </p:to>
                                    </p:set>
                                    <p:animEffect transition="in" filter="wipe(down)">
                                      <p:cBhvr>
                                        <p:cTn id="7" dur="500"/>
                                        <p:tgtEl>
                                          <p:spTgt spid="164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折线和</a:t>
            </a:r>
            <a:r>
              <a:rPr lang="en-US" altLang="zh-CN" dirty="0" smtClean="0"/>
              <a:t>15</a:t>
            </a:r>
            <a:r>
              <a:rPr lang="zh-CN" altLang="en-US" dirty="0" smtClean="0"/>
              <a:t>折线对比</a:t>
            </a:r>
            <a:endParaRPr lang="zh-CN" altLang="en-US" dirty="0"/>
          </a:p>
        </p:txBody>
      </p:sp>
      <p:sp>
        <p:nvSpPr>
          <p:cNvPr id="3" name="内容占位符 2"/>
          <p:cNvSpPr>
            <a:spLocks noGrp="1"/>
          </p:cNvSpPr>
          <p:nvPr>
            <p:ph idx="1"/>
          </p:nvPr>
        </p:nvSpPr>
        <p:spPr/>
        <p:txBody>
          <a:bodyPr/>
          <a:lstStyle/>
          <a:p>
            <a:r>
              <a:rPr lang="zh-CN" altLang="en-US" dirty="0" smtClean="0"/>
              <a:t>对于小信号而言</a:t>
            </a:r>
            <a:endParaRPr lang="en-US" altLang="zh-CN" dirty="0" smtClean="0"/>
          </a:p>
          <a:p>
            <a:pPr lvl="1" eaLnBrk="1" hangingPunct="1"/>
            <a:r>
              <a:rPr lang="zh-CN" altLang="en-US" sz="2400" dirty="0" smtClean="0">
                <a:latin typeface="宋体" panose="02010600030101010101" pitchFamily="2" charset="-122"/>
              </a:rPr>
              <a:t>比较</a:t>
            </a:r>
            <a:r>
              <a:rPr lang="en-US" altLang="zh-CN" sz="2400" dirty="0" smtClean="0">
                <a:latin typeface="宋体" panose="02010600030101010101" pitchFamily="2" charset="-122"/>
              </a:rPr>
              <a:t>13</a:t>
            </a:r>
            <a:r>
              <a:rPr lang="zh-CN" altLang="en-US" sz="2400" dirty="0" smtClean="0">
                <a:latin typeface="宋体" panose="02010600030101010101" pitchFamily="2" charset="-122"/>
              </a:rPr>
              <a:t>折线和</a:t>
            </a:r>
            <a:r>
              <a:rPr lang="en-US" altLang="zh-CN" sz="2400" dirty="0" smtClean="0">
                <a:latin typeface="宋体" panose="02010600030101010101" pitchFamily="2" charset="-122"/>
              </a:rPr>
              <a:t>15</a:t>
            </a:r>
            <a:r>
              <a:rPr lang="zh-CN" altLang="en-US" sz="2400" dirty="0" smtClean="0">
                <a:latin typeface="宋体" panose="02010600030101010101" pitchFamily="2" charset="-122"/>
              </a:rPr>
              <a:t>折线的第一段斜率，</a:t>
            </a:r>
            <a:r>
              <a:rPr lang="en-US" altLang="zh-CN" sz="2400" dirty="0" smtClean="0">
                <a:latin typeface="宋体" panose="02010600030101010101" pitchFamily="2" charset="-122"/>
              </a:rPr>
              <a:t>15</a:t>
            </a:r>
            <a:r>
              <a:rPr lang="zh-CN" altLang="en-US" sz="2400" dirty="0" smtClean="0">
                <a:latin typeface="宋体" panose="02010600030101010101" pitchFamily="2" charset="-122"/>
              </a:rPr>
              <a:t>折线的斜率</a:t>
            </a:r>
            <a:r>
              <a:rPr lang="en-US" altLang="zh-CN" sz="2400" dirty="0" smtClean="0">
                <a:latin typeface="宋体" panose="02010600030101010101" pitchFamily="2" charset="-122"/>
              </a:rPr>
              <a:t>(255/8)</a:t>
            </a:r>
            <a:r>
              <a:rPr lang="zh-CN" altLang="en-US" sz="2400" dirty="0" smtClean="0">
                <a:latin typeface="宋体" panose="02010600030101010101" pitchFamily="2" charset="-122"/>
              </a:rPr>
              <a:t>大约是</a:t>
            </a:r>
            <a:r>
              <a:rPr lang="en-US" altLang="zh-CN" sz="2400" dirty="0" smtClean="0">
                <a:latin typeface="宋体" panose="02010600030101010101" pitchFamily="2" charset="-122"/>
              </a:rPr>
              <a:t>13</a:t>
            </a:r>
            <a:r>
              <a:rPr lang="zh-CN" altLang="en-US" sz="2400" dirty="0" smtClean="0">
                <a:latin typeface="宋体" panose="02010600030101010101" pitchFamily="2" charset="-122"/>
              </a:rPr>
              <a:t>折线斜率</a:t>
            </a:r>
            <a:r>
              <a:rPr lang="en-US" altLang="zh-CN" sz="2400" dirty="0" smtClean="0">
                <a:latin typeface="宋体" panose="02010600030101010101" pitchFamily="2" charset="-122"/>
              </a:rPr>
              <a:t>(16)</a:t>
            </a:r>
            <a:r>
              <a:rPr lang="zh-CN" altLang="en-US" sz="2400" dirty="0" smtClean="0">
                <a:latin typeface="宋体" panose="02010600030101010101" pitchFamily="2" charset="-122"/>
              </a:rPr>
              <a:t>的两倍；</a:t>
            </a:r>
            <a:endParaRPr lang="zh-CN" altLang="en-US" sz="2400" dirty="0" smtClean="0">
              <a:latin typeface="宋体" panose="02010600030101010101" pitchFamily="2" charset="-122"/>
            </a:endParaRPr>
          </a:p>
          <a:p>
            <a:pPr lvl="1" eaLnBrk="1" hangingPunct="1"/>
            <a:r>
              <a:rPr lang="en-US" altLang="zh-CN" sz="2400" b="1" dirty="0" smtClean="0">
                <a:solidFill>
                  <a:srgbClr val="C00000"/>
                </a:solidFill>
                <a:latin typeface="宋体" panose="02010600030101010101" pitchFamily="2" charset="-122"/>
              </a:rPr>
              <a:t>15</a:t>
            </a:r>
            <a:r>
              <a:rPr lang="zh-CN" altLang="en-US" sz="2400" b="1" dirty="0" smtClean="0">
                <a:solidFill>
                  <a:srgbClr val="C00000"/>
                </a:solidFill>
                <a:latin typeface="宋体" panose="02010600030101010101" pitchFamily="2" charset="-122"/>
              </a:rPr>
              <a:t>折线特性给出的小信号的信号量化信噪比约是</a:t>
            </a:r>
            <a:r>
              <a:rPr lang="en-US" altLang="zh-CN" sz="2400" b="1" dirty="0" smtClean="0">
                <a:solidFill>
                  <a:srgbClr val="C00000"/>
                </a:solidFill>
                <a:latin typeface="宋体" panose="02010600030101010101" pitchFamily="2" charset="-122"/>
              </a:rPr>
              <a:t>13</a:t>
            </a:r>
            <a:r>
              <a:rPr lang="zh-CN" altLang="en-US" sz="2400" b="1" dirty="0" smtClean="0">
                <a:solidFill>
                  <a:srgbClr val="C00000"/>
                </a:solidFill>
                <a:latin typeface="宋体" panose="02010600030101010101" pitchFamily="2" charset="-122"/>
              </a:rPr>
              <a:t>折线特性的两倍</a:t>
            </a:r>
            <a:endParaRPr lang="en-US" altLang="zh-CN" b="1" dirty="0" smtClean="0">
              <a:solidFill>
                <a:srgbClr val="C00000"/>
              </a:solidFill>
            </a:endParaRPr>
          </a:p>
          <a:p>
            <a:r>
              <a:rPr lang="zh-CN" altLang="en-US" dirty="0" smtClean="0"/>
              <a:t>对于大信号而言</a:t>
            </a:r>
            <a:endParaRPr lang="en-US" altLang="zh-CN" dirty="0" smtClean="0"/>
          </a:p>
          <a:p>
            <a:pPr lvl="1" eaLnBrk="1" hangingPunct="1"/>
            <a:r>
              <a:rPr lang="en-US" altLang="zh-CN" sz="2400" dirty="0" smtClean="0">
                <a:latin typeface="宋体" panose="02010600030101010101" pitchFamily="2" charset="-122"/>
              </a:rPr>
              <a:t>1</a:t>
            </a:r>
            <a:r>
              <a:rPr lang="en-US" altLang="zh-CN" sz="2400" b="1" dirty="0" smtClean="0">
                <a:solidFill>
                  <a:srgbClr val="C00000"/>
                </a:solidFill>
                <a:latin typeface="宋体" panose="02010600030101010101" pitchFamily="2" charset="-122"/>
              </a:rPr>
              <a:t>5</a:t>
            </a:r>
            <a:r>
              <a:rPr lang="zh-CN" altLang="en-US" sz="2400" b="1" dirty="0" smtClean="0">
                <a:solidFill>
                  <a:srgbClr val="C00000"/>
                </a:solidFill>
                <a:latin typeface="宋体" panose="02010600030101010101" pitchFamily="2" charset="-122"/>
              </a:rPr>
              <a:t>折线给出的信号量化信噪比要比</a:t>
            </a:r>
            <a:r>
              <a:rPr lang="en-US" altLang="zh-CN" sz="2400" b="1" dirty="0" smtClean="0">
                <a:solidFill>
                  <a:srgbClr val="C00000"/>
                </a:solidFill>
                <a:latin typeface="宋体" panose="02010600030101010101" pitchFamily="2" charset="-122"/>
              </a:rPr>
              <a:t>13</a:t>
            </a:r>
            <a:r>
              <a:rPr lang="zh-CN" altLang="en-US" sz="2400" b="1" dirty="0" smtClean="0">
                <a:solidFill>
                  <a:srgbClr val="C00000"/>
                </a:solidFill>
                <a:latin typeface="宋体" panose="02010600030101010101" pitchFamily="2" charset="-122"/>
              </a:rPr>
              <a:t>折线稍差；</a:t>
            </a:r>
            <a:endParaRPr lang="zh-CN" altLang="en-US" sz="2400" dirty="0" smtClean="0">
              <a:latin typeface="宋体" panose="02010600030101010101" pitchFamily="2" charset="-122"/>
            </a:endParaRPr>
          </a:p>
          <a:p>
            <a:pPr lvl="1" eaLnBrk="1" hangingPunct="1"/>
            <a:r>
              <a:rPr lang="zh-CN" altLang="en-US" sz="2400" dirty="0" smtClean="0">
                <a:latin typeface="宋体" panose="02010600030101010101" pitchFamily="2" charset="-122"/>
              </a:rPr>
              <a:t>在</a:t>
            </a:r>
            <a:r>
              <a:rPr lang="en-US" altLang="zh-CN" sz="2400" dirty="0" smtClean="0">
                <a:latin typeface="宋体" panose="02010600030101010101" pitchFamily="2" charset="-122"/>
              </a:rPr>
              <a:t>A</a:t>
            </a:r>
            <a:r>
              <a:rPr lang="zh-CN" altLang="en-US" sz="2400" dirty="0" smtClean="0">
                <a:latin typeface="宋体" panose="02010600030101010101" pitchFamily="2" charset="-122"/>
              </a:rPr>
              <a:t>律中</a:t>
            </a:r>
            <a:r>
              <a:rPr lang="en-US" altLang="zh-CN" sz="2400" dirty="0" smtClean="0">
                <a:latin typeface="宋体" panose="02010600030101010101" pitchFamily="2" charset="-122"/>
              </a:rPr>
              <a:t>A</a:t>
            </a:r>
            <a:r>
              <a:rPr lang="zh-CN" altLang="en-US" sz="2400" dirty="0" smtClean="0">
                <a:latin typeface="宋体" panose="02010600030101010101" pitchFamily="2" charset="-122"/>
              </a:rPr>
              <a:t>等于</a:t>
            </a:r>
            <a:r>
              <a:rPr lang="en-US" altLang="zh-CN" sz="2400" dirty="0" smtClean="0">
                <a:latin typeface="宋体" panose="02010600030101010101" pitchFamily="2" charset="-122"/>
              </a:rPr>
              <a:t>87.6</a:t>
            </a:r>
            <a:r>
              <a:rPr lang="zh-CN" altLang="en-US" sz="2400" dirty="0" smtClean="0">
                <a:latin typeface="宋体" panose="02010600030101010101" pitchFamily="2" charset="-122"/>
              </a:rPr>
              <a:t>，而在</a:t>
            </a:r>
            <a:r>
              <a:rPr lang="zh-CN" altLang="en-US" sz="2400" dirty="0" smtClean="0">
                <a:latin typeface="宋体" panose="02010600030101010101" pitchFamily="2" charset="-122"/>
                <a:sym typeface="Symbol" panose="05050102010706020507" pitchFamily="18" charset="2"/>
              </a:rPr>
              <a:t></a:t>
            </a:r>
            <a:r>
              <a:rPr lang="zh-CN" altLang="en-US" sz="2400" dirty="0" smtClean="0">
                <a:latin typeface="宋体" panose="02010600030101010101" pitchFamily="2" charset="-122"/>
              </a:rPr>
              <a:t>律中，</a:t>
            </a:r>
            <a:r>
              <a:rPr lang="en-US" altLang="zh-CN" sz="2400" dirty="0" smtClean="0">
                <a:latin typeface="宋体" panose="02010600030101010101" pitchFamily="2" charset="-122"/>
              </a:rPr>
              <a:t>A</a:t>
            </a:r>
            <a:r>
              <a:rPr lang="zh-CN" altLang="en-US" sz="2400" dirty="0" smtClean="0">
                <a:latin typeface="宋体" panose="02010600030101010101" pitchFamily="2" charset="-122"/>
              </a:rPr>
              <a:t>值相当于</a:t>
            </a:r>
            <a:r>
              <a:rPr lang="en-US" altLang="zh-CN" sz="2400" dirty="0" smtClean="0">
                <a:latin typeface="宋体" panose="02010600030101010101" pitchFamily="2" charset="-122"/>
              </a:rPr>
              <a:t>94.18</a:t>
            </a:r>
            <a:r>
              <a:rPr lang="zh-CN" altLang="en-US" sz="2400" dirty="0" smtClean="0">
                <a:latin typeface="宋体" panose="02010600030101010101" pitchFamily="2" charset="-122"/>
              </a:rPr>
              <a:t>，</a:t>
            </a:r>
            <a:r>
              <a:rPr lang="en-US" altLang="zh-CN" sz="2400" dirty="0" smtClean="0">
                <a:latin typeface="宋体" panose="02010600030101010101" pitchFamily="2" charset="-122"/>
              </a:rPr>
              <a:t>A</a:t>
            </a:r>
            <a:r>
              <a:rPr lang="zh-CN" altLang="en-US" sz="2400" dirty="0" smtClean="0">
                <a:latin typeface="宋体" panose="02010600030101010101" pitchFamily="2" charset="-122"/>
              </a:rPr>
              <a:t>值越大，在大电压段曲线的斜率越小，即信号量噪比越差</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非均匀量化和均匀量化</a:t>
            </a:r>
            <a:endParaRPr lang="zh-CN" altLang="en-US" dirty="0"/>
          </a:p>
        </p:txBody>
      </p:sp>
      <p:sp>
        <p:nvSpPr>
          <p:cNvPr id="3" name="内容占位符 2"/>
          <p:cNvSpPr>
            <a:spLocks noGrp="1"/>
          </p:cNvSpPr>
          <p:nvPr>
            <p:ph idx="1"/>
          </p:nvPr>
        </p:nvSpPr>
        <p:spPr/>
        <p:txBody>
          <a:bodyPr/>
          <a:lstStyle/>
          <a:p>
            <a:r>
              <a:rPr lang="zh-CN" altLang="en-US" dirty="0" smtClean="0">
                <a:latin typeface="宋体" panose="02010600030101010101" pitchFamily="2" charset="-122"/>
              </a:rPr>
              <a:t>用</a:t>
            </a:r>
            <a:r>
              <a:rPr lang="en-US" altLang="zh-CN" dirty="0" smtClean="0">
                <a:latin typeface="宋体" panose="02010600030101010101" pitchFamily="2" charset="-122"/>
              </a:rPr>
              <a:t>13</a:t>
            </a:r>
            <a:r>
              <a:rPr lang="zh-CN" altLang="en-US" dirty="0" smtClean="0">
                <a:latin typeface="宋体" panose="02010600030101010101" pitchFamily="2" charset="-122"/>
              </a:rPr>
              <a:t>折线法中的（第一和第二段）最小量化间隔作为均匀量化时的量化间隔</a:t>
            </a:r>
            <a:endParaRPr lang="en-US" altLang="zh-CN" dirty="0" smtClean="0">
              <a:latin typeface="宋体" panose="02010600030101010101" pitchFamily="2" charset="-122"/>
            </a:endParaRPr>
          </a:p>
          <a:p>
            <a:pPr lvl="1" eaLnBrk="1" hangingPunct="1"/>
            <a:r>
              <a:rPr lang="zh-CN" altLang="en-US" sz="2400" dirty="0" smtClean="0">
                <a:latin typeface="宋体" panose="02010600030101010101" pitchFamily="2" charset="-122"/>
              </a:rPr>
              <a:t>对于</a:t>
            </a:r>
            <a:r>
              <a:rPr lang="en-US" altLang="zh-CN" sz="2400" dirty="0" smtClean="0">
                <a:latin typeface="宋体" panose="02010600030101010101" pitchFamily="2" charset="-122"/>
              </a:rPr>
              <a:t>13</a:t>
            </a:r>
            <a:r>
              <a:rPr lang="zh-CN" altLang="en-US" sz="2400" dirty="0" smtClean="0">
                <a:latin typeface="宋体" panose="02010600030101010101" pitchFamily="2" charset="-122"/>
              </a:rPr>
              <a:t>折线法，第一段具有</a:t>
            </a:r>
            <a:r>
              <a:rPr lang="en-US" altLang="zh-CN" sz="2400" dirty="0" smtClean="0">
                <a:latin typeface="宋体" panose="02010600030101010101" pitchFamily="2" charset="-122"/>
              </a:rPr>
              <a:t>16</a:t>
            </a:r>
            <a:r>
              <a:rPr lang="zh-CN" altLang="en-US" sz="2400" dirty="0" smtClean="0">
                <a:latin typeface="宋体" panose="02010600030101010101" pitchFamily="2" charset="-122"/>
              </a:rPr>
              <a:t>个量化间隔，第一段只占</a:t>
            </a:r>
            <a:r>
              <a:rPr lang="en-US" altLang="zh-CN" sz="2400" dirty="0" smtClean="0">
                <a:latin typeface="宋体" panose="02010600030101010101" pitchFamily="2" charset="-122"/>
              </a:rPr>
              <a:t>x</a:t>
            </a:r>
            <a:r>
              <a:rPr lang="zh-CN" altLang="en-US" sz="2400" dirty="0" smtClean="0">
                <a:latin typeface="宋体" panose="02010600030101010101" pitchFamily="2" charset="-122"/>
              </a:rPr>
              <a:t>轴的</a:t>
            </a:r>
            <a:r>
              <a:rPr lang="en-US" altLang="zh-CN" sz="2400" dirty="0" smtClean="0">
                <a:latin typeface="宋体" panose="02010600030101010101" pitchFamily="2" charset="-122"/>
              </a:rPr>
              <a:t>1/128</a:t>
            </a:r>
            <a:r>
              <a:rPr lang="zh-CN" altLang="en-US" sz="2400" dirty="0" smtClean="0">
                <a:latin typeface="宋体" panose="02010600030101010101" pitchFamily="2" charset="-122"/>
              </a:rPr>
              <a:t>，第一至第八段共有</a:t>
            </a:r>
            <a:r>
              <a:rPr lang="en-US" altLang="zh-CN" sz="2400" dirty="0" smtClean="0">
                <a:latin typeface="宋体" panose="02010600030101010101" pitchFamily="2" charset="-122"/>
              </a:rPr>
              <a:t>16</a:t>
            </a:r>
            <a:r>
              <a:rPr lang="zh-CN" altLang="en-US" sz="2400" dirty="0" smtClean="0">
                <a:latin typeface="宋体" panose="02010600030101010101" pitchFamily="2" charset="-122"/>
              </a:rPr>
              <a:t>*</a:t>
            </a:r>
            <a:r>
              <a:rPr lang="en-US" altLang="zh-CN" sz="2400" dirty="0" smtClean="0">
                <a:latin typeface="宋体" panose="02010600030101010101" pitchFamily="2" charset="-122"/>
              </a:rPr>
              <a:t>128 = 2048</a:t>
            </a:r>
            <a:r>
              <a:rPr lang="zh-CN" altLang="en-US" sz="2400" dirty="0" smtClean="0">
                <a:latin typeface="宋体" panose="02010600030101010101" pitchFamily="2" charset="-122"/>
              </a:rPr>
              <a:t>个均匀量化间隔；</a:t>
            </a:r>
            <a:r>
              <a:rPr lang="en-US" altLang="zh-CN" sz="2400" dirty="0" smtClean="0">
                <a:latin typeface="宋体" panose="02010600030101010101" pitchFamily="2" charset="-122"/>
              </a:rPr>
              <a:t>--11+1</a:t>
            </a:r>
            <a:r>
              <a:rPr lang="zh-CN" altLang="en-US" sz="2400" dirty="0" smtClean="0">
                <a:latin typeface="宋体" panose="02010600030101010101" pitchFamily="2" charset="-122"/>
                <a:ea typeface="宋体" panose="02010600030101010101" pitchFamily="2" charset="-122"/>
              </a:rPr>
              <a:t>个</a:t>
            </a:r>
            <a:r>
              <a:rPr lang="en-US" altLang="zh-CN" sz="2400" dirty="0" smtClean="0">
                <a:latin typeface="宋体" panose="02010600030101010101" pitchFamily="2" charset="-122"/>
                <a:ea typeface="宋体" panose="02010600030101010101" pitchFamily="2" charset="-122"/>
              </a:rPr>
              <a:t>bits</a:t>
            </a:r>
            <a:r>
              <a:rPr lang="zh-CN" altLang="en-US" sz="2400" dirty="0" smtClean="0">
                <a:latin typeface="宋体" panose="02010600030101010101" pitchFamily="2" charset="-122"/>
                <a:ea typeface="宋体" panose="02010600030101010101" pitchFamily="2" charset="-122"/>
              </a:rPr>
              <a:t>表示</a:t>
            </a:r>
            <a:endParaRPr lang="zh-CN" altLang="en-US" sz="2400" dirty="0" smtClean="0">
              <a:latin typeface="宋体" panose="02010600030101010101" pitchFamily="2" charset="-122"/>
            </a:endParaRPr>
          </a:p>
          <a:p>
            <a:pPr lvl="1" eaLnBrk="1" hangingPunct="1"/>
            <a:r>
              <a:rPr lang="zh-CN" altLang="en-US" sz="2400" dirty="0" smtClean="0">
                <a:latin typeface="宋体" panose="02010600030101010101" pitchFamily="2" charset="-122"/>
              </a:rPr>
              <a:t>对于非均匀量化，每一段都具有</a:t>
            </a:r>
            <a:r>
              <a:rPr lang="en-US" altLang="zh-CN" sz="2400" dirty="0" smtClean="0">
                <a:latin typeface="宋体" panose="02010600030101010101" pitchFamily="2" charset="-122"/>
              </a:rPr>
              <a:t>16</a:t>
            </a:r>
            <a:r>
              <a:rPr lang="zh-CN" altLang="en-US" sz="2400" dirty="0" smtClean="0">
                <a:latin typeface="宋体" panose="02010600030101010101" pitchFamily="2" charset="-122"/>
              </a:rPr>
              <a:t>个量化间隔，只需</a:t>
            </a:r>
            <a:r>
              <a:rPr lang="en-US" altLang="zh-CN" sz="2400" dirty="0" smtClean="0">
                <a:latin typeface="宋体" panose="02010600030101010101" pitchFamily="2" charset="-122"/>
              </a:rPr>
              <a:t>8</a:t>
            </a:r>
            <a:r>
              <a:rPr lang="zh-CN" altLang="en-US" sz="2400" dirty="0" smtClean="0">
                <a:latin typeface="宋体" panose="02010600030101010101" pitchFamily="2" charset="-122"/>
              </a:rPr>
              <a:t>*</a:t>
            </a:r>
            <a:r>
              <a:rPr lang="en-US" altLang="zh-CN" sz="2400" dirty="0" smtClean="0">
                <a:latin typeface="宋体" panose="02010600030101010101" pitchFamily="2" charset="-122"/>
              </a:rPr>
              <a:t>16=128</a:t>
            </a:r>
            <a:r>
              <a:rPr lang="zh-CN" altLang="en-US" sz="2400" dirty="0" smtClean="0">
                <a:latin typeface="宋体" panose="02010600030101010101" pitchFamily="2" charset="-122"/>
              </a:rPr>
              <a:t>个不同的量化间隔</a:t>
            </a:r>
            <a:r>
              <a:rPr lang="en-US" altLang="zh-CN" sz="2400" dirty="0" smtClean="0">
                <a:latin typeface="宋体" panose="02010600030101010101" pitchFamily="2" charset="-122"/>
              </a:rPr>
              <a:t>--7+1</a:t>
            </a:r>
            <a:r>
              <a:rPr lang="zh-CN" altLang="en-US" sz="2400" dirty="0" smtClean="0">
                <a:latin typeface="宋体" panose="02010600030101010101" pitchFamily="2" charset="-122"/>
                <a:ea typeface="宋体" panose="02010600030101010101" pitchFamily="2" charset="-122"/>
              </a:rPr>
              <a:t>个</a:t>
            </a:r>
            <a:r>
              <a:rPr lang="en-US" altLang="zh-CN" sz="2400" dirty="0" smtClean="0">
                <a:latin typeface="宋体" panose="02010600030101010101" pitchFamily="2" charset="-122"/>
                <a:ea typeface="宋体" panose="02010600030101010101" pitchFamily="2" charset="-122"/>
              </a:rPr>
              <a:t>bits</a:t>
            </a:r>
            <a:r>
              <a:rPr lang="zh-CN" altLang="en-US" sz="2400" dirty="0" smtClean="0">
                <a:latin typeface="宋体" panose="02010600030101010101" pitchFamily="2" charset="-122"/>
                <a:ea typeface="宋体" panose="02010600030101010101" pitchFamily="2" charset="-122"/>
              </a:rPr>
              <a:t>表示</a:t>
            </a:r>
            <a:endParaRPr lang="en-US" altLang="zh-CN" dirty="0" smtClean="0">
              <a:latin typeface="宋体" panose="02010600030101010101" pitchFamily="2" charset="-122"/>
            </a:endParaRPr>
          </a:p>
          <a:p>
            <a:r>
              <a:rPr lang="zh-CN" altLang="en-US" dirty="0" smtClean="0">
                <a:latin typeface="宋体" panose="02010600030101010101" pitchFamily="2" charset="-122"/>
              </a:rPr>
              <a:t>在保证小信号量化间隔相等的条件下</a:t>
            </a:r>
            <a:endParaRPr lang="en-US" altLang="zh-CN" dirty="0" smtClean="0">
              <a:latin typeface="宋体" panose="02010600030101010101" pitchFamily="2" charset="-122"/>
            </a:endParaRPr>
          </a:p>
          <a:p>
            <a:pPr lvl="1" eaLnBrk="1" hangingPunct="1"/>
            <a:r>
              <a:rPr lang="zh-CN" altLang="en-US" sz="2400" dirty="0" smtClean="0">
                <a:latin typeface="宋体" panose="02010600030101010101" pitchFamily="2" charset="-122"/>
              </a:rPr>
              <a:t>均匀量化（线性编码）需要</a:t>
            </a:r>
            <a:r>
              <a:rPr lang="en-US" altLang="zh-CN" sz="2400" dirty="0" smtClean="0">
                <a:latin typeface="宋体" panose="02010600030101010101" pitchFamily="2" charset="-122"/>
              </a:rPr>
              <a:t>11</a:t>
            </a:r>
            <a:r>
              <a:rPr lang="zh-CN" altLang="en-US" sz="2400" dirty="0" smtClean="0">
                <a:latin typeface="宋体" panose="02010600030101010101" pitchFamily="2" charset="-122"/>
              </a:rPr>
              <a:t>比特编码；</a:t>
            </a:r>
            <a:endParaRPr lang="zh-CN" altLang="en-US" sz="2400" dirty="0" smtClean="0">
              <a:latin typeface="宋体" panose="02010600030101010101" pitchFamily="2" charset="-122"/>
            </a:endParaRPr>
          </a:p>
          <a:p>
            <a:pPr lvl="1" eaLnBrk="1" hangingPunct="1"/>
            <a:r>
              <a:rPr lang="zh-CN" altLang="en-US" sz="2400" dirty="0" smtClean="0">
                <a:latin typeface="宋体" panose="02010600030101010101" pitchFamily="2" charset="-122"/>
              </a:rPr>
              <a:t>非均匀量化（非线性编码）只要</a:t>
            </a:r>
            <a:r>
              <a:rPr lang="en-US" altLang="zh-CN" sz="2400" dirty="0" smtClean="0">
                <a:latin typeface="宋体" panose="02010600030101010101" pitchFamily="2" charset="-122"/>
              </a:rPr>
              <a:t>7</a:t>
            </a:r>
            <a:r>
              <a:rPr lang="zh-CN" altLang="en-US" sz="2400" dirty="0" smtClean="0">
                <a:latin typeface="宋体" panose="02010600030101010101" pitchFamily="2" charset="-122"/>
              </a:rPr>
              <a:t>比特就够了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285875" y="274638"/>
            <a:ext cx="7400925" cy="796925"/>
          </a:xfrm>
        </p:spPr>
        <p:txBody>
          <a:bodyPr/>
          <a:lstStyle/>
          <a:p>
            <a:r>
              <a:rPr lang="zh-CN" altLang="en-US" smtClean="0">
                <a:ea typeface="宋体" panose="02010600030101010101" pitchFamily="2" charset="-122"/>
              </a:rPr>
              <a:t>采样与量化常用的参数</a:t>
            </a:r>
            <a:endParaRPr lang="zh-CN" altLang="en-US" smtClean="0">
              <a:ea typeface="宋体" panose="02010600030101010101" pitchFamily="2" charset="-122"/>
            </a:endParaRPr>
          </a:p>
        </p:txBody>
      </p:sp>
      <p:sp>
        <p:nvSpPr>
          <p:cNvPr id="25603" name="文本占位符 2"/>
          <p:cNvSpPr>
            <a:spLocks noGrp="1"/>
          </p:cNvSpPr>
          <p:nvPr>
            <p:ph type="body" idx="1"/>
          </p:nvPr>
        </p:nvSpPr>
        <p:spPr/>
        <p:txBody>
          <a:bodyPr/>
          <a:lstStyle/>
          <a:p>
            <a:r>
              <a:rPr lang="zh-CN" altLang="en-US" smtClean="0">
                <a:ea typeface="宋体" panose="02010600030101010101" pitchFamily="2" charset="-122"/>
              </a:rPr>
              <a:t>采样频率</a:t>
            </a:r>
            <a:endParaRPr lang="zh-CN" altLang="en-US" smtClean="0">
              <a:ea typeface="宋体" panose="02010600030101010101" pitchFamily="2" charset="-122"/>
            </a:endParaRPr>
          </a:p>
        </p:txBody>
      </p:sp>
      <p:sp>
        <p:nvSpPr>
          <p:cNvPr id="25604" name="内容占位符 3"/>
          <p:cNvSpPr>
            <a:spLocks noGrp="1"/>
          </p:cNvSpPr>
          <p:nvPr>
            <p:ph sz="half" idx="2"/>
          </p:nvPr>
        </p:nvSpPr>
        <p:spPr>
          <a:xfrm>
            <a:off x="457200" y="2174875"/>
            <a:ext cx="4114800" cy="3951288"/>
          </a:xfrm>
        </p:spPr>
        <p:txBody>
          <a:bodyPr/>
          <a:lstStyle/>
          <a:p>
            <a:r>
              <a:rPr lang="en-US" altLang="zh-CN" dirty="0" smtClean="0">
                <a:ea typeface="宋体" panose="02010600030101010101" pitchFamily="2" charset="-122"/>
              </a:rPr>
              <a:t>8kHz</a:t>
            </a:r>
            <a:endParaRPr lang="en-US" altLang="zh-CN" dirty="0" smtClean="0">
              <a:ea typeface="宋体" panose="02010600030101010101" pitchFamily="2" charset="-122"/>
            </a:endParaRPr>
          </a:p>
          <a:p>
            <a:r>
              <a:rPr lang="en-US" altLang="zh-CN" dirty="0" smtClean="0">
                <a:ea typeface="宋体" panose="02010600030101010101" pitchFamily="2" charset="-122"/>
              </a:rPr>
              <a:t>11.025kHZ</a:t>
            </a:r>
            <a:endParaRPr lang="en-US" altLang="zh-CN" dirty="0" smtClean="0">
              <a:ea typeface="宋体" panose="02010600030101010101" pitchFamily="2" charset="-122"/>
            </a:endParaRPr>
          </a:p>
          <a:p>
            <a:r>
              <a:rPr lang="en-US" altLang="zh-CN" dirty="0" smtClean="0">
                <a:ea typeface="宋体" panose="02010600030101010101" pitchFamily="2" charset="-122"/>
              </a:rPr>
              <a:t>22.05kHZ</a:t>
            </a:r>
            <a:r>
              <a:rPr lang="zh-CN" altLang="en-US" dirty="0" smtClean="0">
                <a:ea typeface="宋体" panose="02010600030101010101" pitchFamily="2" charset="-122"/>
              </a:rPr>
              <a:t>（</a:t>
            </a:r>
            <a:r>
              <a:rPr lang="en-US" altLang="zh-CN" dirty="0" smtClean="0">
                <a:ea typeface="宋体" panose="02010600030101010101" pitchFamily="2" charset="-122"/>
              </a:rPr>
              <a:t>FM</a:t>
            </a:r>
            <a:r>
              <a:rPr lang="zh-CN" altLang="en-US" dirty="0" smtClean="0">
                <a:ea typeface="宋体" panose="02010600030101010101" pitchFamily="2" charset="-122"/>
              </a:rPr>
              <a:t>广播音质）</a:t>
            </a:r>
            <a:endParaRPr lang="en-US" altLang="zh-CN" dirty="0" smtClean="0">
              <a:ea typeface="宋体" panose="02010600030101010101" pitchFamily="2" charset="-122"/>
            </a:endParaRPr>
          </a:p>
          <a:p>
            <a:r>
              <a:rPr lang="en-US" altLang="zh-CN" dirty="0" smtClean="0">
                <a:ea typeface="宋体" panose="02010600030101010101" pitchFamily="2" charset="-122"/>
              </a:rPr>
              <a:t>44.1kHz</a:t>
            </a:r>
            <a:r>
              <a:rPr lang="zh-CN" altLang="en-US" dirty="0" smtClean="0">
                <a:ea typeface="宋体" panose="02010600030101010101" pitchFamily="2" charset="-122"/>
              </a:rPr>
              <a:t>（</a:t>
            </a:r>
            <a:r>
              <a:rPr lang="en-US" altLang="zh-CN" dirty="0" smtClean="0">
                <a:ea typeface="宋体" panose="02010600030101010101" pitchFamily="2" charset="-122"/>
              </a:rPr>
              <a:t>CD</a:t>
            </a:r>
            <a:r>
              <a:rPr lang="zh-CN" altLang="en-US" dirty="0" smtClean="0">
                <a:ea typeface="宋体" panose="02010600030101010101" pitchFamily="2" charset="-122"/>
              </a:rPr>
              <a:t>音质）</a:t>
            </a:r>
            <a:endParaRPr lang="en-US" altLang="zh-CN" dirty="0" smtClean="0">
              <a:ea typeface="宋体" panose="02010600030101010101" pitchFamily="2" charset="-122"/>
            </a:endParaRPr>
          </a:p>
          <a:p>
            <a:r>
              <a:rPr lang="en-US" altLang="zh-CN" dirty="0" smtClean="0">
                <a:ea typeface="宋体" panose="02010600030101010101" pitchFamily="2" charset="-122"/>
              </a:rPr>
              <a:t>48kHz</a:t>
            </a:r>
            <a:r>
              <a:rPr lang="zh-CN" altLang="en-US" dirty="0" smtClean="0">
                <a:ea typeface="宋体" panose="02010600030101010101" pitchFamily="2" charset="-122"/>
              </a:rPr>
              <a:t>（</a:t>
            </a:r>
            <a:r>
              <a:rPr lang="en-US" altLang="zh-CN" dirty="0" smtClean="0">
                <a:ea typeface="宋体" panose="02010600030101010101" pitchFamily="2" charset="-122"/>
              </a:rPr>
              <a:t>DVD</a:t>
            </a:r>
            <a:r>
              <a:rPr lang="zh-CN" altLang="en-US" dirty="0" smtClean="0">
                <a:ea typeface="宋体" panose="02010600030101010101" pitchFamily="2" charset="-122"/>
              </a:rPr>
              <a:t>音质）</a:t>
            </a:r>
            <a:endParaRPr lang="zh-CN" altLang="en-US" dirty="0" smtClean="0">
              <a:ea typeface="宋体" panose="02010600030101010101" pitchFamily="2" charset="-122"/>
            </a:endParaRPr>
          </a:p>
        </p:txBody>
      </p:sp>
      <p:sp>
        <p:nvSpPr>
          <p:cNvPr id="25605" name="文本占位符 4"/>
          <p:cNvSpPr>
            <a:spLocks noGrp="1"/>
          </p:cNvSpPr>
          <p:nvPr>
            <p:ph type="body" sz="quarter" idx="3"/>
          </p:nvPr>
        </p:nvSpPr>
        <p:spPr>
          <a:xfrm>
            <a:off x="5143500" y="1535113"/>
            <a:ext cx="3543300" cy="639762"/>
          </a:xfrm>
        </p:spPr>
        <p:txBody>
          <a:bodyPr/>
          <a:lstStyle/>
          <a:p>
            <a:r>
              <a:rPr lang="zh-CN" altLang="en-US" dirty="0" smtClean="0">
                <a:ea typeface="宋体" panose="02010600030101010101" pitchFamily="2" charset="-122"/>
              </a:rPr>
              <a:t>量化位数</a:t>
            </a:r>
            <a:endParaRPr lang="zh-CN" altLang="en-US" dirty="0" smtClean="0">
              <a:ea typeface="宋体" panose="02010600030101010101" pitchFamily="2" charset="-122"/>
            </a:endParaRPr>
          </a:p>
        </p:txBody>
      </p:sp>
      <p:sp>
        <p:nvSpPr>
          <p:cNvPr id="25606" name="内容占位符 5"/>
          <p:cNvSpPr>
            <a:spLocks noGrp="1"/>
          </p:cNvSpPr>
          <p:nvPr>
            <p:ph sz="quarter" idx="4"/>
          </p:nvPr>
        </p:nvSpPr>
        <p:spPr>
          <a:xfrm>
            <a:off x="5214938" y="2174875"/>
            <a:ext cx="3471862" cy="682625"/>
          </a:xfrm>
        </p:spPr>
        <p:txBody>
          <a:bodyPr/>
          <a:lstStyle/>
          <a:p>
            <a:r>
              <a:rPr lang="en-US" altLang="zh-CN" smtClean="0">
                <a:ea typeface="宋体" panose="02010600030101010101" pitchFamily="2" charset="-122"/>
              </a:rPr>
              <a:t>8/16/32</a:t>
            </a:r>
            <a:endParaRPr lang="zh-CN" altLang="en-US" smtClean="0">
              <a:ea typeface="宋体" panose="02010600030101010101" pitchFamily="2" charset="-122"/>
            </a:endParaRPr>
          </a:p>
        </p:txBody>
      </p:sp>
      <p:sp>
        <p:nvSpPr>
          <p:cNvPr id="25607"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
        <p:nvSpPr>
          <p:cNvPr id="25608" name="文本占位符 4"/>
          <p:cNvSpPr txBox="1"/>
          <p:nvPr/>
        </p:nvSpPr>
        <p:spPr bwMode="gray">
          <a:xfrm>
            <a:off x="5214938" y="2860675"/>
            <a:ext cx="3543300" cy="639763"/>
          </a:xfrm>
          <a:prstGeom prst="rect">
            <a:avLst/>
          </a:prstGeom>
          <a:noFill/>
          <a:ln w="9525">
            <a:noFill/>
            <a:miter lim="800000"/>
          </a:ln>
        </p:spPr>
        <p:txBody>
          <a:bodyPr anchor="b"/>
          <a:lstStyle/>
          <a:p>
            <a:pPr eaLnBrk="0" hangingPunct="0">
              <a:spcBef>
                <a:spcPct val="20000"/>
              </a:spcBef>
              <a:buClr>
                <a:schemeClr val="tx2"/>
              </a:buClr>
              <a:buFont typeface="Wingdings" panose="05000000000000000000" pitchFamily="2" charset="2"/>
              <a:buNone/>
            </a:pPr>
            <a:r>
              <a:rPr lang="zh-CN" altLang="en-US"/>
              <a:t>位速</a:t>
            </a:r>
            <a:endParaRPr lang="zh-CN" altLang="en-US"/>
          </a:p>
        </p:txBody>
      </p:sp>
      <p:sp>
        <p:nvSpPr>
          <p:cNvPr id="25609" name="内容占位符 5"/>
          <p:cNvSpPr txBox="1"/>
          <p:nvPr/>
        </p:nvSpPr>
        <p:spPr bwMode="gray">
          <a:xfrm>
            <a:off x="5286375" y="3786188"/>
            <a:ext cx="3471863" cy="2214562"/>
          </a:xfrm>
          <a:prstGeom prst="rect">
            <a:avLst/>
          </a:prstGeom>
          <a:noFill/>
          <a:ln w="9525">
            <a:noFill/>
            <a:miter lim="800000"/>
          </a:ln>
        </p:spPr>
        <p:txBody>
          <a:bodyPr/>
          <a:lstStyle/>
          <a:p>
            <a:pPr marL="342900" indent="-342900" eaLnBrk="0" hangingPunct="0">
              <a:spcBef>
                <a:spcPct val="20000"/>
              </a:spcBef>
              <a:buClr>
                <a:schemeClr val="tx2"/>
              </a:buClr>
              <a:buFont typeface="Wingdings" panose="05000000000000000000" pitchFamily="2" charset="2"/>
              <a:buChar char="v"/>
            </a:pPr>
            <a:r>
              <a:rPr lang="en-US" altLang="zh-CN"/>
              <a:t>64kbps</a:t>
            </a:r>
            <a:endParaRPr lang="en-US" altLang="zh-CN"/>
          </a:p>
          <a:p>
            <a:pPr marL="342900" indent="-342900" eaLnBrk="0" hangingPunct="0">
              <a:spcBef>
                <a:spcPct val="20000"/>
              </a:spcBef>
              <a:buClr>
                <a:schemeClr val="tx2"/>
              </a:buClr>
              <a:buFont typeface="Wingdings" panose="05000000000000000000" pitchFamily="2" charset="2"/>
              <a:buChar char="v"/>
            </a:pPr>
            <a:r>
              <a:rPr lang="en-US" altLang="zh-CN"/>
              <a:t>128kbps</a:t>
            </a:r>
            <a:endParaRPr lang="en-US" altLang="zh-CN"/>
          </a:p>
          <a:p>
            <a:pPr marL="342900" indent="-342900" eaLnBrk="0" hangingPunct="0">
              <a:spcBef>
                <a:spcPct val="20000"/>
              </a:spcBef>
              <a:buClr>
                <a:schemeClr val="tx2"/>
              </a:buClr>
              <a:buFont typeface="Wingdings" panose="05000000000000000000" pitchFamily="2" charset="2"/>
              <a:buChar char="v"/>
            </a:pPr>
            <a:r>
              <a:rPr lang="en-US" altLang="zh-CN"/>
              <a:t>224kbps</a:t>
            </a:r>
            <a:r>
              <a:rPr lang="zh-CN" altLang="en-US"/>
              <a:t>（</a:t>
            </a:r>
            <a:r>
              <a:rPr lang="en-US" altLang="zh-CN"/>
              <a:t>mp3</a:t>
            </a:r>
            <a:r>
              <a:rPr lang="zh-CN" altLang="en-US"/>
              <a:t>）</a:t>
            </a:r>
            <a:endParaRPr lang="zh-CN" altLang="en-US"/>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anose="02010600030101010101" pitchFamily="2" charset="-122"/>
              </a:rPr>
              <a:t>采样量化举例</a:t>
            </a:r>
            <a:endParaRPr lang="zh-CN" altLang="en-US" smtClean="0">
              <a:ea typeface="宋体" panose="02010600030101010101" pitchFamily="2" charset="-122"/>
            </a:endParaRPr>
          </a:p>
        </p:txBody>
      </p:sp>
      <p:sp>
        <p:nvSpPr>
          <p:cNvPr id="266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6628" name="Picture 4"/>
          <p:cNvPicPr>
            <a:picLocks noChangeAspect="1" noChangeArrowheads="1"/>
          </p:cNvPicPr>
          <p:nvPr/>
        </p:nvPicPr>
        <p:blipFill>
          <a:blip r:embed="rId1" cstate="print"/>
          <a:srcRect/>
          <a:stretch>
            <a:fillRect/>
          </a:stretch>
        </p:blipFill>
        <p:spPr bwMode="auto">
          <a:xfrm>
            <a:off x="628650" y="1500188"/>
            <a:ext cx="8229600" cy="3608387"/>
          </a:xfrm>
          <a:prstGeom prst="rect">
            <a:avLst/>
          </a:prstGeom>
          <a:noFill/>
          <a:ln w="9525">
            <a:noFill/>
            <a:miter lim="800000"/>
            <a:headEnd/>
            <a:tailEnd/>
          </a:ln>
        </p:spPr>
      </p:pic>
      <p:sp>
        <p:nvSpPr>
          <p:cNvPr id="26629" name="TextBox 8"/>
          <p:cNvSpPr txBox="1">
            <a:spLocks noChangeArrowheads="1"/>
          </p:cNvSpPr>
          <p:nvPr/>
        </p:nvSpPr>
        <p:spPr bwMode="auto">
          <a:xfrm>
            <a:off x="1214438" y="5500688"/>
            <a:ext cx="7500937" cy="461962"/>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a:t>采样频率为</a:t>
            </a:r>
            <a:r>
              <a:rPr lang="en-US" altLang="zh-CN"/>
              <a:t>1000</a:t>
            </a:r>
            <a:r>
              <a:rPr lang="zh-CN" altLang="en-US"/>
              <a:t>次</a:t>
            </a:r>
            <a:r>
              <a:rPr lang="en-US" altLang="zh-CN"/>
              <a:t>/</a:t>
            </a:r>
            <a:r>
              <a:rPr lang="zh-CN" altLang="en-US"/>
              <a:t>秒，采样幅度为</a:t>
            </a:r>
            <a:r>
              <a:rPr lang="en-US" altLang="zh-CN"/>
              <a:t>10</a:t>
            </a:r>
            <a:r>
              <a:rPr lang="zh-CN" altLang="en-US"/>
              <a:t>个等级</a:t>
            </a:r>
            <a:endParaRPr lang="zh-CN" altLang="en-US"/>
          </a:p>
        </p:txBody>
      </p:sp>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anose="02010600030101010101" pitchFamily="2" charset="-122"/>
              </a:rPr>
              <a:t>重构后的信号</a:t>
            </a:r>
            <a:endParaRPr lang="zh-CN" altLang="en-US" smtClean="0">
              <a:ea typeface="宋体" panose="02010600030101010101" pitchFamily="2" charset="-122"/>
            </a:endParaRPr>
          </a:p>
        </p:txBody>
      </p:sp>
      <p:sp>
        <p:nvSpPr>
          <p:cNvPr id="276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7652" name="Picture 3"/>
          <p:cNvPicPr>
            <a:picLocks noChangeAspect="1" noChangeArrowheads="1"/>
          </p:cNvPicPr>
          <p:nvPr/>
        </p:nvPicPr>
        <p:blipFill>
          <a:blip r:embed="rId1" cstate="print"/>
          <a:srcRect/>
          <a:stretch>
            <a:fillRect/>
          </a:stretch>
        </p:blipFill>
        <p:spPr bwMode="auto">
          <a:xfrm>
            <a:off x="400050" y="1571625"/>
            <a:ext cx="8458200" cy="3962400"/>
          </a:xfrm>
          <a:prstGeom prst="rect">
            <a:avLst/>
          </a:prstGeom>
          <a:noFill/>
          <a:ln w="9525">
            <a:noFill/>
            <a:miter lim="800000"/>
            <a:headEnd/>
            <a:tailEnd/>
          </a:ln>
        </p:spPr>
      </p:pic>
      <p:sp>
        <p:nvSpPr>
          <p:cNvPr id="27653" name="TextBox 5"/>
          <p:cNvSpPr txBox="1">
            <a:spLocks noChangeArrowheads="1"/>
          </p:cNvSpPr>
          <p:nvPr/>
        </p:nvSpPr>
        <p:spPr bwMode="auto">
          <a:xfrm>
            <a:off x="1214438" y="5500688"/>
            <a:ext cx="7500937" cy="904875"/>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a:t>重构后的信号</a:t>
            </a:r>
            <a:endParaRPr lang="en-US" altLang="zh-CN"/>
          </a:p>
          <a:p>
            <a:pPr>
              <a:spcBef>
                <a:spcPct val="20000"/>
              </a:spcBef>
              <a:buClr>
                <a:schemeClr val="tx2"/>
              </a:buClr>
              <a:buFont typeface="Wingdings" panose="05000000000000000000" pitchFamily="2" charset="2"/>
              <a:buNone/>
            </a:pPr>
            <a:r>
              <a:rPr lang="zh-CN" altLang="en-US"/>
              <a:t>如何减小失真？</a:t>
            </a:r>
            <a:endParaRPr lang="zh-CN" altLang="en-US"/>
          </a:p>
        </p:txBody>
      </p:sp>
    </p:spTree>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anose="02010600030101010101" pitchFamily="2" charset="-122"/>
              </a:rPr>
              <a:t>减小失真的措施</a:t>
            </a:r>
            <a:endParaRPr lang="zh-CN" altLang="en-US" smtClean="0">
              <a:ea typeface="宋体" panose="02010600030101010101" pitchFamily="2" charset="-122"/>
            </a:endParaRPr>
          </a:p>
        </p:txBody>
      </p:sp>
      <p:sp>
        <p:nvSpPr>
          <p:cNvPr id="28675" name="内容占位符 2"/>
          <p:cNvSpPr>
            <a:spLocks noGrp="1"/>
          </p:cNvSpPr>
          <p:nvPr>
            <p:ph idx="1"/>
          </p:nvPr>
        </p:nvSpPr>
        <p:spPr>
          <a:xfrm>
            <a:off x="1000125" y="4929188"/>
            <a:ext cx="7686675" cy="1143000"/>
          </a:xfrm>
        </p:spPr>
        <p:txBody>
          <a:bodyPr/>
          <a:lstStyle/>
          <a:p>
            <a:r>
              <a:rPr lang="zh-CN" altLang="en-US" dirty="0" smtClean="0">
                <a:ea typeface="宋体" panose="02010600030101010101" pitchFamily="2" charset="-122"/>
              </a:rPr>
              <a:t>采用更高的采样频率</a:t>
            </a:r>
            <a:endParaRPr lang="en-US" altLang="zh-CN" dirty="0" smtClean="0">
              <a:ea typeface="宋体" panose="02010600030101010101" pitchFamily="2" charset="-122"/>
            </a:endParaRPr>
          </a:p>
          <a:p>
            <a:r>
              <a:rPr lang="zh-CN" altLang="en-US" dirty="0" smtClean="0">
                <a:ea typeface="宋体" panose="02010600030101010101" pitchFamily="2" charset="-122"/>
              </a:rPr>
              <a:t>提高量化的精度</a:t>
            </a:r>
            <a:endParaRPr lang="zh-CN" altLang="en-US" dirty="0" smtClean="0">
              <a:ea typeface="宋体" panose="02010600030101010101"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8677" name="Picture 3"/>
          <p:cNvPicPr>
            <a:picLocks noChangeAspect="1" noChangeArrowheads="1"/>
          </p:cNvPicPr>
          <p:nvPr/>
        </p:nvPicPr>
        <p:blipFill>
          <a:blip r:embed="rId1" cstate="print"/>
          <a:srcRect/>
          <a:stretch>
            <a:fillRect/>
          </a:stretch>
        </p:blipFill>
        <p:spPr bwMode="auto">
          <a:xfrm>
            <a:off x="0" y="1528763"/>
            <a:ext cx="4114800" cy="2971800"/>
          </a:xfrm>
          <a:prstGeom prst="rect">
            <a:avLst/>
          </a:prstGeom>
          <a:noFill/>
          <a:ln w="9525">
            <a:noFill/>
            <a:miter lim="800000"/>
            <a:headEnd/>
            <a:tailEnd/>
          </a:ln>
        </p:spPr>
      </p:pic>
      <p:pic>
        <p:nvPicPr>
          <p:cNvPr id="28678" name="Picture 4"/>
          <p:cNvPicPr>
            <a:picLocks noChangeAspect="1" noChangeArrowheads="1"/>
          </p:cNvPicPr>
          <p:nvPr/>
        </p:nvPicPr>
        <p:blipFill>
          <a:blip r:embed="rId2" cstate="print"/>
          <a:srcRect/>
          <a:stretch>
            <a:fillRect/>
          </a:stretch>
        </p:blipFill>
        <p:spPr bwMode="auto">
          <a:xfrm>
            <a:off x="4724400" y="1604963"/>
            <a:ext cx="44196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采样保持电路及其信号波形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96A0448"/>
          <p:cNvPicPr>
            <a:picLocks noChangeAspect="1" noChangeArrowheads="1"/>
          </p:cNvPicPr>
          <p:nvPr/>
        </p:nvPicPr>
        <p:blipFill>
          <a:blip r:embed="rId1" cstate="print"/>
          <a:srcRect/>
          <a:stretch>
            <a:fillRect/>
          </a:stretch>
        </p:blipFill>
        <p:spPr bwMode="auto">
          <a:xfrm>
            <a:off x="217394" y="1688778"/>
            <a:ext cx="8386782" cy="2244278"/>
          </a:xfrm>
          <a:prstGeom prst="rect">
            <a:avLst/>
          </a:prstGeom>
          <a:noFill/>
          <a:ln w="63500">
            <a:solidFill>
              <a:schemeClr val="accent1"/>
            </a:solidFill>
            <a:miter lim="800000"/>
            <a:headEnd/>
            <a:tailEnd/>
          </a:ln>
        </p:spPr>
      </p:pic>
      <p:sp>
        <p:nvSpPr>
          <p:cNvPr id="11" name="AutoShape 5"/>
          <p:cNvSpPr>
            <a:spLocks noChangeArrowheads="1"/>
          </p:cNvSpPr>
          <p:nvPr/>
        </p:nvSpPr>
        <p:spPr bwMode="auto">
          <a:xfrm>
            <a:off x="251520" y="1150640"/>
            <a:ext cx="1676400" cy="838200"/>
          </a:xfrm>
          <a:prstGeom prst="wedgeRoundRectCallout">
            <a:avLst>
              <a:gd name="adj1" fmla="val 852"/>
              <a:gd name="adj2" fmla="val 100759"/>
              <a:gd name="adj3" fmla="val 16667"/>
            </a:avLst>
          </a:prstGeom>
          <a:solidFill>
            <a:schemeClr val="accent1"/>
          </a:solidFill>
          <a:ln w="9525">
            <a:solidFill>
              <a:schemeClr val="tx1"/>
            </a:solidFill>
            <a:miter lim="800000"/>
          </a:ln>
          <a:effectLst/>
        </p:spPr>
        <p:txBody>
          <a:bodyPr/>
          <a:lstStyle/>
          <a:p>
            <a:pPr algn="ctr"/>
            <a:r>
              <a:rPr kumimoji="1" lang="en-US" altLang="zh-CN" sz="2000" dirty="0">
                <a:latin typeface="Times New Roman" panose="02020603050405020304" pitchFamily="18" charset="0"/>
              </a:rPr>
              <a:t>MOS</a:t>
            </a:r>
            <a:r>
              <a:rPr kumimoji="1" lang="zh-CN" altLang="en-US" sz="2000" dirty="0">
                <a:latin typeface="Times New Roman" panose="02020603050405020304" pitchFamily="18" charset="0"/>
              </a:rPr>
              <a:t>管，做模拟开关</a:t>
            </a:r>
            <a:endParaRPr kumimoji="1" lang="zh-CN" altLang="en-US" sz="2000" dirty="0">
              <a:latin typeface="Times New Roman" panose="02020603050405020304" pitchFamily="18" charset="0"/>
            </a:endParaRPr>
          </a:p>
        </p:txBody>
      </p:sp>
      <p:sp>
        <p:nvSpPr>
          <p:cNvPr id="12" name="AutoShape 6"/>
          <p:cNvSpPr>
            <a:spLocks noChangeArrowheads="1"/>
          </p:cNvSpPr>
          <p:nvPr/>
        </p:nvSpPr>
        <p:spPr bwMode="auto">
          <a:xfrm>
            <a:off x="1259632" y="4077072"/>
            <a:ext cx="2232248" cy="838200"/>
          </a:xfrm>
          <a:prstGeom prst="wedgeEllipseCallout">
            <a:avLst>
              <a:gd name="adj1" fmla="val -60088"/>
              <a:gd name="adj2" fmla="val -120454"/>
            </a:avLst>
          </a:prstGeom>
          <a:solidFill>
            <a:srgbClr val="FFCC00"/>
          </a:solidFill>
          <a:ln w="9525">
            <a:solidFill>
              <a:schemeClr val="tx1"/>
            </a:solidFill>
            <a:miter lim="800000"/>
          </a:ln>
          <a:effectLst/>
        </p:spPr>
        <p:txBody>
          <a:bodyPr/>
          <a:lstStyle/>
          <a:p>
            <a:pPr algn="ctr"/>
            <a:r>
              <a:rPr kumimoji="1" lang="zh-CN" altLang="en-US" dirty="0">
                <a:latin typeface="Times New Roman" panose="02020603050405020304" pitchFamily="18" charset="0"/>
              </a:rPr>
              <a:t>采样控制信号</a:t>
            </a:r>
            <a:endParaRPr kumimoji="1" lang="zh-CN" altLang="en-US" dirty="0">
              <a:latin typeface="Times New Roman" panose="02020603050405020304" pitchFamily="18" charset="0"/>
            </a:endParaRPr>
          </a:p>
        </p:txBody>
      </p:sp>
      <p:sp>
        <p:nvSpPr>
          <p:cNvPr id="13" name="AutoShape 7"/>
          <p:cNvSpPr>
            <a:spLocks noChangeArrowheads="1"/>
          </p:cNvSpPr>
          <p:nvPr/>
        </p:nvSpPr>
        <p:spPr bwMode="auto">
          <a:xfrm>
            <a:off x="2483768" y="3212976"/>
            <a:ext cx="1676400" cy="533400"/>
          </a:xfrm>
          <a:prstGeom prst="wedgeRoundRectCallout">
            <a:avLst>
              <a:gd name="adj1" fmla="val -83523"/>
              <a:gd name="adj2" fmla="val -52681"/>
              <a:gd name="adj3" fmla="val 16667"/>
            </a:avLst>
          </a:prstGeom>
          <a:solidFill>
            <a:schemeClr val="accent1"/>
          </a:solidFill>
          <a:ln w="9525">
            <a:solidFill>
              <a:schemeClr val="tx1"/>
            </a:solidFill>
            <a:miter lim="800000"/>
          </a:ln>
          <a:effectLst/>
        </p:spPr>
        <p:txBody>
          <a:bodyPr/>
          <a:lstStyle/>
          <a:p>
            <a:pPr algn="ctr"/>
            <a:r>
              <a:rPr kumimoji="1" lang="zh-CN" altLang="en-US" sz="2000" dirty="0">
                <a:latin typeface="Times New Roman" panose="02020603050405020304" pitchFamily="18" charset="0"/>
              </a:rPr>
              <a:t>保持电容</a:t>
            </a:r>
            <a:endParaRPr kumimoji="1" lang="zh-CN" altLang="en-US" sz="2000"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并联比较型</a:t>
            </a:r>
            <a:r>
              <a:rPr lang="en-US" altLang="zh-CN" dirty="0" smtClean="0"/>
              <a:t>A/D</a:t>
            </a:r>
            <a:r>
              <a:rPr lang="zh-CN" altLang="en-US" dirty="0" smtClean="0"/>
              <a:t>转换器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61537" name="Picture 1"/>
          <p:cNvPicPr>
            <a:picLocks noChangeAspect="1" noChangeArrowheads="1"/>
          </p:cNvPicPr>
          <p:nvPr/>
        </p:nvPicPr>
        <p:blipFill>
          <a:blip r:embed="rId1" cstate="print"/>
          <a:srcRect/>
          <a:stretch>
            <a:fillRect/>
          </a:stretch>
        </p:blipFill>
        <p:spPr bwMode="auto">
          <a:xfrm>
            <a:off x="1336769" y="1196752"/>
            <a:ext cx="7096635"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标题 1"/>
          <p:cNvSpPr>
            <a:spLocks noGrp="1"/>
          </p:cNvSpPr>
          <p:nvPr>
            <p:ph type="title"/>
          </p:nvPr>
        </p:nvSpPr>
        <p:spPr/>
        <p:txBody>
          <a:bodyPr/>
          <a:lstStyle/>
          <a:p>
            <a:r>
              <a:rPr lang="zh-CN" altLang="en-US" dirty="0" smtClean="0">
                <a:ea typeface="宋体" panose="02010600030101010101" pitchFamily="2" charset="-122"/>
              </a:rPr>
              <a:t>频域分析</a:t>
            </a:r>
            <a:r>
              <a:rPr lang="en-US" altLang="zh-CN" dirty="0" smtClean="0">
                <a:ea typeface="宋体" panose="02010600030101010101" pitchFamily="2" charset="-122"/>
              </a:rPr>
              <a:t>——</a:t>
            </a:r>
            <a:r>
              <a:rPr lang="zh-CN" altLang="en-US" dirty="0" smtClean="0">
                <a:ea typeface="宋体" panose="02010600030101010101" pitchFamily="2" charset="-122"/>
              </a:rPr>
              <a:t>付立叶变换</a:t>
            </a:r>
            <a:endParaRPr lang="zh-CN" altLang="en-US" dirty="0" smtClean="0">
              <a:ea typeface="宋体" panose="02010600030101010101" pitchFamily="2" charset="-122"/>
            </a:endParaRPr>
          </a:p>
        </p:txBody>
      </p:sp>
      <p:sp>
        <p:nvSpPr>
          <p:cNvPr id="61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817563" y="2228825"/>
          <a:ext cx="7699375" cy="1238250"/>
        </p:xfrm>
        <a:graphic>
          <a:graphicData uri="http://schemas.openxmlformats.org/presentationml/2006/ole">
            <mc:AlternateContent xmlns:mc="http://schemas.openxmlformats.org/markup-compatibility/2006">
              <mc:Choice xmlns:v="urn:schemas-microsoft-com:vml" Requires="v">
                <p:oleObj spid="_x0000_s6145" name="公式" r:id="rId1" imgW="56388000" imgH="10363200" progId="Equation.3">
                  <p:embed/>
                </p:oleObj>
              </mc:Choice>
              <mc:Fallback>
                <p:oleObj name="公式" r:id="rId1" imgW="56388000" imgH="10363200" progId="Equation.3">
                  <p:embed/>
                  <p:pic>
                    <p:nvPicPr>
                      <p:cNvPr id="0" name="Object 3"/>
                      <p:cNvPicPr>
                        <a:picLocks noChangeAspect="1"/>
                      </p:cNvPicPr>
                      <p:nvPr/>
                    </p:nvPicPr>
                    <p:blipFill>
                      <a:blip r:embed="rId2"/>
                      <a:stretch>
                        <a:fillRect/>
                      </a:stretch>
                    </p:blipFill>
                    <p:spPr>
                      <a:xfrm>
                        <a:off x="817563" y="2228825"/>
                        <a:ext cx="7699375" cy="1238250"/>
                      </a:xfrm>
                      <a:prstGeom prst="rect">
                        <a:avLst/>
                      </a:prstGeom>
                      <a:solidFill>
                        <a:srgbClr val="6A93BC"/>
                      </a:solidFill>
                      <a:ln w="9525">
                        <a:noFill/>
                      </a:ln>
                    </p:spPr>
                  </p:pic>
                </p:oleObj>
              </mc:Fallback>
            </mc:AlternateContent>
          </a:graphicData>
        </a:graphic>
      </p:graphicFrame>
      <p:graphicFrame>
        <p:nvGraphicFramePr>
          <p:cNvPr id="7" name="Object 4"/>
          <p:cNvGraphicFramePr>
            <a:graphicFrameLocks noChangeAspect="1"/>
          </p:cNvGraphicFramePr>
          <p:nvPr/>
        </p:nvGraphicFramePr>
        <p:xfrm>
          <a:off x="4860925" y="3992538"/>
          <a:ext cx="1511300" cy="1042987"/>
        </p:xfrm>
        <a:graphic>
          <a:graphicData uri="http://schemas.openxmlformats.org/presentationml/2006/ole">
            <mc:AlternateContent xmlns:mc="http://schemas.openxmlformats.org/markup-compatibility/2006">
              <mc:Choice xmlns:v="urn:schemas-microsoft-com:vml" Requires="v">
                <p:oleObj spid="_x0000_s6147" name="公式" r:id="rId3" imgW="12192000" imgH="9448800" progId="Equation.3">
                  <p:embed/>
                </p:oleObj>
              </mc:Choice>
              <mc:Fallback>
                <p:oleObj name="公式" r:id="rId3" imgW="12192000" imgH="9448800" progId="Equation.3">
                  <p:embed/>
                  <p:pic>
                    <p:nvPicPr>
                      <p:cNvPr id="0" name="Object 4"/>
                      <p:cNvPicPr>
                        <a:picLocks noChangeAspect="1"/>
                      </p:cNvPicPr>
                      <p:nvPr/>
                    </p:nvPicPr>
                    <p:blipFill>
                      <a:blip r:embed="rId4"/>
                      <a:stretch>
                        <a:fillRect/>
                      </a:stretch>
                    </p:blipFill>
                    <p:spPr>
                      <a:xfrm>
                        <a:off x="4860925" y="3992538"/>
                        <a:ext cx="1511300" cy="1042987"/>
                      </a:xfrm>
                      <a:prstGeom prst="rect">
                        <a:avLst/>
                      </a:prstGeom>
                      <a:noFill/>
                      <a:ln w="9525">
                        <a:noFill/>
                      </a:ln>
                    </p:spPr>
                  </p:pic>
                </p:oleObj>
              </mc:Fallback>
            </mc:AlternateContent>
          </a:graphicData>
        </a:graphic>
      </p:graphicFrame>
      <p:sp>
        <p:nvSpPr>
          <p:cNvPr id="8" name="AutoShape 6"/>
          <p:cNvSpPr>
            <a:spLocks noChangeArrowheads="1"/>
          </p:cNvSpPr>
          <p:nvPr/>
        </p:nvSpPr>
        <p:spPr bwMode="auto">
          <a:xfrm>
            <a:off x="683568" y="4149080"/>
            <a:ext cx="1066800" cy="838200"/>
          </a:xfrm>
          <a:prstGeom prst="wedgeRoundRectCallout">
            <a:avLst>
              <a:gd name="adj1" fmla="val 104463"/>
              <a:gd name="adj2" fmla="val -173917"/>
              <a:gd name="adj3" fmla="val 16667"/>
            </a:avLst>
          </a:prstGeom>
          <a:solidFill>
            <a:schemeClr val="accent1"/>
          </a:solidFill>
          <a:ln w="9525">
            <a:solidFill>
              <a:schemeClr val="tx1"/>
            </a:solidFill>
            <a:miter lim="800000"/>
          </a:ln>
        </p:spPr>
        <p:txBody>
          <a:bodyPr wrap="none" anchor="ctr"/>
          <a:lstStyle/>
          <a:p>
            <a:pPr algn="ctr">
              <a:spcBef>
                <a:spcPct val="20000"/>
              </a:spcBef>
              <a:buClr>
                <a:schemeClr val="tx2"/>
              </a:buClr>
              <a:buFont typeface="Wingdings" panose="05000000000000000000" pitchFamily="2" charset="2"/>
              <a:buNone/>
            </a:pPr>
            <a:r>
              <a:rPr kumimoji="1" lang="zh-CN" altLang="en-US">
                <a:solidFill>
                  <a:schemeClr val="bg1"/>
                </a:solidFill>
              </a:rPr>
              <a:t>直流</a:t>
            </a:r>
            <a:endParaRPr kumimoji="1" lang="zh-CN" altLang="en-US">
              <a:solidFill>
                <a:schemeClr val="bg1"/>
              </a:solidFill>
            </a:endParaRPr>
          </a:p>
          <a:p>
            <a:pPr algn="ctr">
              <a:spcBef>
                <a:spcPct val="20000"/>
              </a:spcBef>
              <a:buClr>
                <a:schemeClr val="tx2"/>
              </a:buClr>
              <a:buFont typeface="Wingdings" panose="05000000000000000000" pitchFamily="2" charset="2"/>
              <a:buNone/>
            </a:pPr>
            <a:r>
              <a:rPr kumimoji="1" lang="zh-CN" altLang="en-US">
                <a:solidFill>
                  <a:schemeClr val="bg1"/>
                </a:solidFill>
              </a:rPr>
              <a:t>分量</a:t>
            </a:r>
            <a:endParaRPr kumimoji="1" lang="zh-CN" altLang="en-US">
              <a:solidFill>
                <a:schemeClr val="bg1"/>
              </a:solidFill>
            </a:endParaRPr>
          </a:p>
        </p:txBody>
      </p:sp>
      <p:sp>
        <p:nvSpPr>
          <p:cNvPr id="9" name="AutoShape 7"/>
          <p:cNvSpPr>
            <a:spLocks noChangeArrowheads="1"/>
          </p:cNvSpPr>
          <p:nvPr/>
        </p:nvSpPr>
        <p:spPr bwMode="auto">
          <a:xfrm>
            <a:off x="2555776" y="4077072"/>
            <a:ext cx="1600200" cy="838200"/>
          </a:xfrm>
          <a:prstGeom prst="wedgeRoundRectCallout">
            <a:avLst>
              <a:gd name="adj1" fmla="val 106142"/>
              <a:gd name="adj2" fmla="val -161698"/>
              <a:gd name="adj3" fmla="val 16667"/>
            </a:avLst>
          </a:prstGeom>
          <a:solidFill>
            <a:schemeClr val="accent1"/>
          </a:solidFill>
          <a:ln w="9525">
            <a:solidFill>
              <a:schemeClr val="tx1"/>
            </a:solidFill>
            <a:miter lim="800000"/>
          </a:ln>
        </p:spPr>
        <p:txBody>
          <a:bodyPr wrap="none" anchor="ctr"/>
          <a:lstStyle/>
          <a:p>
            <a:pPr algn="ctr">
              <a:spcBef>
                <a:spcPct val="20000"/>
              </a:spcBef>
              <a:buClr>
                <a:schemeClr val="tx2"/>
              </a:buClr>
              <a:buFont typeface="Wingdings" panose="05000000000000000000" pitchFamily="2" charset="2"/>
              <a:buNone/>
            </a:pPr>
            <a:r>
              <a:rPr kumimoji="1" lang="zh-CN" altLang="en-US" dirty="0">
                <a:solidFill>
                  <a:schemeClr val="bg1"/>
                </a:solidFill>
              </a:rPr>
              <a:t>基波分量</a:t>
            </a:r>
            <a:endParaRPr kumimoji="1" lang="zh-CN" altLang="en-US" dirty="0">
              <a:solidFill>
                <a:schemeClr val="bg1"/>
              </a:solidFill>
            </a:endParaRPr>
          </a:p>
          <a:p>
            <a:pPr algn="ctr">
              <a:spcBef>
                <a:spcPct val="20000"/>
              </a:spcBef>
              <a:buClr>
                <a:schemeClr val="tx2"/>
              </a:buClr>
              <a:buFont typeface="Wingdings" panose="05000000000000000000" pitchFamily="2" charset="2"/>
              <a:buNone/>
            </a:pPr>
            <a:r>
              <a:rPr kumimoji="1" lang="en-US" altLang="zh-CN" dirty="0">
                <a:solidFill>
                  <a:schemeClr val="bg1"/>
                </a:solidFill>
              </a:rPr>
              <a:t>n =1</a:t>
            </a:r>
            <a:endParaRPr kumimoji="1" lang="en-US" altLang="zh-CN" dirty="0">
              <a:solidFill>
                <a:schemeClr val="bg1"/>
              </a:solidFill>
            </a:endParaRPr>
          </a:p>
        </p:txBody>
      </p:sp>
      <p:sp>
        <p:nvSpPr>
          <p:cNvPr id="10" name="AutoShape 8"/>
          <p:cNvSpPr>
            <a:spLocks noChangeArrowheads="1"/>
          </p:cNvSpPr>
          <p:nvPr/>
        </p:nvSpPr>
        <p:spPr bwMode="auto">
          <a:xfrm>
            <a:off x="6948264" y="4149080"/>
            <a:ext cx="1752600" cy="762000"/>
          </a:xfrm>
          <a:prstGeom prst="wedgeRoundRectCallout">
            <a:avLst>
              <a:gd name="adj1" fmla="val -3532"/>
              <a:gd name="adj2" fmla="val -185483"/>
              <a:gd name="adj3" fmla="val 16667"/>
            </a:avLst>
          </a:prstGeom>
          <a:solidFill>
            <a:schemeClr val="accent1"/>
          </a:solidFill>
          <a:ln w="9525">
            <a:solidFill>
              <a:schemeClr val="tx1"/>
            </a:solidFill>
            <a:miter lim="800000"/>
          </a:ln>
        </p:spPr>
        <p:txBody>
          <a:bodyPr wrap="none" anchor="ctr"/>
          <a:lstStyle/>
          <a:p>
            <a:pPr algn="ctr">
              <a:spcBef>
                <a:spcPct val="20000"/>
              </a:spcBef>
              <a:buClr>
                <a:schemeClr val="tx2"/>
              </a:buClr>
              <a:buFont typeface="Wingdings" panose="05000000000000000000" pitchFamily="2" charset="2"/>
              <a:buNone/>
            </a:pPr>
            <a:r>
              <a:rPr kumimoji="1" lang="en-US" altLang="zh-CN"/>
              <a:t>  </a:t>
            </a:r>
            <a:r>
              <a:rPr kumimoji="1" lang="zh-CN" altLang="en-US">
                <a:solidFill>
                  <a:schemeClr val="bg1"/>
                </a:solidFill>
              </a:rPr>
              <a:t>谐波分量</a:t>
            </a:r>
            <a:endParaRPr kumimoji="1" lang="zh-CN" altLang="en-US">
              <a:solidFill>
                <a:schemeClr val="bg1"/>
              </a:solidFill>
            </a:endParaRPr>
          </a:p>
          <a:p>
            <a:pPr algn="ctr">
              <a:spcBef>
                <a:spcPct val="20000"/>
              </a:spcBef>
              <a:buClr>
                <a:schemeClr val="tx2"/>
              </a:buClr>
              <a:buFont typeface="Wingdings" panose="05000000000000000000" pitchFamily="2" charset="2"/>
              <a:buNone/>
            </a:pPr>
            <a:r>
              <a:rPr kumimoji="1" lang="en-US" altLang="zh-CN">
                <a:solidFill>
                  <a:schemeClr val="bg1"/>
                </a:solidFill>
              </a:rPr>
              <a:t>n&gt;1</a:t>
            </a:r>
            <a:endParaRPr kumimoji="1" lang="en-US" altLang="zh-CN">
              <a:solidFill>
                <a:schemeClr val="bg1"/>
              </a:solidFill>
            </a:endParaRPr>
          </a:p>
        </p:txBody>
      </p:sp>
      <p:sp>
        <p:nvSpPr>
          <p:cNvPr id="6154" name="TextBox 10"/>
          <p:cNvSpPr txBox="1">
            <a:spLocks noChangeArrowheads="1"/>
          </p:cNvSpPr>
          <p:nvPr/>
        </p:nvSpPr>
        <p:spPr bwMode="auto">
          <a:xfrm>
            <a:off x="611560" y="5157192"/>
            <a:ext cx="8358188" cy="461665"/>
          </a:xfrm>
          <a:prstGeom prst="rect">
            <a:avLst/>
          </a:prstGeom>
          <a:noFill/>
          <a:ln w="9525">
            <a:noFill/>
            <a:miter lim="800000"/>
          </a:ln>
        </p:spPr>
        <p:txBody>
          <a:bodyPr wrap="square">
            <a:spAutoFit/>
          </a:bodyPr>
          <a:lstStyle/>
          <a:p>
            <a:pPr>
              <a:spcBef>
                <a:spcPct val="20000"/>
              </a:spcBef>
              <a:buClr>
                <a:schemeClr val="tx2"/>
              </a:buClr>
              <a:buFont typeface="Wingdings" panose="05000000000000000000" pitchFamily="2" charset="2"/>
              <a:buNone/>
            </a:pPr>
            <a:r>
              <a:rPr lang="zh-CN" altLang="en-US" dirty="0" smtClean="0"/>
              <a:t>将同频率项合并，周期信号可以表示成另</a:t>
            </a:r>
            <a:r>
              <a:rPr lang="zh-CN" altLang="en-US" dirty="0"/>
              <a:t>一种</a:t>
            </a:r>
            <a:r>
              <a:rPr lang="zh-CN" altLang="en-US" dirty="0" smtClean="0"/>
              <a:t>三角函数形式</a:t>
            </a:r>
            <a:endParaRPr lang="zh-CN" altLang="en-US" dirty="0"/>
          </a:p>
        </p:txBody>
      </p:sp>
      <p:graphicFrame>
        <p:nvGraphicFramePr>
          <p:cNvPr id="6148" name="Object 5"/>
          <p:cNvGraphicFramePr>
            <a:graphicFrameLocks noChangeAspect="1"/>
          </p:cNvGraphicFramePr>
          <p:nvPr/>
        </p:nvGraphicFramePr>
        <p:xfrm>
          <a:off x="928688" y="5524648"/>
          <a:ext cx="7285037" cy="928688"/>
        </p:xfrm>
        <a:graphic>
          <a:graphicData uri="http://schemas.openxmlformats.org/presentationml/2006/ole">
            <mc:AlternateContent xmlns:mc="http://schemas.openxmlformats.org/markup-compatibility/2006">
              <mc:Choice xmlns:v="urn:schemas-microsoft-com:vml" Requires="v">
                <p:oleObj spid="_x0000_s6151" name="公式" r:id="rId5" imgW="46329600" imgH="10363200" progId="Equation.3">
                  <p:embed/>
                </p:oleObj>
              </mc:Choice>
              <mc:Fallback>
                <p:oleObj name="公式" r:id="rId5" imgW="46329600" imgH="10363200" progId="Equation.3">
                  <p:embed/>
                  <p:pic>
                    <p:nvPicPr>
                      <p:cNvPr id="0" name="Object 5"/>
                      <p:cNvPicPr>
                        <a:picLocks noChangeAspect="1"/>
                      </p:cNvPicPr>
                      <p:nvPr/>
                    </p:nvPicPr>
                    <p:blipFill>
                      <a:blip r:embed="rId6"/>
                      <a:stretch>
                        <a:fillRect/>
                      </a:stretch>
                    </p:blipFill>
                    <p:spPr>
                      <a:xfrm>
                        <a:off x="928688" y="5524648"/>
                        <a:ext cx="7285037" cy="928688"/>
                      </a:xfrm>
                      <a:prstGeom prst="rect">
                        <a:avLst/>
                      </a:prstGeom>
                      <a:noFill/>
                      <a:ln w="9525">
                        <a:noFill/>
                      </a:ln>
                    </p:spPr>
                  </p:pic>
                </p:oleObj>
              </mc:Fallback>
            </mc:AlternateContent>
          </a:graphicData>
        </a:graphic>
      </p:graphicFrame>
      <p:sp>
        <p:nvSpPr>
          <p:cNvPr id="11" name="TextBox 10"/>
          <p:cNvSpPr txBox="1"/>
          <p:nvPr/>
        </p:nvSpPr>
        <p:spPr>
          <a:xfrm>
            <a:off x="827584" y="1340768"/>
            <a:ext cx="8149988" cy="830997"/>
          </a:xfrm>
          <a:prstGeom prst="rect">
            <a:avLst/>
          </a:prstGeom>
          <a:noFill/>
        </p:spPr>
        <p:txBody>
          <a:bodyPr wrap="square" rtlCol="0">
            <a:spAutoFit/>
          </a:bodyPr>
          <a:lstStyle/>
          <a:p>
            <a:r>
              <a:rPr lang="zh-CN" altLang="en-US" dirty="0" smtClean="0"/>
              <a:t>若函数</a:t>
            </a:r>
            <a:r>
              <a:rPr lang="en-US" altLang="zh-CN" dirty="0" smtClean="0"/>
              <a:t>f(t)</a:t>
            </a:r>
            <a:r>
              <a:rPr lang="zh-CN" altLang="en-US" dirty="0" smtClean="0"/>
              <a:t>以</a:t>
            </a:r>
            <a:r>
              <a:rPr lang="en-US" altLang="zh-CN" dirty="0" smtClean="0"/>
              <a:t>T</a:t>
            </a:r>
            <a:r>
              <a:rPr lang="zh-CN" altLang="en-US" dirty="0" smtClean="0"/>
              <a:t>为周期，在</a:t>
            </a:r>
            <a:r>
              <a:rPr lang="en-US" altLang="zh-CN" dirty="0" smtClean="0"/>
              <a:t>[-T/2</a:t>
            </a:r>
            <a:r>
              <a:rPr lang="zh-CN" altLang="en-US" dirty="0" smtClean="0"/>
              <a:t>，</a:t>
            </a:r>
            <a:r>
              <a:rPr lang="en-US" altLang="zh-CN" dirty="0" smtClean="0"/>
              <a:t>T/2]</a:t>
            </a:r>
            <a:r>
              <a:rPr lang="zh-CN" altLang="en-US" dirty="0" smtClean="0"/>
              <a:t>上绝对可积，则</a:t>
            </a:r>
            <a:r>
              <a:rPr lang="en-US" altLang="zh-CN" dirty="0" smtClean="0"/>
              <a:t>f(t)</a:t>
            </a:r>
            <a:r>
              <a:rPr lang="zh-CN" altLang="en-US" dirty="0" smtClean="0"/>
              <a:t>可展成付立叶级数的形式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kumimoji="1" lang="zh-CN" altLang="en-US" dirty="0" smtClean="0">
                <a:latin typeface="Times New Roman" panose="02020603050405020304" pitchFamily="18" charset="0"/>
                <a:ea typeface="楷体_GB2312" pitchFamily="49" charset="-122"/>
              </a:rPr>
              <a:t>并联比较型</a:t>
            </a:r>
            <a:r>
              <a:rPr kumimoji="1" lang="en-US" altLang="zh-CN" dirty="0" smtClean="0">
                <a:latin typeface="Times New Roman" panose="02020603050405020304" pitchFamily="18" charset="0"/>
                <a:ea typeface="楷体_GB2312" pitchFamily="49" charset="-122"/>
              </a:rPr>
              <a:t>A/D</a:t>
            </a:r>
            <a:r>
              <a:rPr kumimoji="1" lang="zh-CN" altLang="en-US" dirty="0" smtClean="0">
                <a:latin typeface="Times New Roman" panose="02020603050405020304" pitchFamily="18" charset="0"/>
                <a:ea typeface="楷体_GB2312" pitchFamily="49" charset="-122"/>
              </a:rPr>
              <a:t>转换器的转换关系 </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251520" y="1020669"/>
          <a:ext cx="8568955" cy="5144635"/>
        </p:xfrm>
        <a:graphic>
          <a:graphicData uri="http://schemas.openxmlformats.org/drawingml/2006/table">
            <a:tbl>
              <a:tblPr firstRow="1" bandRow="1">
                <a:tableStyleId>{5C22544A-7EE6-4342-B048-85BDC9FD1C3A}</a:tableStyleId>
              </a:tblPr>
              <a:tblGrid>
                <a:gridCol w="3096344"/>
                <a:gridCol w="504056"/>
                <a:gridCol w="504056"/>
                <a:gridCol w="504056"/>
                <a:gridCol w="576064"/>
                <a:gridCol w="603224"/>
                <a:gridCol w="526164"/>
                <a:gridCol w="526164"/>
                <a:gridCol w="601330"/>
                <a:gridCol w="601330"/>
                <a:gridCol w="526167"/>
              </a:tblGrid>
              <a:tr h="598215">
                <a:tc>
                  <a:txBody>
                    <a:bodyPr/>
                    <a:lstStyle/>
                    <a:p>
                      <a:pPr algn="ctr"/>
                      <a:r>
                        <a:rPr lang="en-US" altLang="zh-CN" dirty="0" smtClean="0"/>
                        <a:t>V</a:t>
                      </a:r>
                      <a:r>
                        <a:rPr lang="en-US" altLang="zh-CN" baseline="-25000" dirty="0" smtClean="0"/>
                        <a:t>i</a:t>
                      </a:r>
                      <a:endParaRPr lang="zh-CN" altLang="en-US" baseline="-25000" dirty="0"/>
                    </a:p>
                  </a:txBody>
                  <a:tcPr/>
                </a:tc>
                <a:tc>
                  <a:txBody>
                    <a:bodyPr/>
                    <a:lstStyle/>
                    <a:p>
                      <a:pPr algn="ctr"/>
                      <a:r>
                        <a:rPr lang="en-US" altLang="zh-CN" dirty="0" smtClean="0"/>
                        <a:t>Q</a:t>
                      </a:r>
                      <a:r>
                        <a:rPr lang="en-US" altLang="zh-CN" baseline="-25000" dirty="0" smtClean="0"/>
                        <a:t>7</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en-US" altLang="zh-CN" dirty="0" smtClean="0"/>
                        <a:t>Q</a:t>
                      </a:r>
                      <a:r>
                        <a:rPr lang="en-US" altLang="zh-CN" baseline="-25000" dirty="0" smtClean="0"/>
                        <a:t>6</a:t>
                      </a:r>
                      <a:endParaRPr lang="zh-CN" altLang="en-US" dirty="0" smtClean="0"/>
                    </a:p>
                  </a:txBody>
                  <a:tcPr/>
                </a:tc>
                <a:tc>
                  <a:txBody>
                    <a:bodyPr/>
                    <a:lstStyle/>
                    <a:p>
                      <a:pPr algn="ctr"/>
                      <a:r>
                        <a:rPr lang="en-US" altLang="zh-CN" dirty="0" smtClean="0"/>
                        <a:t>Q</a:t>
                      </a:r>
                      <a:r>
                        <a:rPr lang="en-US" altLang="zh-CN" baseline="-25000" dirty="0" smtClean="0"/>
                        <a:t>5</a:t>
                      </a:r>
                      <a:endParaRPr lang="zh-CN" altLang="en-US" dirty="0"/>
                    </a:p>
                  </a:txBody>
                  <a:tcPr/>
                </a:tc>
                <a:tc>
                  <a:txBody>
                    <a:bodyPr/>
                    <a:lstStyle/>
                    <a:p>
                      <a:pPr algn="ctr"/>
                      <a:r>
                        <a:rPr lang="en-US" altLang="zh-CN" dirty="0" smtClean="0"/>
                        <a:t>Q</a:t>
                      </a:r>
                      <a:r>
                        <a:rPr lang="en-US" altLang="zh-CN" baseline="-25000" dirty="0" smtClean="0"/>
                        <a:t>4</a:t>
                      </a:r>
                      <a:endParaRPr lang="zh-CN" altLang="en-US" dirty="0"/>
                    </a:p>
                  </a:txBody>
                  <a:tcPr/>
                </a:tc>
                <a:tc>
                  <a:txBody>
                    <a:bodyPr/>
                    <a:lstStyle/>
                    <a:p>
                      <a:pPr algn="ctr"/>
                      <a:r>
                        <a:rPr lang="en-US" altLang="zh-CN" dirty="0" smtClean="0"/>
                        <a:t>Q</a:t>
                      </a:r>
                      <a:r>
                        <a:rPr lang="en-US" altLang="zh-CN" baseline="-25000" dirty="0" smtClean="0"/>
                        <a:t>3</a:t>
                      </a:r>
                      <a:endParaRPr lang="zh-CN" altLang="en-US" dirty="0"/>
                    </a:p>
                  </a:txBody>
                  <a:tcPr/>
                </a:tc>
                <a:tc>
                  <a:txBody>
                    <a:bodyPr/>
                    <a:lstStyle/>
                    <a:p>
                      <a:pPr algn="ctr"/>
                      <a:r>
                        <a:rPr lang="en-US" altLang="zh-CN" dirty="0" smtClean="0"/>
                        <a:t>Q</a:t>
                      </a:r>
                      <a:r>
                        <a:rPr lang="en-US" altLang="zh-CN" baseline="-25000" dirty="0" smtClean="0"/>
                        <a:t>2</a:t>
                      </a:r>
                      <a:endParaRPr lang="zh-CN" altLang="en-US" dirty="0"/>
                    </a:p>
                  </a:txBody>
                  <a:tcPr/>
                </a:tc>
                <a:tc>
                  <a:txBody>
                    <a:bodyPr/>
                    <a:lstStyle/>
                    <a:p>
                      <a:pPr algn="ctr"/>
                      <a:r>
                        <a:rPr lang="en-US" altLang="zh-CN" dirty="0" smtClean="0"/>
                        <a:t>Q</a:t>
                      </a:r>
                      <a:r>
                        <a:rPr lang="en-US" altLang="zh-CN" baseline="-25000" dirty="0" smtClean="0"/>
                        <a:t>1</a:t>
                      </a:r>
                      <a:endParaRPr lang="zh-CN" altLang="en-US" dirty="0"/>
                    </a:p>
                  </a:txBody>
                  <a:tcPr/>
                </a:tc>
                <a:tc>
                  <a:txBody>
                    <a:bodyPr/>
                    <a:lstStyle/>
                    <a:p>
                      <a:pPr algn="ctr"/>
                      <a:r>
                        <a:rPr lang="en-US" altLang="zh-CN" dirty="0" smtClean="0"/>
                        <a:t>d</a:t>
                      </a:r>
                      <a:r>
                        <a:rPr lang="en-US" altLang="zh-CN" baseline="-25000" dirty="0" smtClean="0"/>
                        <a:t>2</a:t>
                      </a:r>
                      <a:endParaRPr lang="zh-CN" altLang="en-US" baseline="-25000" dirty="0"/>
                    </a:p>
                  </a:txBody>
                  <a:tcPr/>
                </a:tc>
                <a:tc>
                  <a:txBody>
                    <a:bodyPr/>
                    <a:lstStyle/>
                    <a:p>
                      <a:pPr algn="ctr"/>
                      <a:r>
                        <a:rPr lang="en-US" altLang="zh-CN" dirty="0" smtClean="0"/>
                        <a:t>d</a:t>
                      </a:r>
                      <a:r>
                        <a:rPr lang="en-US" altLang="zh-CN" baseline="-25000" dirty="0" smtClean="0"/>
                        <a:t>1</a:t>
                      </a:r>
                      <a:endParaRPr lang="zh-CN" altLang="en-US" dirty="0"/>
                    </a:p>
                  </a:txBody>
                  <a:tcPr/>
                </a:tc>
                <a:tc>
                  <a:txBody>
                    <a:bodyPr/>
                    <a:lstStyle/>
                    <a:p>
                      <a:pPr algn="ctr"/>
                      <a:r>
                        <a:rPr lang="en-US" altLang="zh-CN" dirty="0" smtClean="0"/>
                        <a:t>d</a:t>
                      </a:r>
                      <a:r>
                        <a:rPr lang="en-US" altLang="zh-CN" baseline="-25000" dirty="0" smtClean="0"/>
                        <a:t>0</a:t>
                      </a:r>
                      <a:endParaRPr lang="zh-CN" altLang="en-US" dirty="0"/>
                    </a:p>
                  </a:txBody>
                  <a:tcPr/>
                </a:tc>
              </a:tr>
              <a:tr h="478565">
                <a:tc>
                  <a:txBody>
                    <a:bodyPr/>
                    <a:lstStyle/>
                    <a:p>
                      <a:pPr algn="ctr"/>
                      <a:r>
                        <a:rPr lang="en-US" altLang="zh-CN" dirty="0" smtClean="0"/>
                        <a:t>V</a:t>
                      </a:r>
                      <a:r>
                        <a:rPr lang="en-US" altLang="zh-CN" baseline="-25000" dirty="0" smtClean="0"/>
                        <a:t>i</a:t>
                      </a:r>
                      <a:r>
                        <a:rPr lang="en-US" altLang="zh-CN" dirty="0" smtClean="0"/>
                        <a:t>&lt;1/15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&lt;5/15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5/15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&lt;7/15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7/15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&lt;9/15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9/15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&lt;11/15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11/15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&lt;13/15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478565">
                <a:tc>
                  <a:txBody>
                    <a:bodyPr/>
                    <a:lstStyle/>
                    <a:p>
                      <a:pPr algn="ctr"/>
                      <a:r>
                        <a:rPr lang="en-US" altLang="zh-CN" dirty="0" smtClean="0"/>
                        <a:t>V</a:t>
                      </a:r>
                      <a:r>
                        <a:rPr lang="en-US" altLang="zh-CN" baseline="-25000" dirty="0" smtClean="0"/>
                        <a:t>i</a:t>
                      </a:r>
                      <a:r>
                        <a:rPr lang="zh-CN" altLang="en-US" dirty="0" smtClean="0"/>
                        <a:t>≥</a:t>
                      </a:r>
                      <a:r>
                        <a:rPr lang="en-US" altLang="zh-CN" dirty="0" smtClean="0"/>
                        <a:t>13/15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Times New Roman" panose="02020603050405020304" pitchFamily="18" charset="0"/>
                <a:ea typeface="楷体_GB2312" pitchFamily="49" charset="-122"/>
              </a:rPr>
              <a:t>并联比较型</a:t>
            </a:r>
            <a:r>
              <a:rPr kumimoji="1" lang="en-US" altLang="zh-CN" dirty="0" smtClean="0">
                <a:latin typeface="Times New Roman" panose="02020603050405020304" pitchFamily="18" charset="0"/>
                <a:ea typeface="楷体_GB2312" pitchFamily="49" charset="-122"/>
              </a:rPr>
              <a:t>A/D</a:t>
            </a:r>
            <a:r>
              <a:rPr kumimoji="1" lang="zh-CN" altLang="en-US" dirty="0" smtClean="0">
                <a:latin typeface="Times New Roman" panose="02020603050405020304" pitchFamily="18" charset="0"/>
                <a:ea typeface="楷体_GB2312" pitchFamily="49" charset="-122"/>
              </a:rPr>
              <a:t>转换器的优缺点</a:t>
            </a:r>
            <a:endParaRPr lang="zh-CN" altLang="en-US" dirty="0"/>
          </a:p>
        </p:txBody>
      </p:sp>
      <p:sp>
        <p:nvSpPr>
          <p:cNvPr id="3" name="内容占位符 2"/>
          <p:cNvSpPr>
            <a:spLocks noGrp="1"/>
          </p:cNvSpPr>
          <p:nvPr>
            <p:ph idx="1"/>
          </p:nvPr>
        </p:nvSpPr>
        <p:spPr/>
        <p:txBody>
          <a:bodyPr/>
          <a:lstStyle/>
          <a:p>
            <a:r>
              <a:rPr lang="zh-CN" altLang="en-US" dirty="0" smtClean="0"/>
              <a:t>优点</a:t>
            </a:r>
            <a:endParaRPr lang="en-US" altLang="zh-CN" dirty="0" smtClean="0"/>
          </a:p>
          <a:p>
            <a:pPr lvl="1"/>
            <a:r>
              <a:rPr lang="zh-CN" altLang="en-US" dirty="0" smtClean="0"/>
              <a:t>转换速度快</a:t>
            </a:r>
            <a:endParaRPr lang="en-US" altLang="zh-CN" dirty="0" smtClean="0"/>
          </a:p>
          <a:p>
            <a:pPr lvl="2"/>
            <a:r>
              <a:rPr lang="zh-CN" altLang="en-US" dirty="0" smtClean="0"/>
              <a:t>从</a:t>
            </a:r>
            <a:r>
              <a:rPr lang="en-US" altLang="zh-CN" dirty="0" smtClean="0"/>
              <a:t>CP</a:t>
            </a:r>
            <a:r>
              <a:rPr lang="zh-CN" altLang="en-US" dirty="0" smtClean="0"/>
              <a:t>上升沿算起，一次触发器的翻转时间</a:t>
            </a:r>
            <a:r>
              <a:rPr lang="en-US" altLang="zh-CN" dirty="0" smtClean="0"/>
              <a:t>+</a:t>
            </a:r>
            <a:r>
              <a:rPr lang="zh-CN" altLang="en-US" dirty="0" smtClean="0"/>
              <a:t>三级门电路的传输延迟时间</a:t>
            </a:r>
            <a:endParaRPr lang="en-US" altLang="zh-CN" dirty="0" smtClean="0"/>
          </a:p>
          <a:p>
            <a:pPr lvl="1"/>
            <a:r>
              <a:rPr lang="zh-CN" altLang="en-US" dirty="0" smtClean="0"/>
              <a:t>有比较器和寄存器，不必采用附加采样</a:t>
            </a:r>
            <a:r>
              <a:rPr lang="en-US" altLang="zh-CN" dirty="0" smtClean="0"/>
              <a:t>-</a:t>
            </a:r>
            <a:r>
              <a:rPr lang="zh-CN" altLang="en-US" dirty="0" smtClean="0"/>
              <a:t>保持电路，</a:t>
            </a:r>
            <a:endParaRPr lang="en-US" altLang="zh-CN" dirty="0" smtClean="0"/>
          </a:p>
          <a:p>
            <a:r>
              <a:rPr lang="zh-CN" altLang="en-US" dirty="0" smtClean="0"/>
              <a:t>缺点</a:t>
            </a:r>
            <a:endParaRPr lang="en-US" altLang="zh-CN" dirty="0" smtClean="0"/>
          </a:p>
          <a:p>
            <a:pPr lvl="1"/>
            <a:r>
              <a:rPr lang="zh-CN" altLang="en-US" dirty="0" smtClean="0"/>
              <a:t>电压比较器和触发器的数目过多，</a:t>
            </a:r>
            <a:r>
              <a:rPr lang="en-US" altLang="zh-CN" dirty="0" smtClean="0"/>
              <a:t>2</a:t>
            </a:r>
            <a:r>
              <a:rPr lang="en-US" altLang="zh-CN" baseline="30000" dirty="0" smtClean="0"/>
              <a:t>n</a:t>
            </a:r>
            <a:r>
              <a:rPr lang="en-US" altLang="zh-CN" dirty="0" smtClean="0"/>
              <a:t>-1</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anose="02020603050405020304" pitchFamily="18" charset="0"/>
              </a:rPr>
              <a:t>逐次渐进型</a:t>
            </a:r>
            <a:r>
              <a:rPr lang="en-US" altLang="zh-CN" dirty="0" smtClean="0">
                <a:latin typeface="Times New Roman" panose="02020603050405020304" pitchFamily="18" charset="0"/>
              </a:rPr>
              <a:t>A/D</a:t>
            </a:r>
            <a:r>
              <a:rPr lang="zh-CN" altLang="en-US" dirty="0" smtClean="0">
                <a:latin typeface="Times New Roman" panose="02020603050405020304" pitchFamily="18" charset="0"/>
              </a:rPr>
              <a:t>转换器电路原理图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96A0449"/>
          <p:cNvPicPr>
            <a:picLocks noChangeAspect="1" noChangeArrowheads="1"/>
          </p:cNvPicPr>
          <p:nvPr/>
        </p:nvPicPr>
        <p:blipFill>
          <a:blip r:embed="rId1" cstate="print"/>
          <a:srcRect/>
          <a:stretch>
            <a:fillRect/>
          </a:stretch>
        </p:blipFill>
        <p:spPr bwMode="auto">
          <a:xfrm>
            <a:off x="827088" y="1625600"/>
            <a:ext cx="7489825" cy="3789363"/>
          </a:xfrm>
          <a:prstGeom prst="rect">
            <a:avLst/>
          </a:prstGeom>
          <a:noFill/>
          <a:ln w="76200">
            <a:solidFill>
              <a:schemeClr val="tx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权电阻网络</a:t>
            </a:r>
            <a:r>
              <a:rPr lang="en-US" altLang="zh-CN" dirty="0" smtClean="0"/>
              <a:t>D/A</a:t>
            </a:r>
            <a:r>
              <a:rPr lang="zh-CN" altLang="en-US" dirty="0" smtClean="0"/>
              <a:t>转换器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17" name="Group 120"/>
          <p:cNvGrpSpPr/>
          <p:nvPr/>
        </p:nvGrpSpPr>
        <p:grpSpPr bwMode="auto">
          <a:xfrm>
            <a:off x="304800" y="914400"/>
            <a:ext cx="8585200" cy="4416426"/>
            <a:chOff x="253" y="906"/>
            <a:chExt cx="5408" cy="2782"/>
          </a:xfrm>
        </p:grpSpPr>
        <p:grpSp>
          <p:nvGrpSpPr>
            <p:cNvPr id="118" name="Group 121"/>
            <p:cNvGrpSpPr/>
            <p:nvPr/>
          </p:nvGrpSpPr>
          <p:grpSpPr bwMode="auto">
            <a:xfrm>
              <a:off x="253" y="906"/>
              <a:ext cx="5408" cy="2573"/>
              <a:chOff x="253" y="906"/>
              <a:chExt cx="5408" cy="2573"/>
            </a:xfrm>
          </p:grpSpPr>
          <p:sp>
            <p:nvSpPr>
              <p:cNvPr id="120" name="Text Box 122"/>
              <p:cNvSpPr txBox="1">
                <a:spLocks noChangeArrowheads="1"/>
              </p:cNvSpPr>
              <p:nvPr/>
            </p:nvSpPr>
            <p:spPr bwMode="auto">
              <a:xfrm>
                <a:off x="253" y="2928"/>
                <a:ext cx="947" cy="327"/>
              </a:xfrm>
              <a:prstGeom prst="rect">
                <a:avLst/>
              </a:prstGeom>
              <a:noFill/>
              <a:ln w="9525">
                <a:noFill/>
                <a:miter lim="800000"/>
              </a:ln>
            </p:spPr>
            <p:txBody>
              <a:bodyPr>
                <a:spAutoFit/>
              </a:bodyPr>
              <a:lstStyle/>
              <a:p>
                <a:pPr algn="l">
                  <a:spcBef>
                    <a:spcPct val="50000"/>
                  </a:spcBef>
                </a:pPr>
                <a:r>
                  <a:rPr lang="en-US" altLang="zh-CN" sz="2800" i="1">
                    <a:ea typeface="楷体_GB2312" pitchFamily="49" charset="-122"/>
                  </a:rPr>
                  <a:t>V</a:t>
                </a:r>
                <a:r>
                  <a:rPr lang="en-US" altLang="zh-CN" sz="2800" baseline="-25000">
                    <a:ea typeface="楷体_GB2312" pitchFamily="49" charset="-122"/>
                  </a:rPr>
                  <a:t>REF</a:t>
                </a:r>
                <a:endParaRPr lang="en-US" altLang="zh-CN" sz="2800" baseline="-25000">
                  <a:ea typeface="楷体_GB2312" pitchFamily="49" charset="-122"/>
                </a:endParaRPr>
              </a:p>
            </p:txBody>
          </p:sp>
          <p:sp>
            <p:nvSpPr>
              <p:cNvPr id="121" name="Rectangle 123"/>
              <p:cNvSpPr>
                <a:spLocks noChangeArrowheads="1"/>
              </p:cNvSpPr>
              <p:nvPr/>
            </p:nvSpPr>
            <p:spPr bwMode="auto">
              <a:xfrm>
                <a:off x="1412" y="1860"/>
                <a:ext cx="106" cy="229"/>
              </a:xfrm>
              <a:prstGeom prst="rect">
                <a:avLst/>
              </a:prstGeom>
              <a:noFill/>
              <a:ln w="38100">
                <a:solidFill>
                  <a:schemeClr val="tx1"/>
                </a:solidFill>
                <a:miter lim="800000"/>
              </a:ln>
            </p:spPr>
            <p:txBody>
              <a:bodyPr wrap="none" anchor="ctr"/>
              <a:lstStyle/>
              <a:p>
                <a:endParaRPr lang="zh-CN" altLang="en-US"/>
              </a:p>
            </p:txBody>
          </p:sp>
          <p:sp>
            <p:nvSpPr>
              <p:cNvPr id="122" name="Line 124"/>
              <p:cNvSpPr>
                <a:spLocks noChangeShapeType="1"/>
              </p:cNvSpPr>
              <p:nvPr/>
            </p:nvSpPr>
            <p:spPr bwMode="auto">
              <a:xfrm>
                <a:off x="1458" y="1629"/>
                <a:ext cx="0" cy="231"/>
              </a:xfrm>
              <a:prstGeom prst="line">
                <a:avLst/>
              </a:prstGeom>
              <a:noFill/>
              <a:ln w="38100">
                <a:solidFill>
                  <a:schemeClr val="tx1"/>
                </a:solidFill>
                <a:round/>
              </a:ln>
            </p:spPr>
            <p:txBody>
              <a:bodyPr wrap="none" anchor="ctr"/>
              <a:lstStyle/>
              <a:p>
                <a:endParaRPr lang="zh-CN" altLang="en-US"/>
              </a:p>
            </p:txBody>
          </p:sp>
          <p:sp>
            <p:nvSpPr>
              <p:cNvPr id="123" name="Line 125"/>
              <p:cNvSpPr>
                <a:spLocks noChangeShapeType="1"/>
              </p:cNvSpPr>
              <p:nvPr/>
            </p:nvSpPr>
            <p:spPr bwMode="auto">
              <a:xfrm>
                <a:off x="2672" y="1629"/>
                <a:ext cx="0" cy="239"/>
              </a:xfrm>
              <a:prstGeom prst="line">
                <a:avLst/>
              </a:prstGeom>
              <a:noFill/>
              <a:ln w="38100">
                <a:solidFill>
                  <a:schemeClr val="tx1"/>
                </a:solidFill>
                <a:round/>
              </a:ln>
            </p:spPr>
            <p:txBody>
              <a:bodyPr wrap="none" anchor="ctr"/>
              <a:lstStyle/>
              <a:p>
                <a:endParaRPr lang="zh-CN" altLang="en-US"/>
              </a:p>
            </p:txBody>
          </p:sp>
          <p:sp>
            <p:nvSpPr>
              <p:cNvPr id="124" name="Line 126"/>
              <p:cNvSpPr>
                <a:spLocks noChangeShapeType="1"/>
              </p:cNvSpPr>
              <p:nvPr/>
            </p:nvSpPr>
            <p:spPr bwMode="auto">
              <a:xfrm>
                <a:off x="3279" y="1629"/>
                <a:ext cx="0" cy="231"/>
              </a:xfrm>
              <a:prstGeom prst="line">
                <a:avLst/>
              </a:prstGeom>
              <a:noFill/>
              <a:ln w="38100">
                <a:solidFill>
                  <a:schemeClr val="tx1"/>
                </a:solidFill>
                <a:round/>
              </a:ln>
            </p:spPr>
            <p:txBody>
              <a:bodyPr wrap="none" anchor="ctr"/>
              <a:lstStyle/>
              <a:p>
                <a:endParaRPr lang="zh-CN" altLang="en-US"/>
              </a:p>
            </p:txBody>
          </p:sp>
          <p:sp>
            <p:nvSpPr>
              <p:cNvPr id="125" name="Oval 127"/>
              <p:cNvSpPr>
                <a:spLocks noChangeArrowheads="1"/>
              </p:cNvSpPr>
              <p:nvPr/>
            </p:nvSpPr>
            <p:spPr bwMode="auto">
              <a:xfrm>
                <a:off x="1574" y="2574"/>
                <a:ext cx="58" cy="57"/>
              </a:xfrm>
              <a:prstGeom prst="ellipse">
                <a:avLst/>
              </a:prstGeom>
              <a:noFill/>
              <a:ln w="38100">
                <a:solidFill>
                  <a:schemeClr val="tx1"/>
                </a:solidFill>
                <a:round/>
              </a:ln>
            </p:spPr>
            <p:txBody>
              <a:bodyPr wrap="none" anchor="ctr"/>
              <a:lstStyle/>
              <a:p>
                <a:endParaRPr lang="zh-CN" altLang="en-US"/>
              </a:p>
            </p:txBody>
          </p:sp>
          <p:sp>
            <p:nvSpPr>
              <p:cNvPr id="126" name="Line 128"/>
              <p:cNvSpPr>
                <a:spLocks noChangeShapeType="1"/>
              </p:cNvSpPr>
              <p:nvPr/>
            </p:nvSpPr>
            <p:spPr bwMode="auto">
              <a:xfrm>
                <a:off x="1600" y="2820"/>
                <a:ext cx="2286" cy="12"/>
              </a:xfrm>
              <a:prstGeom prst="line">
                <a:avLst/>
              </a:prstGeom>
              <a:noFill/>
              <a:ln w="38100">
                <a:solidFill>
                  <a:schemeClr val="tx1"/>
                </a:solidFill>
                <a:round/>
              </a:ln>
            </p:spPr>
            <p:txBody>
              <a:bodyPr wrap="none" anchor="ctr"/>
              <a:lstStyle/>
              <a:p>
                <a:endParaRPr lang="zh-CN" altLang="en-US"/>
              </a:p>
            </p:txBody>
          </p:sp>
          <p:grpSp>
            <p:nvGrpSpPr>
              <p:cNvPr id="127" name="Group 129"/>
              <p:cNvGrpSpPr/>
              <p:nvPr/>
            </p:nvGrpSpPr>
            <p:grpSpPr bwMode="auto">
              <a:xfrm rot="-5400000">
                <a:off x="3810" y="2774"/>
                <a:ext cx="190" cy="150"/>
                <a:chOff x="537" y="2165"/>
                <a:chExt cx="190" cy="154"/>
              </a:xfrm>
            </p:grpSpPr>
            <p:sp>
              <p:nvSpPr>
                <p:cNvPr id="227" name="Line 130"/>
                <p:cNvSpPr>
                  <a:spLocks noChangeShapeType="1"/>
                </p:cNvSpPr>
                <p:nvPr/>
              </p:nvSpPr>
              <p:spPr bwMode="auto">
                <a:xfrm flipH="1">
                  <a:off x="628" y="2165"/>
                  <a:ext cx="0" cy="154"/>
                </a:xfrm>
                <a:prstGeom prst="line">
                  <a:avLst/>
                </a:prstGeom>
                <a:noFill/>
                <a:ln w="38100">
                  <a:solidFill>
                    <a:schemeClr val="tx1"/>
                  </a:solidFill>
                  <a:round/>
                </a:ln>
              </p:spPr>
              <p:txBody>
                <a:bodyPr wrap="none" anchor="ctr"/>
                <a:lstStyle/>
                <a:p>
                  <a:endParaRPr lang="zh-CN" altLang="en-US"/>
                </a:p>
              </p:txBody>
            </p:sp>
            <p:sp>
              <p:nvSpPr>
                <p:cNvPr id="228" name="Line 131"/>
                <p:cNvSpPr>
                  <a:spLocks noChangeShapeType="1"/>
                </p:cNvSpPr>
                <p:nvPr/>
              </p:nvSpPr>
              <p:spPr bwMode="auto">
                <a:xfrm>
                  <a:off x="537" y="2310"/>
                  <a:ext cx="190" cy="0"/>
                </a:xfrm>
                <a:prstGeom prst="line">
                  <a:avLst/>
                </a:prstGeom>
                <a:noFill/>
                <a:ln w="76200">
                  <a:solidFill>
                    <a:schemeClr val="tx1"/>
                  </a:solidFill>
                  <a:round/>
                </a:ln>
              </p:spPr>
              <p:txBody>
                <a:bodyPr wrap="none" anchor="ctr"/>
                <a:lstStyle/>
                <a:p>
                  <a:endParaRPr lang="zh-CN" altLang="en-US"/>
                </a:p>
              </p:txBody>
            </p:sp>
          </p:grpSp>
          <p:sp>
            <p:nvSpPr>
              <p:cNvPr id="128" name="Text Box 132"/>
              <p:cNvSpPr txBox="1">
                <a:spLocks noChangeArrowheads="1"/>
              </p:cNvSpPr>
              <p:nvPr/>
            </p:nvSpPr>
            <p:spPr bwMode="auto">
              <a:xfrm>
                <a:off x="2351" y="2127"/>
                <a:ext cx="423" cy="291"/>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2</a:t>
                </a:r>
                <a:endParaRPr lang="en-US" altLang="zh-CN" dirty="0">
                  <a:ea typeface="楷体_GB2312" pitchFamily="49" charset="-122"/>
                </a:endParaRPr>
              </a:p>
            </p:txBody>
          </p:sp>
          <p:sp>
            <p:nvSpPr>
              <p:cNvPr id="129" name="Text Box 133"/>
              <p:cNvSpPr txBox="1">
                <a:spLocks noChangeArrowheads="1"/>
              </p:cNvSpPr>
              <p:nvPr/>
            </p:nvSpPr>
            <p:spPr bwMode="auto">
              <a:xfrm>
                <a:off x="1081" y="2127"/>
                <a:ext cx="378" cy="298"/>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0</a:t>
                </a:r>
                <a:endParaRPr lang="en-US" altLang="zh-CN" dirty="0">
                  <a:ea typeface="楷体_GB2312" pitchFamily="49" charset="-122"/>
                </a:endParaRPr>
              </a:p>
            </p:txBody>
          </p:sp>
          <p:sp>
            <p:nvSpPr>
              <p:cNvPr id="130" name="Text Box 134"/>
              <p:cNvSpPr txBox="1">
                <a:spLocks noChangeArrowheads="1"/>
              </p:cNvSpPr>
              <p:nvPr/>
            </p:nvSpPr>
            <p:spPr bwMode="auto">
              <a:xfrm>
                <a:off x="1764" y="2137"/>
                <a:ext cx="361" cy="291"/>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1</a:t>
                </a:r>
                <a:endParaRPr lang="en-US" altLang="zh-CN" dirty="0">
                  <a:ea typeface="楷体_GB2312" pitchFamily="49" charset="-122"/>
                </a:endParaRPr>
              </a:p>
            </p:txBody>
          </p:sp>
          <p:sp>
            <p:nvSpPr>
              <p:cNvPr id="131" name="Text Box 135"/>
              <p:cNvSpPr txBox="1">
                <a:spLocks noChangeArrowheads="1"/>
              </p:cNvSpPr>
              <p:nvPr/>
            </p:nvSpPr>
            <p:spPr bwMode="auto">
              <a:xfrm>
                <a:off x="2921" y="2172"/>
                <a:ext cx="383" cy="291"/>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3</a:t>
                </a:r>
                <a:endParaRPr lang="en-US" altLang="zh-CN" dirty="0">
                  <a:ea typeface="楷体_GB2312" pitchFamily="49" charset="-122"/>
                </a:endParaRPr>
              </a:p>
            </p:txBody>
          </p:sp>
          <p:sp>
            <p:nvSpPr>
              <p:cNvPr id="132" name="Text Box 136"/>
              <p:cNvSpPr txBox="1">
                <a:spLocks noChangeArrowheads="1"/>
              </p:cNvSpPr>
              <p:nvPr/>
            </p:nvSpPr>
            <p:spPr bwMode="auto">
              <a:xfrm>
                <a:off x="2917" y="1748"/>
                <a:ext cx="504" cy="288"/>
              </a:xfrm>
              <a:prstGeom prst="rect">
                <a:avLst/>
              </a:prstGeom>
              <a:noFill/>
              <a:ln w="9525">
                <a:noFill/>
                <a:miter lim="800000"/>
              </a:ln>
            </p:spPr>
            <p:txBody>
              <a:bodyPr>
                <a:spAutoFit/>
              </a:bodyPr>
              <a:lstStyle/>
              <a:p>
                <a:pPr algn="l">
                  <a:spcBef>
                    <a:spcPct val="50000"/>
                  </a:spcBef>
                </a:pPr>
                <a:r>
                  <a:rPr lang="en-US" altLang="zh-CN" dirty="0">
                    <a:ea typeface="楷体_GB2312" pitchFamily="49" charset="-122"/>
                  </a:rPr>
                  <a:t> </a:t>
                </a:r>
                <a:r>
                  <a:rPr lang="en-US" altLang="zh-CN" i="1" dirty="0">
                    <a:ea typeface="楷体_GB2312" pitchFamily="49" charset="-122"/>
                  </a:rPr>
                  <a:t>R</a:t>
                </a:r>
                <a:endParaRPr lang="en-US" altLang="zh-CN" i="1" dirty="0">
                  <a:ea typeface="楷体_GB2312" pitchFamily="49" charset="-122"/>
                </a:endParaRPr>
              </a:p>
            </p:txBody>
          </p:sp>
          <p:sp>
            <p:nvSpPr>
              <p:cNvPr id="133" name="Text Box 137"/>
              <p:cNvSpPr txBox="1">
                <a:spLocks noChangeArrowheads="1"/>
              </p:cNvSpPr>
              <p:nvPr/>
            </p:nvSpPr>
            <p:spPr bwMode="auto">
              <a:xfrm>
                <a:off x="2279" y="1764"/>
                <a:ext cx="504" cy="288"/>
              </a:xfrm>
              <a:prstGeom prst="rect">
                <a:avLst/>
              </a:prstGeom>
              <a:noFill/>
              <a:ln w="9525">
                <a:noFill/>
                <a:miter lim="800000"/>
              </a:ln>
            </p:spPr>
            <p:txBody>
              <a:bodyPr>
                <a:spAutoFit/>
              </a:bodyPr>
              <a:lstStyle/>
              <a:p>
                <a:pPr algn="l">
                  <a:spcBef>
                    <a:spcPct val="50000"/>
                  </a:spcBef>
                </a:pPr>
                <a:r>
                  <a:rPr lang="en-US" altLang="zh-CN" dirty="0">
                    <a:ea typeface="楷体_GB2312" pitchFamily="49" charset="-122"/>
                  </a:rPr>
                  <a:t>2</a:t>
                </a:r>
                <a:r>
                  <a:rPr lang="en-US" altLang="zh-CN" i="1" dirty="0">
                    <a:ea typeface="楷体_GB2312" pitchFamily="49" charset="-122"/>
                  </a:rPr>
                  <a:t>R</a:t>
                </a:r>
                <a:endParaRPr lang="en-US" altLang="zh-CN" i="1" dirty="0">
                  <a:ea typeface="楷体_GB2312" pitchFamily="49" charset="-122"/>
                </a:endParaRPr>
              </a:p>
            </p:txBody>
          </p:sp>
          <p:sp>
            <p:nvSpPr>
              <p:cNvPr id="134" name="Text Box 138"/>
              <p:cNvSpPr txBox="1">
                <a:spLocks noChangeArrowheads="1"/>
              </p:cNvSpPr>
              <p:nvPr/>
            </p:nvSpPr>
            <p:spPr bwMode="auto">
              <a:xfrm>
                <a:off x="1554" y="1764"/>
                <a:ext cx="615" cy="291"/>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2</a:t>
                </a:r>
                <a:r>
                  <a:rPr lang="en-US" altLang="zh-CN" baseline="30000" dirty="0">
                    <a:ea typeface="楷体_GB2312" pitchFamily="49" charset="-122"/>
                  </a:rPr>
                  <a:t>2</a:t>
                </a:r>
                <a:r>
                  <a:rPr lang="en-US" altLang="zh-CN" i="1" dirty="0">
                    <a:ea typeface="楷体_GB2312" pitchFamily="49" charset="-122"/>
                  </a:rPr>
                  <a:t>R</a:t>
                </a:r>
                <a:endParaRPr lang="en-US" altLang="zh-CN" i="1" dirty="0">
                  <a:ea typeface="楷体_GB2312" pitchFamily="49" charset="-122"/>
                </a:endParaRPr>
              </a:p>
            </p:txBody>
          </p:sp>
          <p:sp>
            <p:nvSpPr>
              <p:cNvPr id="135" name="Text Box 139"/>
              <p:cNvSpPr txBox="1">
                <a:spLocks noChangeArrowheads="1"/>
              </p:cNvSpPr>
              <p:nvPr/>
            </p:nvSpPr>
            <p:spPr bwMode="auto">
              <a:xfrm>
                <a:off x="854" y="1764"/>
                <a:ext cx="586" cy="291"/>
              </a:xfrm>
              <a:prstGeom prst="rect">
                <a:avLst/>
              </a:prstGeom>
              <a:noFill/>
              <a:ln w="9525">
                <a:noFill/>
                <a:miter lim="800000"/>
              </a:ln>
            </p:spPr>
            <p:txBody>
              <a:bodyPr wrap="square">
                <a:spAutoFit/>
              </a:bodyPr>
              <a:lstStyle/>
              <a:p>
                <a:pPr algn="l">
                  <a:spcBef>
                    <a:spcPct val="50000"/>
                  </a:spcBef>
                </a:pPr>
                <a:r>
                  <a:rPr lang="en-US" altLang="zh-CN" dirty="0">
                    <a:ea typeface="楷体_GB2312" pitchFamily="49" charset="-122"/>
                  </a:rPr>
                  <a:t>2</a:t>
                </a:r>
                <a:r>
                  <a:rPr lang="en-US" altLang="zh-CN" baseline="30000" dirty="0">
                    <a:ea typeface="楷体_GB2312" pitchFamily="49" charset="-122"/>
                  </a:rPr>
                  <a:t>3</a:t>
                </a:r>
                <a:r>
                  <a:rPr lang="en-US" altLang="zh-CN" i="1" dirty="0">
                    <a:ea typeface="楷体_GB2312" pitchFamily="49" charset="-122"/>
                  </a:rPr>
                  <a:t>R</a:t>
                </a:r>
                <a:endParaRPr lang="en-US" altLang="zh-CN" i="1" dirty="0">
                  <a:ea typeface="楷体_GB2312" pitchFamily="49" charset="-122"/>
                </a:endParaRPr>
              </a:p>
            </p:txBody>
          </p:sp>
          <p:sp>
            <p:nvSpPr>
              <p:cNvPr id="136" name="Line 140"/>
              <p:cNvSpPr>
                <a:spLocks noChangeShapeType="1"/>
              </p:cNvSpPr>
              <p:nvPr/>
            </p:nvSpPr>
            <p:spPr bwMode="auto">
              <a:xfrm>
                <a:off x="852" y="3109"/>
                <a:ext cx="2290" cy="0"/>
              </a:xfrm>
              <a:prstGeom prst="line">
                <a:avLst/>
              </a:prstGeom>
              <a:noFill/>
              <a:ln w="38100">
                <a:solidFill>
                  <a:schemeClr val="tx1"/>
                </a:solidFill>
                <a:round/>
              </a:ln>
            </p:spPr>
            <p:txBody>
              <a:bodyPr wrap="none" anchor="ctr"/>
              <a:lstStyle/>
              <a:p>
                <a:endParaRPr lang="zh-CN" altLang="en-US"/>
              </a:p>
            </p:txBody>
          </p:sp>
          <p:sp>
            <p:nvSpPr>
              <p:cNvPr id="137" name="Text Box 141"/>
              <p:cNvSpPr txBox="1">
                <a:spLocks noChangeArrowheads="1"/>
              </p:cNvSpPr>
              <p:nvPr/>
            </p:nvSpPr>
            <p:spPr bwMode="auto">
              <a:xfrm>
                <a:off x="1401" y="3155"/>
                <a:ext cx="406" cy="288"/>
              </a:xfrm>
              <a:prstGeom prst="rect">
                <a:avLst/>
              </a:prstGeom>
              <a:noFill/>
              <a:ln w="9525">
                <a:noFill/>
                <a:miter lim="800000"/>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0</a:t>
                </a:r>
                <a:endParaRPr lang="en-US" altLang="zh-CN" dirty="0">
                  <a:ea typeface="楷体_GB2312" pitchFamily="49" charset="-122"/>
                </a:endParaRPr>
              </a:p>
            </p:txBody>
          </p:sp>
          <p:sp>
            <p:nvSpPr>
              <p:cNvPr id="138" name="Text Box 142"/>
              <p:cNvSpPr txBox="1">
                <a:spLocks noChangeArrowheads="1"/>
              </p:cNvSpPr>
              <p:nvPr/>
            </p:nvSpPr>
            <p:spPr bwMode="auto">
              <a:xfrm>
                <a:off x="2126" y="3170"/>
                <a:ext cx="407" cy="288"/>
              </a:xfrm>
              <a:prstGeom prst="rect">
                <a:avLst/>
              </a:prstGeom>
              <a:noFill/>
              <a:ln w="9525">
                <a:noFill/>
                <a:miter lim="800000"/>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1</a:t>
                </a:r>
                <a:endParaRPr lang="en-US" altLang="zh-CN" dirty="0">
                  <a:ea typeface="楷体_GB2312" pitchFamily="49" charset="-122"/>
                </a:endParaRPr>
              </a:p>
            </p:txBody>
          </p:sp>
          <p:sp>
            <p:nvSpPr>
              <p:cNvPr id="139" name="Text Box 143"/>
              <p:cNvSpPr txBox="1">
                <a:spLocks noChangeArrowheads="1"/>
              </p:cNvSpPr>
              <p:nvPr/>
            </p:nvSpPr>
            <p:spPr bwMode="auto">
              <a:xfrm>
                <a:off x="2715" y="3155"/>
                <a:ext cx="407" cy="288"/>
              </a:xfrm>
              <a:prstGeom prst="rect">
                <a:avLst/>
              </a:prstGeom>
              <a:noFill/>
              <a:ln w="9525">
                <a:noFill/>
                <a:miter lim="800000"/>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2</a:t>
                </a:r>
                <a:endParaRPr lang="en-US" altLang="zh-CN" dirty="0">
                  <a:ea typeface="楷体_GB2312" pitchFamily="49" charset="-122"/>
                </a:endParaRPr>
              </a:p>
            </p:txBody>
          </p:sp>
          <p:sp>
            <p:nvSpPr>
              <p:cNvPr id="140" name="Text Box 144"/>
              <p:cNvSpPr txBox="1">
                <a:spLocks noChangeArrowheads="1"/>
              </p:cNvSpPr>
              <p:nvPr/>
            </p:nvSpPr>
            <p:spPr bwMode="auto">
              <a:xfrm>
                <a:off x="3350" y="3125"/>
                <a:ext cx="407" cy="288"/>
              </a:xfrm>
              <a:prstGeom prst="rect">
                <a:avLst/>
              </a:prstGeom>
              <a:noFill/>
              <a:ln w="9525">
                <a:noFill/>
                <a:miter lim="800000"/>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3</a:t>
                </a:r>
                <a:endParaRPr lang="en-US" altLang="zh-CN" dirty="0">
                  <a:ea typeface="楷体_GB2312" pitchFamily="49" charset="-122"/>
                </a:endParaRPr>
              </a:p>
            </p:txBody>
          </p:sp>
          <p:sp>
            <p:nvSpPr>
              <p:cNvPr id="141" name="Text Box 145"/>
              <p:cNvSpPr txBox="1">
                <a:spLocks noChangeArrowheads="1"/>
              </p:cNvSpPr>
              <p:nvPr/>
            </p:nvSpPr>
            <p:spPr bwMode="auto">
              <a:xfrm>
                <a:off x="1482" y="2323"/>
                <a:ext cx="257" cy="288"/>
              </a:xfrm>
              <a:prstGeom prst="rect">
                <a:avLst/>
              </a:prstGeom>
              <a:noFill/>
              <a:ln w="9525">
                <a:noFill/>
                <a:miter lim="800000"/>
              </a:ln>
            </p:spPr>
            <p:txBody>
              <a:bodyPr>
                <a:spAutoFit/>
              </a:bodyPr>
              <a:lstStyle/>
              <a:p>
                <a:pPr algn="l">
                  <a:spcBef>
                    <a:spcPct val="50000"/>
                  </a:spcBef>
                </a:pPr>
                <a:r>
                  <a:rPr lang="en-US" altLang="zh-CN">
                    <a:solidFill>
                      <a:srgbClr val="FF0000"/>
                    </a:solidFill>
                    <a:ea typeface="楷体_GB2312" pitchFamily="49" charset="-122"/>
                  </a:rPr>
                  <a:t>0</a:t>
                </a:r>
                <a:endParaRPr lang="en-US" altLang="zh-CN">
                  <a:solidFill>
                    <a:srgbClr val="FF0000"/>
                  </a:solidFill>
                  <a:ea typeface="楷体_GB2312" pitchFamily="49" charset="-122"/>
                </a:endParaRPr>
              </a:p>
            </p:txBody>
          </p:sp>
          <p:sp>
            <p:nvSpPr>
              <p:cNvPr id="142" name="Line 146"/>
              <p:cNvSpPr>
                <a:spLocks noChangeShapeType="1"/>
              </p:cNvSpPr>
              <p:nvPr/>
            </p:nvSpPr>
            <p:spPr bwMode="auto">
              <a:xfrm rot="16200000" flipH="1">
                <a:off x="2824" y="255"/>
                <a:ext cx="0" cy="2735"/>
              </a:xfrm>
              <a:prstGeom prst="line">
                <a:avLst/>
              </a:prstGeom>
              <a:noFill/>
              <a:ln w="38100">
                <a:solidFill>
                  <a:schemeClr val="tx1"/>
                </a:solidFill>
                <a:round/>
              </a:ln>
            </p:spPr>
            <p:txBody>
              <a:bodyPr wrap="none" anchor="ctr"/>
              <a:lstStyle/>
              <a:p>
                <a:endParaRPr lang="zh-CN" altLang="en-US"/>
              </a:p>
            </p:txBody>
          </p:sp>
          <p:sp>
            <p:nvSpPr>
              <p:cNvPr id="143" name="Rectangle 147"/>
              <p:cNvSpPr>
                <a:spLocks noChangeArrowheads="1"/>
              </p:cNvSpPr>
              <p:nvPr/>
            </p:nvSpPr>
            <p:spPr bwMode="auto">
              <a:xfrm>
                <a:off x="3233" y="1860"/>
                <a:ext cx="106" cy="229"/>
              </a:xfrm>
              <a:prstGeom prst="rect">
                <a:avLst/>
              </a:prstGeom>
              <a:noFill/>
              <a:ln w="38100">
                <a:solidFill>
                  <a:schemeClr val="tx1"/>
                </a:solidFill>
                <a:miter lim="800000"/>
              </a:ln>
            </p:spPr>
            <p:txBody>
              <a:bodyPr wrap="none" anchor="ctr"/>
              <a:lstStyle/>
              <a:p>
                <a:endParaRPr lang="zh-CN" altLang="en-US"/>
              </a:p>
            </p:txBody>
          </p:sp>
          <p:sp>
            <p:nvSpPr>
              <p:cNvPr id="144" name="Line 148"/>
              <p:cNvSpPr>
                <a:spLocks noChangeShapeType="1"/>
              </p:cNvSpPr>
              <p:nvPr/>
            </p:nvSpPr>
            <p:spPr bwMode="auto">
              <a:xfrm>
                <a:off x="3279" y="2092"/>
                <a:ext cx="0" cy="192"/>
              </a:xfrm>
              <a:prstGeom prst="line">
                <a:avLst/>
              </a:prstGeom>
              <a:noFill/>
              <a:ln w="38100">
                <a:solidFill>
                  <a:schemeClr val="tx1"/>
                </a:solidFill>
                <a:round/>
              </a:ln>
            </p:spPr>
            <p:txBody>
              <a:bodyPr wrap="none" anchor="ctr"/>
              <a:lstStyle/>
              <a:p>
                <a:endParaRPr lang="zh-CN" altLang="en-US"/>
              </a:p>
            </p:txBody>
          </p:sp>
          <p:sp>
            <p:nvSpPr>
              <p:cNvPr id="145" name="Line 149"/>
              <p:cNvSpPr>
                <a:spLocks noChangeShapeType="1"/>
              </p:cNvSpPr>
              <p:nvPr/>
            </p:nvSpPr>
            <p:spPr bwMode="auto">
              <a:xfrm flipH="1">
                <a:off x="3139" y="2323"/>
                <a:ext cx="140" cy="277"/>
              </a:xfrm>
              <a:prstGeom prst="line">
                <a:avLst/>
              </a:prstGeom>
              <a:noFill/>
              <a:ln w="38100">
                <a:solidFill>
                  <a:schemeClr val="tx1"/>
                </a:solidFill>
                <a:round/>
                <a:tailEnd type="triangle" w="med" len="med"/>
              </a:ln>
            </p:spPr>
            <p:txBody>
              <a:bodyPr wrap="none" anchor="ctr"/>
              <a:lstStyle/>
              <a:p>
                <a:endParaRPr lang="zh-CN" altLang="en-US"/>
              </a:p>
            </p:txBody>
          </p:sp>
          <p:sp>
            <p:nvSpPr>
              <p:cNvPr id="146" name="Oval 150"/>
              <p:cNvSpPr>
                <a:spLocks noChangeArrowheads="1"/>
              </p:cNvSpPr>
              <p:nvPr/>
            </p:nvSpPr>
            <p:spPr bwMode="auto">
              <a:xfrm>
                <a:off x="3115" y="2574"/>
                <a:ext cx="57" cy="57"/>
              </a:xfrm>
              <a:prstGeom prst="ellipse">
                <a:avLst/>
              </a:prstGeom>
              <a:noFill/>
              <a:ln w="38100">
                <a:solidFill>
                  <a:schemeClr val="tx1"/>
                </a:solidFill>
                <a:round/>
              </a:ln>
            </p:spPr>
            <p:txBody>
              <a:bodyPr wrap="none" anchor="ctr"/>
              <a:lstStyle/>
              <a:p>
                <a:endParaRPr lang="zh-CN" altLang="en-US"/>
              </a:p>
            </p:txBody>
          </p:sp>
          <p:sp>
            <p:nvSpPr>
              <p:cNvPr id="147" name="Oval 151"/>
              <p:cNvSpPr>
                <a:spLocks noChangeArrowheads="1"/>
              </p:cNvSpPr>
              <p:nvPr/>
            </p:nvSpPr>
            <p:spPr bwMode="auto">
              <a:xfrm>
                <a:off x="3395" y="2574"/>
                <a:ext cx="58" cy="57"/>
              </a:xfrm>
              <a:prstGeom prst="ellipse">
                <a:avLst/>
              </a:prstGeom>
              <a:noFill/>
              <a:ln w="38100">
                <a:solidFill>
                  <a:schemeClr val="tx1"/>
                </a:solidFill>
                <a:round/>
              </a:ln>
            </p:spPr>
            <p:txBody>
              <a:bodyPr wrap="none" anchor="ctr"/>
              <a:lstStyle/>
              <a:p>
                <a:endParaRPr lang="zh-CN" altLang="en-US"/>
              </a:p>
            </p:txBody>
          </p:sp>
          <p:sp>
            <p:nvSpPr>
              <p:cNvPr id="148" name="Line 152"/>
              <p:cNvSpPr>
                <a:spLocks noChangeShapeType="1"/>
              </p:cNvSpPr>
              <p:nvPr/>
            </p:nvSpPr>
            <p:spPr bwMode="auto">
              <a:xfrm>
                <a:off x="3139" y="2647"/>
                <a:ext cx="0" cy="462"/>
              </a:xfrm>
              <a:prstGeom prst="line">
                <a:avLst/>
              </a:prstGeom>
              <a:noFill/>
              <a:ln w="38100">
                <a:solidFill>
                  <a:schemeClr val="tx1"/>
                </a:solidFill>
                <a:round/>
              </a:ln>
            </p:spPr>
            <p:txBody>
              <a:bodyPr wrap="none" anchor="ctr"/>
              <a:lstStyle/>
              <a:p>
                <a:endParaRPr lang="zh-CN" altLang="en-US"/>
              </a:p>
            </p:txBody>
          </p:sp>
          <p:sp>
            <p:nvSpPr>
              <p:cNvPr id="149" name="Line 153"/>
              <p:cNvSpPr>
                <a:spLocks noChangeShapeType="1"/>
              </p:cNvSpPr>
              <p:nvPr/>
            </p:nvSpPr>
            <p:spPr bwMode="auto">
              <a:xfrm>
                <a:off x="3419" y="2647"/>
                <a:ext cx="0" cy="185"/>
              </a:xfrm>
              <a:prstGeom prst="line">
                <a:avLst/>
              </a:prstGeom>
              <a:noFill/>
              <a:ln w="38100">
                <a:solidFill>
                  <a:schemeClr val="tx1"/>
                </a:solidFill>
                <a:round/>
              </a:ln>
            </p:spPr>
            <p:txBody>
              <a:bodyPr wrap="none" anchor="ctr"/>
              <a:lstStyle/>
              <a:p>
                <a:endParaRPr lang="zh-CN" altLang="en-US"/>
              </a:p>
            </p:txBody>
          </p:sp>
          <p:sp>
            <p:nvSpPr>
              <p:cNvPr id="150" name="Text Box 154"/>
              <p:cNvSpPr txBox="1">
                <a:spLocks noChangeArrowheads="1"/>
              </p:cNvSpPr>
              <p:nvPr/>
            </p:nvSpPr>
            <p:spPr bwMode="auto">
              <a:xfrm>
                <a:off x="2973" y="2323"/>
                <a:ext cx="213" cy="288"/>
              </a:xfrm>
              <a:prstGeom prst="rect">
                <a:avLst/>
              </a:prstGeom>
              <a:noFill/>
              <a:ln w="9525">
                <a:noFill/>
                <a:miter lim="800000"/>
              </a:ln>
            </p:spPr>
            <p:txBody>
              <a:bodyPr>
                <a:spAutoFit/>
              </a:bodyPr>
              <a:lstStyle/>
              <a:p>
                <a:pPr algn="l">
                  <a:spcBef>
                    <a:spcPct val="50000"/>
                  </a:spcBef>
                </a:pPr>
                <a:r>
                  <a:rPr lang="en-US" altLang="zh-CN" dirty="0">
                    <a:solidFill>
                      <a:srgbClr val="0000FF"/>
                    </a:solidFill>
                    <a:ea typeface="楷体_GB2312" pitchFamily="49" charset="-122"/>
                  </a:rPr>
                  <a:t>1</a:t>
                </a:r>
                <a:endParaRPr lang="en-US" altLang="zh-CN" dirty="0">
                  <a:solidFill>
                    <a:srgbClr val="0000FF"/>
                  </a:solidFill>
                  <a:ea typeface="楷体_GB2312" pitchFamily="49" charset="-122"/>
                </a:endParaRPr>
              </a:p>
            </p:txBody>
          </p:sp>
          <p:sp>
            <p:nvSpPr>
              <p:cNvPr id="151" name="Oval 155"/>
              <p:cNvSpPr>
                <a:spLocks noChangeArrowheads="1"/>
              </p:cNvSpPr>
              <p:nvPr/>
            </p:nvSpPr>
            <p:spPr bwMode="auto">
              <a:xfrm>
                <a:off x="3254" y="2277"/>
                <a:ext cx="57" cy="56"/>
              </a:xfrm>
              <a:prstGeom prst="ellipse">
                <a:avLst/>
              </a:prstGeom>
              <a:noFill/>
              <a:ln w="38100">
                <a:solidFill>
                  <a:schemeClr val="tx1"/>
                </a:solidFill>
                <a:round/>
              </a:ln>
            </p:spPr>
            <p:txBody>
              <a:bodyPr wrap="none" anchor="ctr"/>
              <a:lstStyle/>
              <a:p>
                <a:endParaRPr lang="zh-CN" altLang="en-US"/>
              </a:p>
            </p:txBody>
          </p:sp>
          <p:sp>
            <p:nvSpPr>
              <p:cNvPr id="152" name="Rectangle 156"/>
              <p:cNvSpPr>
                <a:spLocks noChangeArrowheads="1"/>
              </p:cNvSpPr>
              <p:nvPr/>
            </p:nvSpPr>
            <p:spPr bwMode="auto">
              <a:xfrm>
                <a:off x="2626" y="1860"/>
                <a:ext cx="106" cy="229"/>
              </a:xfrm>
              <a:prstGeom prst="rect">
                <a:avLst/>
              </a:prstGeom>
              <a:noFill/>
              <a:ln w="38100">
                <a:solidFill>
                  <a:schemeClr val="tx1"/>
                </a:solidFill>
                <a:miter lim="800000"/>
              </a:ln>
            </p:spPr>
            <p:txBody>
              <a:bodyPr wrap="none" anchor="ctr"/>
              <a:lstStyle/>
              <a:p>
                <a:endParaRPr lang="zh-CN" altLang="en-US"/>
              </a:p>
            </p:txBody>
          </p:sp>
          <p:sp>
            <p:nvSpPr>
              <p:cNvPr id="153" name="Line 157"/>
              <p:cNvSpPr>
                <a:spLocks noChangeShapeType="1"/>
              </p:cNvSpPr>
              <p:nvPr/>
            </p:nvSpPr>
            <p:spPr bwMode="auto">
              <a:xfrm>
                <a:off x="2672" y="2092"/>
                <a:ext cx="0" cy="192"/>
              </a:xfrm>
              <a:prstGeom prst="line">
                <a:avLst/>
              </a:prstGeom>
              <a:noFill/>
              <a:ln w="38100">
                <a:solidFill>
                  <a:schemeClr val="tx1"/>
                </a:solidFill>
                <a:round/>
              </a:ln>
            </p:spPr>
            <p:txBody>
              <a:bodyPr wrap="none" anchor="ctr"/>
              <a:lstStyle/>
              <a:p>
                <a:endParaRPr lang="zh-CN" altLang="en-US"/>
              </a:p>
            </p:txBody>
          </p:sp>
          <p:sp>
            <p:nvSpPr>
              <p:cNvPr id="154" name="Line 158"/>
              <p:cNvSpPr>
                <a:spLocks noChangeShapeType="1"/>
              </p:cNvSpPr>
              <p:nvPr/>
            </p:nvSpPr>
            <p:spPr bwMode="auto">
              <a:xfrm flipH="1">
                <a:off x="2532" y="2323"/>
                <a:ext cx="140" cy="231"/>
              </a:xfrm>
              <a:prstGeom prst="line">
                <a:avLst/>
              </a:prstGeom>
              <a:noFill/>
              <a:ln w="38100">
                <a:solidFill>
                  <a:schemeClr val="tx1"/>
                </a:solidFill>
                <a:round/>
                <a:tailEnd type="triangle" w="med" len="med"/>
              </a:ln>
            </p:spPr>
            <p:txBody>
              <a:bodyPr wrap="none" anchor="ctr"/>
              <a:lstStyle/>
              <a:p>
                <a:endParaRPr lang="zh-CN" altLang="en-US"/>
              </a:p>
            </p:txBody>
          </p:sp>
          <p:sp>
            <p:nvSpPr>
              <p:cNvPr id="155" name="Oval 159"/>
              <p:cNvSpPr>
                <a:spLocks noChangeArrowheads="1"/>
              </p:cNvSpPr>
              <p:nvPr/>
            </p:nvSpPr>
            <p:spPr bwMode="auto">
              <a:xfrm>
                <a:off x="2506" y="2574"/>
                <a:ext cx="57" cy="57"/>
              </a:xfrm>
              <a:prstGeom prst="ellipse">
                <a:avLst/>
              </a:prstGeom>
              <a:noFill/>
              <a:ln w="38100">
                <a:solidFill>
                  <a:schemeClr val="tx1"/>
                </a:solidFill>
                <a:round/>
              </a:ln>
            </p:spPr>
            <p:txBody>
              <a:bodyPr wrap="none" anchor="ctr"/>
              <a:lstStyle/>
              <a:p>
                <a:endParaRPr lang="zh-CN" altLang="en-US"/>
              </a:p>
            </p:txBody>
          </p:sp>
          <p:sp>
            <p:nvSpPr>
              <p:cNvPr id="156" name="Oval 160"/>
              <p:cNvSpPr>
                <a:spLocks noChangeArrowheads="1"/>
              </p:cNvSpPr>
              <p:nvPr/>
            </p:nvSpPr>
            <p:spPr bwMode="auto">
              <a:xfrm>
                <a:off x="2786" y="2574"/>
                <a:ext cx="58" cy="57"/>
              </a:xfrm>
              <a:prstGeom prst="ellipse">
                <a:avLst/>
              </a:prstGeom>
              <a:noFill/>
              <a:ln w="38100">
                <a:solidFill>
                  <a:schemeClr val="tx1"/>
                </a:solidFill>
                <a:round/>
              </a:ln>
            </p:spPr>
            <p:txBody>
              <a:bodyPr wrap="none" anchor="ctr"/>
              <a:lstStyle/>
              <a:p>
                <a:endParaRPr lang="zh-CN" altLang="en-US"/>
              </a:p>
            </p:txBody>
          </p:sp>
          <p:sp>
            <p:nvSpPr>
              <p:cNvPr id="157" name="Line 161"/>
              <p:cNvSpPr>
                <a:spLocks noChangeShapeType="1"/>
              </p:cNvSpPr>
              <p:nvPr/>
            </p:nvSpPr>
            <p:spPr bwMode="auto">
              <a:xfrm>
                <a:off x="2532" y="2647"/>
                <a:ext cx="0" cy="462"/>
              </a:xfrm>
              <a:prstGeom prst="line">
                <a:avLst/>
              </a:prstGeom>
              <a:noFill/>
              <a:ln w="38100">
                <a:solidFill>
                  <a:schemeClr val="tx1"/>
                </a:solidFill>
                <a:round/>
              </a:ln>
            </p:spPr>
            <p:txBody>
              <a:bodyPr wrap="none" anchor="ctr"/>
              <a:lstStyle/>
              <a:p>
                <a:endParaRPr lang="zh-CN" altLang="en-US"/>
              </a:p>
            </p:txBody>
          </p:sp>
          <p:sp>
            <p:nvSpPr>
              <p:cNvPr id="158" name="Line 162"/>
              <p:cNvSpPr>
                <a:spLocks noChangeShapeType="1"/>
              </p:cNvSpPr>
              <p:nvPr/>
            </p:nvSpPr>
            <p:spPr bwMode="auto">
              <a:xfrm>
                <a:off x="2812" y="2647"/>
                <a:ext cx="0" cy="185"/>
              </a:xfrm>
              <a:prstGeom prst="line">
                <a:avLst/>
              </a:prstGeom>
              <a:noFill/>
              <a:ln w="38100">
                <a:solidFill>
                  <a:schemeClr val="tx1"/>
                </a:solidFill>
                <a:round/>
              </a:ln>
            </p:spPr>
            <p:txBody>
              <a:bodyPr wrap="none" anchor="ctr"/>
              <a:lstStyle/>
              <a:p>
                <a:endParaRPr lang="zh-CN" altLang="en-US"/>
              </a:p>
            </p:txBody>
          </p:sp>
          <p:sp>
            <p:nvSpPr>
              <p:cNvPr id="159" name="Text Box 163"/>
              <p:cNvSpPr txBox="1">
                <a:spLocks noChangeArrowheads="1"/>
              </p:cNvSpPr>
              <p:nvPr/>
            </p:nvSpPr>
            <p:spPr bwMode="auto">
              <a:xfrm>
                <a:off x="2366" y="2323"/>
                <a:ext cx="213" cy="288"/>
              </a:xfrm>
              <a:prstGeom prst="rect">
                <a:avLst/>
              </a:prstGeom>
              <a:noFill/>
              <a:ln w="9525">
                <a:noFill/>
                <a:miter lim="800000"/>
              </a:ln>
            </p:spPr>
            <p:txBody>
              <a:bodyPr>
                <a:spAutoFit/>
              </a:bodyPr>
              <a:lstStyle/>
              <a:p>
                <a:pPr algn="l">
                  <a:spcBef>
                    <a:spcPct val="50000"/>
                  </a:spcBef>
                </a:pPr>
                <a:r>
                  <a:rPr lang="en-US" altLang="zh-CN" dirty="0">
                    <a:solidFill>
                      <a:srgbClr val="0000FF"/>
                    </a:solidFill>
                    <a:ea typeface="楷体_GB2312" pitchFamily="49" charset="-122"/>
                  </a:rPr>
                  <a:t>1</a:t>
                </a:r>
                <a:endParaRPr lang="en-US" altLang="zh-CN" dirty="0">
                  <a:solidFill>
                    <a:srgbClr val="0000FF"/>
                  </a:solidFill>
                  <a:ea typeface="楷体_GB2312" pitchFamily="49" charset="-122"/>
                </a:endParaRPr>
              </a:p>
            </p:txBody>
          </p:sp>
          <p:sp>
            <p:nvSpPr>
              <p:cNvPr id="160" name="Oval 164"/>
              <p:cNvSpPr>
                <a:spLocks noChangeArrowheads="1"/>
              </p:cNvSpPr>
              <p:nvPr/>
            </p:nvSpPr>
            <p:spPr bwMode="auto">
              <a:xfrm>
                <a:off x="2648" y="2277"/>
                <a:ext cx="57" cy="56"/>
              </a:xfrm>
              <a:prstGeom prst="ellipse">
                <a:avLst/>
              </a:prstGeom>
              <a:noFill/>
              <a:ln w="38100">
                <a:solidFill>
                  <a:schemeClr val="tx1"/>
                </a:solidFill>
                <a:round/>
              </a:ln>
            </p:spPr>
            <p:txBody>
              <a:bodyPr wrap="none" anchor="ctr"/>
              <a:lstStyle/>
              <a:p>
                <a:endParaRPr lang="zh-CN" altLang="en-US"/>
              </a:p>
            </p:txBody>
          </p:sp>
          <p:sp>
            <p:nvSpPr>
              <p:cNvPr id="161" name="Rectangle 165"/>
              <p:cNvSpPr>
                <a:spLocks noChangeArrowheads="1"/>
              </p:cNvSpPr>
              <p:nvPr/>
            </p:nvSpPr>
            <p:spPr bwMode="auto">
              <a:xfrm>
                <a:off x="2019" y="1860"/>
                <a:ext cx="106" cy="229"/>
              </a:xfrm>
              <a:prstGeom prst="rect">
                <a:avLst/>
              </a:prstGeom>
              <a:noFill/>
              <a:ln w="38100">
                <a:solidFill>
                  <a:schemeClr val="tx1"/>
                </a:solidFill>
                <a:miter lim="800000"/>
              </a:ln>
            </p:spPr>
            <p:txBody>
              <a:bodyPr wrap="none" anchor="ctr"/>
              <a:lstStyle/>
              <a:p>
                <a:endParaRPr lang="zh-CN" altLang="en-US"/>
              </a:p>
            </p:txBody>
          </p:sp>
          <p:sp>
            <p:nvSpPr>
              <p:cNvPr id="162" name="Line 166"/>
              <p:cNvSpPr>
                <a:spLocks noChangeShapeType="1"/>
              </p:cNvSpPr>
              <p:nvPr/>
            </p:nvSpPr>
            <p:spPr bwMode="auto">
              <a:xfrm>
                <a:off x="2065" y="2092"/>
                <a:ext cx="0" cy="192"/>
              </a:xfrm>
              <a:prstGeom prst="line">
                <a:avLst/>
              </a:prstGeom>
              <a:noFill/>
              <a:ln w="38100">
                <a:solidFill>
                  <a:schemeClr val="tx1"/>
                </a:solidFill>
                <a:round/>
              </a:ln>
            </p:spPr>
            <p:txBody>
              <a:bodyPr wrap="none" anchor="ctr"/>
              <a:lstStyle/>
              <a:p>
                <a:endParaRPr lang="zh-CN" altLang="en-US"/>
              </a:p>
            </p:txBody>
          </p:sp>
          <p:sp>
            <p:nvSpPr>
              <p:cNvPr id="163" name="Oval 167"/>
              <p:cNvSpPr>
                <a:spLocks noChangeArrowheads="1"/>
              </p:cNvSpPr>
              <p:nvPr/>
            </p:nvSpPr>
            <p:spPr bwMode="auto">
              <a:xfrm flipH="1">
                <a:off x="2180" y="2574"/>
                <a:ext cx="58" cy="57"/>
              </a:xfrm>
              <a:prstGeom prst="ellipse">
                <a:avLst/>
              </a:prstGeom>
              <a:noFill/>
              <a:ln w="38100">
                <a:solidFill>
                  <a:schemeClr val="tx1"/>
                </a:solidFill>
                <a:round/>
              </a:ln>
            </p:spPr>
            <p:txBody>
              <a:bodyPr wrap="none" anchor="ctr"/>
              <a:lstStyle/>
              <a:p>
                <a:endParaRPr lang="zh-CN" altLang="en-US"/>
              </a:p>
            </p:txBody>
          </p:sp>
          <p:sp>
            <p:nvSpPr>
              <p:cNvPr id="164" name="Line 168"/>
              <p:cNvSpPr>
                <a:spLocks noChangeShapeType="1"/>
              </p:cNvSpPr>
              <p:nvPr/>
            </p:nvSpPr>
            <p:spPr bwMode="auto">
              <a:xfrm>
                <a:off x="2213" y="2647"/>
                <a:ext cx="0" cy="185"/>
              </a:xfrm>
              <a:prstGeom prst="line">
                <a:avLst/>
              </a:prstGeom>
              <a:noFill/>
              <a:ln w="38100">
                <a:solidFill>
                  <a:schemeClr val="tx1"/>
                </a:solidFill>
                <a:round/>
              </a:ln>
            </p:spPr>
            <p:txBody>
              <a:bodyPr wrap="none" anchor="ctr"/>
              <a:lstStyle/>
              <a:p>
                <a:endParaRPr lang="zh-CN" altLang="en-US"/>
              </a:p>
            </p:txBody>
          </p:sp>
          <p:sp>
            <p:nvSpPr>
              <p:cNvPr id="165" name="Text Box 169"/>
              <p:cNvSpPr txBox="1">
                <a:spLocks noChangeArrowheads="1"/>
              </p:cNvSpPr>
              <p:nvPr/>
            </p:nvSpPr>
            <p:spPr bwMode="auto">
              <a:xfrm flipH="1">
                <a:off x="1936" y="2369"/>
                <a:ext cx="213" cy="288"/>
              </a:xfrm>
              <a:prstGeom prst="rect">
                <a:avLst/>
              </a:prstGeom>
              <a:noFill/>
              <a:ln w="9525">
                <a:noFill/>
                <a:miter lim="800000"/>
              </a:ln>
            </p:spPr>
            <p:txBody>
              <a:bodyPr>
                <a:spAutoFit/>
              </a:bodyPr>
              <a:lstStyle/>
              <a:p>
                <a:pPr algn="l">
                  <a:spcBef>
                    <a:spcPct val="50000"/>
                  </a:spcBef>
                </a:pPr>
                <a:endParaRPr lang="zh-CN" altLang="zh-CN">
                  <a:ea typeface="楷体_GB2312" pitchFamily="49" charset="-122"/>
                </a:endParaRPr>
              </a:p>
            </p:txBody>
          </p:sp>
          <p:sp>
            <p:nvSpPr>
              <p:cNvPr id="166" name="Line 170"/>
              <p:cNvSpPr>
                <a:spLocks noChangeShapeType="1"/>
              </p:cNvSpPr>
              <p:nvPr/>
            </p:nvSpPr>
            <p:spPr bwMode="auto">
              <a:xfrm>
                <a:off x="2065" y="1629"/>
                <a:ext cx="0" cy="239"/>
              </a:xfrm>
              <a:prstGeom prst="line">
                <a:avLst/>
              </a:prstGeom>
              <a:noFill/>
              <a:ln w="38100">
                <a:solidFill>
                  <a:schemeClr val="tx1"/>
                </a:solidFill>
                <a:round/>
              </a:ln>
            </p:spPr>
            <p:txBody>
              <a:bodyPr wrap="none" anchor="ctr"/>
              <a:lstStyle/>
              <a:p>
                <a:endParaRPr lang="zh-CN" altLang="en-US"/>
              </a:p>
            </p:txBody>
          </p:sp>
          <p:sp>
            <p:nvSpPr>
              <p:cNvPr id="167" name="Rectangle 171"/>
              <p:cNvSpPr>
                <a:spLocks noChangeArrowheads="1"/>
              </p:cNvSpPr>
              <p:nvPr/>
            </p:nvSpPr>
            <p:spPr bwMode="auto">
              <a:xfrm>
                <a:off x="2093" y="2323"/>
                <a:ext cx="212" cy="288"/>
              </a:xfrm>
              <a:prstGeom prst="rect">
                <a:avLst/>
              </a:prstGeom>
              <a:noFill/>
              <a:ln w="9525">
                <a:noFill/>
                <a:miter lim="800000"/>
              </a:ln>
              <a:effectLst/>
            </p:spPr>
            <p:txBody>
              <a:bodyPr wrap="none">
                <a:spAutoFit/>
              </a:bodyPr>
              <a:lstStyle/>
              <a:p>
                <a:pPr algn="l"/>
                <a:r>
                  <a:rPr lang="en-US" altLang="zh-CN">
                    <a:solidFill>
                      <a:srgbClr val="FF0000"/>
                    </a:solidFill>
                    <a:ea typeface="楷体_GB2312" pitchFamily="49" charset="-122"/>
                  </a:rPr>
                  <a:t>0</a:t>
                </a:r>
                <a:endParaRPr lang="en-US" altLang="zh-CN">
                  <a:solidFill>
                    <a:srgbClr val="FF0000"/>
                  </a:solidFill>
                  <a:ea typeface="楷体_GB2312" pitchFamily="49" charset="-122"/>
                </a:endParaRPr>
              </a:p>
            </p:txBody>
          </p:sp>
          <p:sp>
            <p:nvSpPr>
              <p:cNvPr id="168" name="Line 172"/>
              <p:cNvSpPr>
                <a:spLocks noChangeShapeType="1"/>
              </p:cNvSpPr>
              <p:nvPr/>
            </p:nvSpPr>
            <p:spPr bwMode="auto">
              <a:xfrm flipH="1">
                <a:off x="1910" y="2323"/>
                <a:ext cx="142" cy="237"/>
              </a:xfrm>
              <a:prstGeom prst="line">
                <a:avLst/>
              </a:prstGeom>
              <a:noFill/>
              <a:ln w="38100">
                <a:solidFill>
                  <a:schemeClr val="tx1"/>
                </a:solidFill>
                <a:round/>
                <a:tailEnd type="triangle" w="med" len="med"/>
              </a:ln>
            </p:spPr>
            <p:txBody>
              <a:bodyPr wrap="none" anchor="ctr"/>
              <a:lstStyle/>
              <a:p>
                <a:endParaRPr lang="zh-CN" altLang="en-US"/>
              </a:p>
            </p:txBody>
          </p:sp>
          <p:sp>
            <p:nvSpPr>
              <p:cNvPr id="169" name="Oval 173"/>
              <p:cNvSpPr>
                <a:spLocks noChangeArrowheads="1"/>
              </p:cNvSpPr>
              <p:nvPr/>
            </p:nvSpPr>
            <p:spPr bwMode="auto">
              <a:xfrm flipH="1">
                <a:off x="1856" y="2554"/>
                <a:ext cx="58" cy="57"/>
              </a:xfrm>
              <a:prstGeom prst="ellipse">
                <a:avLst/>
              </a:prstGeom>
              <a:noFill/>
              <a:ln w="38100">
                <a:solidFill>
                  <a:schemeClr val="tx1"/>
                </a:solidFill>
                <a:round/>
              </a:ln>
            </p:spPr>
            <p:txBody>
              <a:bodyPr wrap="none" anchor="ctr"/>
              <a:lstStyle/>
              <a:p>
                <a:endParaRPr lang="zh-CN" altLang="en-US"/>
              </a:p>
            </p:txBody>
          </p:sp>
          <p:sp>
            <p:nvSpPr>
              <p:cNvPr id="170" name="Oval 174"/>
              <p:cNvSpPr>
                <a:spLocks noChangeArrowheads="1"/>
              </p:cNvSpPr>
              <p:nvPr/>
            </p:nvSpPr>
            <p:spPr bwMode="auto">
              <a:xfrm flipH="1">
                <a:off x="2041" y="2277"/>
                <a:ext cx="57" cy="56"/>
              </a:xfrm>
              <a:prstGeom prst="ellipse">
                <a:avLst/>
              </a:prstGeom>
              <a:noFill/>
              <a:ln w="38100">
                <a:solidFill>
                  <a:schemeClr val="tx1"/>
                </a:solidFill>
                <a:round/>
              </a:ln>
            </p:spPr>
            <p:txBody>
              <a:bodyPr wrap="none" anchor="ctr"/>
              <a:lstStyle/>
              <a:p>
                <a:endParaRPr lang="zh-CN" altLang="en-US"/>
              </a:p>
            </p:txBody>
          </p:sp>
          <p:sp>
            <p:nvSpPr>
              <p:cNvPr id="171" name="Line 175"/>
              <p:cNvSpPr>
                <a:spLocks noChangeShapeType="1"/>
              </p:cNvSpPr>
              <p:nvPr/>
            </p:nvSpPr>
            <p:spPr bwMode="auto">
              <a:xfrm>
                <a:off x="1879" y="2600"/>
                <a:ext cx="0" cy="509"/>
              </a:xfrm>
              <a:prstGeom prst="line">
                <a:avLst/>
              </a:prstGeom>
              <a:noFill/>
              <a:ln w="38100">
                <a:solidFill>
                  <a:schemeClr val="tx1"/>
                </a:solidFill>
                <a:round/>
              </a:ln>
            </p:spPr>
            <p:txBody>
              <a:bodyPr wrap="none" anchor="ctr"/>
              <a:lstStyle/>
              <a:p>
                <a:endParaRPr lang="zh-CN" altLang="en-US"/>
              </a:p>
            </p:txBody>
          </p:sp>
          <p:sp>
            <p:nvSpPr>
              <p:cNvPr id="172" name="Line 176"/>
              <p:cNvSpPr>
                <a:spLocks noChangeShapeType="1"/>
              </p:cNvSpPr>
              <p:nvPr/>
            </p:nvSpPr>
            <p:spPr bwMode="auto">
              <a:xfrm flipH="1">
                <a:off x="1272" y="2323"/>
                <a:ext cx="142" cy="237"/>
              </a:xfrm>
              <a:prstGeom prst="line">
                <a:avLst/>
              </a:prstGeom>
              <a:noFill/>
              <a:ln w="38100">
                <a:solidFill>
                  <a:schemeClr val="tx1"/>
                </a:solidFill>
                <a:round/>
                <a:tailEnd type="triangle" w="med" len="med"/>
              </a:ln>
            </p:spPr>
            <p:txBody>
              <a:bodyPr wrap="none" anchor="ctr"/>
              <a:lstStyle/>
              <a:p>
                <a:endParaRPr lang="zh-CN" altLang="en-US"/>
              </a:p>
            </p:txBody>
          </p:sp>
          <p:sp>
            <p:nvSpPr>
              <p:cNvPr id="173" name="Oval 177"/>
              <p:cNvSpPr>
                <a:spLocks noChangeArrowheads="1"/>
              </p:cNvSpPr>
              <p:nvPr/>
            </p:nvSpPr>
            <p:spPr bwMode="auto">
              <a:xfrm flipH="1">
                <a:off x="1247" y="2574"/>
                <a:ext cx="58" cy="57"/>
              </a:xfrm>
              <a:prstGeom prst="ellipse">
                <a:avLst/>
              </a:prstGeom>
              <a:noFill/>
              <a:ln w="38100">
                <a:solidFill>
                  <a:schemeClr val="tx1"/>
                </a:solidFill>
                <a:round/>
              </a:ln>
            </p:spPr>
            <p:txBody>
              <a:bodyPr wrap="none" anchor="ctr"/>
              <a:lstStyle/>
              <a:p>
                <a:endParaRPr lang="zh-CN" altLang="en-US"/>
              </a:p>
            </p:txBody>
          </p:sp>
          <p:sp>
            <p:nvSpPr>
              <p:cNvPr id="174" name="Oval 178"/>
              <p:cNvSpPr>
                <a:spLocks noChangeArrowheads="1"/>
              </p:cNvSpPr>
              <p:nvPr/>
            </p:nvSpPr>
            <p:spPr bwMode="auto">
              <a:xfrm flipH="1">
                <a:off x="1432" y="2277"/>
                <a:ext cx="58" cy="56"/>
              </a:xfrm>
              <a:prstGeom prst="ellipse">
                <a:avLst/>
              </a:prstGeom>
              <a:noFill/>
              <a:ln w="38100">
                <a:solidFill>
                  <a:schemeClr val="tx1"/>
                </a:solidFill>
                <a:round/>
              </a:ln>
            </p:spPr>
            <p:txBody>
              <a:bodyPr wrap="none" anchor="ctr"/>
              <a:lstStyle/>
              <a:p>
                <a:endParaRPr lang="zh-CN" altLang="en-US"/>
              </a:p>
            </p:txBody>
          </p:sp>
          <p:sp>
            <p:nvSpPr>
              <p:cNvPr id="175" name="Line 179"/>
              <p:cNvSpPr>
                <a:spLocks noChangeShapeType="1"/>
              </p:cNvSpPr>
              <p:nvPr/>
            </p:nvSpPr>
            <p:spPr bwMode="auto">
              <a:xfrm flipH="1">
                <a:off x="1272" y="2647"/>
                <a:ext cx="0" cy="462"/>
              </a:xfrm>
              <a:prstGeom prst="line">
                <a:avLst/>
              </a:prstGeom>
              <a:noFill/>
              <a:ln w="38100">
                <a:solidFill>
                  <a:schemeClr val="tx1"/>
                </a:solidFill>
                <a:round/>
              </a:ln>
            </p:spPr>
            <p:txBody>
              <a:bodyPr wrap="none" anchor="ctr"/>
              <a:lstStyle/>
              <a:p>
                <a:endParaRPr lang="zh-CN" altLang="en-US"/>
              </a:p>
            </p:txBody>
          </p:sp>
          <p:sp>
            <p:nvSpPr>
              <p:cNvPr id="176" name="Line 180"/>
              <p:cNvSpPr>
                <a:spLocks noChangeShapeType="1"/>
              </p:cNvSpPr>
              <p:nvPr/>
            </p:nvSpPr>
            <p:spPr bwMode="auto">
              <a:xfrm>
                <a:off x="1599" y="2647"/>
                <a:ext cx="0" cy="185"/>
              </a:xfrm>
              <a:prstGeom prst="line">
                <a:avLst/>
              </a:prstGeom>
              <a:noFill/>
              <a:ln w="38100">
                <a:solidFill>
                  <a:schemeClr val="tx1"/>
                </a:solidFill>
                <a:round/>
              </a:ln>
            </p:spPr>
            <p:txBody>
              <a:bodyPr wrap="none" anchor="ctr"/>
              <a:lstStyle/>
              <a:p>
                <a:endParaRPr lang="zh-CN" altLang="en-US"/>
              </a:p>
            </p:txBody>
          </p:sp>
          <p:sp>
            <p:nvSpPr>
              <p:cNvPr id="177" name="Line 181"/>
              <p:cNvSpPr>
                <a:spLocks noChangeShapeType="1"/>
              </p:cNvSpPr>
              <p:nvPr/>
            </p:nvSpPr>
            <p:spPr bwMode="auto">
              <a:xfrm>
                <a:off x="1458" y="2092"/>
                <a:ext cx="0" cy="192"/>
              </a:xfrm>
              <a:prstGeom prst="line">
                <a:avLst/>
              </a:prstGeom>
              <a:noFill/>
              <a:ln w="38100">
                <a:solidFill>
                  <a:schemeClr val="tx1"/>
                </a:solidFill>
                <a:round/>
              </a:ln>
            </p:spPr>
            <p:txBody>
              <a:bodyPr wrap="none" anchor="ctr"/>
              <a:lstStyle/>
              <a:p>
                <a:endParaRPr lang="zh-CN" altLang="en-US"/>
              </a:p>
            </p:txBody>
          </p:sp>
          <p:sp>
            <p:nvSpPr>
              <p:cNvPr id="178" name="Line 182"/>
              <p:cNvSpPr>
                <a:spLocks noChangeShapeType="1"/>
              </p:cNvSpPr>
              <p:nvPr/>
            </p:nvSpPr>
            <p:spPr bwMode="auto">
              <a:xfrm>
                <a:off x="1880" y="2325"/>
                <a:ext cx="57" cy="57"/>
              </a:xfrm>
              <a:prstGeom prst="line">
                <a:avLst/>
              </a:prstGeom>
              <a:noFill/>
              <a:ln w="38100" cap="rnd">
                <a:solidFill>
                  <a:schemeClr val="tx1"/>
                </a:solidFill>
                <a:prstDash val="sysDot"/>
                <a:round/>
              </a:ln>
            </p:spPr>
            <p:txBody>
              <a:bodyPr wrap="none" anchor="ctr"/>
              <a:lstStyle/>
              <a:p>
                <a:endParaRPr lang="zh-CN" altLang="en-US"/>
              </a:p>
            </p:txBody>
          </p:sp>
          <p:sp>
            <p:nvSpPr>
              <p:cNvPr id="179" name="Text Box 183"/>
              <p:cNvSpPr txBox="1">
                <a:spLocks noChangeArrowheads="1"/>
              </p:cNvSpPr>
              <p:nvPr/>
            </p:nvSpPr>
            <p:spPr bwMode="auto">
              <a:xfrm>
                <a:off x="5113" y="1608"/>
                <a:ext cx="548" cy="327"/>
              </a:xfrm>
              <a:prstGeom prst="rect">
                <a:avLst/>
              </a:prstGeom>
              <a:noFill/>
              <a:ln w="9525">
                <a:noFill/>
                <a:miter lim="800000"/>
              </a:ln>
            </p:spPr>
            <p:txBody>
              <a:bodyPr>
                <a:spAutoFit/>
              </a:bodyPr>
              <a:lstStyle/>
              <a:p>
                <a:pPr algn="l">
                  <a:spcBef>
                    <a:spcPct val="50000"/>
                  </a:spcBef>
                </a:pPr>
                <a:r>
                  <a:rPr lang="en-US" altLang="zh-CN" sz="2800" i="1">
                    <a:ea typeface="楷体_GB2312" pitchFamily="49" charset="-122"/>
                  </a:rPr>
                  <a:t>v</a:t>
                </a:r>
                <a:r>
                  <a:rPr lang="en-US" altLang="zh-CN" sz="1800">
                    <a:ea typeface="楷体_GB2312" pitchFamily="49" charset="-122"/>
                  </a:rPr>
                  <a:t>o</a:t>
                </a:r>
                <a:endParaRPr lang="en-US" altLang="zh-CN" sz="4000">
                  <a:ea typeface="楷体_GB2312" pitchFamily="49" charset="-122"/>
                </a:endParaRPr>
              </a:p>
            </p:txBody>
          </p:sp>
          <p:sp>
            <p:nvSpPr>
              <p:cNvPr id="180" name="Text Box 184"/>
              <p:cNvSpPr txBox="1">
                <a:spLocks noChangeArrowheads="1"/>
              </p:cNvSpPr>
              <p:nvPr/>
            </p:nvSpPr>
            <p:spPr bwMode="auto">
              <a:xfrm>
                <a:off x="4185" y="1800"/>
                <a:ext cx="302" cy="288"/>
              </a:xfrm>
              <a:prstGeom prst="rect">
                <a:avLst/>
              </a:prstGeom>
              <a:noFill/>
              <a:ln w="9525">
                <a:noFill/>
                <a:miter lim="800000"/>
              </a:ln>
            </p:spPr>
            <p:txBody>
              <a:bodyPr>
                <a:spAutoFit/>
              </a:bodyPr>
              <a:lstStyle/>
              <a:p>
                <a:pPr algn="l">
                  <a:spcBef>
                    <a:spcPct val="50000"/>
                  </a:spcBef>
                </a:pPr>
                <a:r>
                  <a:rPr lang="en-US" altLang="zh-CN">
                    <a:ea typeface="楷体_GB2312" pitchFamily="49" charset="-122"/>
                  </a:rPr>
                  <a:t>+</a:t>
                </a:r>
                <a:endParaRPr lang="en-US" altLang="zh-CN">
                  <a:ea typeface="楷体_GB2312" pitchFamily="49" charset="-122"/>
                </a:endParaRPr>
              </a:p>
            </p:txBody>
          </p:sp>
          <p:sp>
            <p:nvSpPr>
              <p:cNvPr id="181" name="Text Box 185"/>
              <p:cNvSpPr txBox="1">
                <a:spLocks noChangeArrowheads="1"/>
              </p:cNvSpPr>
              <p:nvPr/>
            </p:nvSpPr>
            <p:spPr bwMode="auto">
              <a:xfrm>
                <a:off x="4192" y="1435"/>
                <a:ext cx="250" cy="365"/>
              </a:xfrm>
              <a:prstGeom prst="rect">
                <a:avLst/>
              </a:prstGeom>
              <a:noFill/>
              <a:ln w="9525">
                <a:noFill/>
                <a:miter lim="800000"/>
              </a:ln>
            </p:spPr>
            <p:txBody>
              <a:bodyPr>
                <a:spAutoFit/>
              </a:bodyPr>
              <a:lstStyle/>
              <a:p>
                <a:pPr algn="l">
                  <a:spcBef>
                    <a:spcPct val="50000"/>
                  </a:spcBef>
                </a:pPr>
                <a:r>
                  <a:rPr lang="en-US" altLang="zh-CN" sz="3200">
                    <a:ea typeface="楷体_GB2312" pitchFamily="49" charset="-122"/>
                  </a:rPr>
                  <a:t>-</a:t>
                </a:r>
                <a:endParaRPr lang="en-US" altLang="zh-CN" sz="3200">
                  <a:ea typeface="楷体_GB2312" pitchFamily="49" charset="-122"/>
                </a:endParaRPr>
              </a:p>
            </p:txBody>
          </p:sp>
          <p:sp>
            <p:nvSpPr>
              <p:cNvPr id="182" name="Line 186"/>
              <p:cNvSpPr>
                <a:spLocks noChangeAspect="1" noChangeShapeType="1"/>
              </p:cNvSpPr>
              <p:nvPr/>
            </p:nvSpPr>
            <p:spPr bwMode="auto">
              <a:xfrm>
                <a:off x="3936" y="1264"/>
                <a:ext cx="1" cy="376"/>
              </a:xfrm>
              <a:prstGeom prst="line">
                <a:avLst/>
              </a:prstGeom>
              <a:noFill/>
              <a:ln w="38100">
                <a:solidFill>
                  <a:schemeClr val="tx1"/>
                </a:solidFill>
                <a:round/>
              </a:ln>
            </p:spPr>
            <p:txBody>
              <a:bodyPr wrap="none" anchor="ctr"/>
              <a:lstStyle/>
              <a:p>
                <a:endParaRPr lang="zh-CN" altLang="en-US"/>
              </a:p>
            </p:txBody>
          </p:sp>
          <p:sp>
            <p:nvSpPr>
              <p:cNvPr id="183" name="Line 187"/>
              <p:cNvSpPr>
                <a:spLocks noChangeShapeType="1"/>
              </p:cNvSpPr>
              <p:nvPr/>
            </p:nvSpPr>
            <p:spPr bwMode="auto">
              <a:xfrm>
                <a:off x="4910" y="1269"/>
                <a:ext cx="0" cy="552"/>
              </a:xfrm>
              <a:prstGeom prst="line">
                <a:avLst/>
              </a:prstGeom>
              <a:noFill/>
              <a:ln w="38100">
                <a:solidFill>
                  <a:schemeClr val="tx1"/>
                </a:solidFill>
                <a:round/>
              </a:ln>
            </p:spPr>
            <p:txBody>
              <a:bodyPr wrap="none" anchor="ctr"/>
              <a:lstStyle/>
              <a:p>
                <a:endParaRPr lang="zh-CN" altLang="en-US"/>
              </a:p>
            </p:txBody>
          </p:sp>
          <p:sp>
            <p:nvSpPr>
              <p:cNvPr id="184" name="Rectangle 188"/>
              <p:cNvSpPr>
                <a:spLocks noChangeArrowheads="1"/>
              </p:cNvSpPr>
              <p:nvPr/>
            </p:nvSpPr>
            <p:spPr bwMode="auto">
              <a:xfrm>
                <a:off x="4268" y="1232"/>
                <a:ext cx="310" cy="96"/>
              </a:xfrm>
              <a:prstGeom prst="rect">
                <a:avLst/>
              </a:prstGeom>
              <a:noFill/>
              <a:ln w="38100">
                <a:solidFill>
                  <a:schemeClr val="tx1"/>
                </a:solidFill>
                <a:miter lim="800000"/>
              </a:ln>
            </p:spPr>
            <p:txBody>
              <a:bodyPr wrap="none" anchor="ctr"/>
              <a:lstStyle/>
              <a:p>
                <a:endParaRPr lang="zh-CN" altLang="en-US"/>
              </a:p>
            </p:txBody>
          </p:sp>
          <p:sp>
            <p:nvSpPr>
              <p:cNvPr id="185" name="Line 189"/>
              <p:cNvSpPr>
                <a:spLocks noChangeShapeType="1"/>
              </p:cNvSpPr>
              <p:nvPr/>
            </p:nvSpPr>
            <p:spPr bwMode="auto">
              <a:xfrm>
                <a:off x="4746" y="1809"/>
                <a:ext cx="353" cy="0"/>
              </a:xfrm>
              <a:prstGeom prst="line">
                <a:avLst/>
              </a:prstGeom>
              <a:noFill/>
              <a:ln w="38100">
                <a:solidFill>
                  <a:schemeClr val="tx1"/>
                </a:solidFill>
                <a:round/>
              </a:ln>
            </p:spPr>
            <p:txBody>
              <a:bodyPr wrap="none" anchor="ctr"/>
              <a:lstStyle/>
              <a:p>
                <a:endParaRPr lang="zh-CN" altLang="en-US"/>
              </a:p>
            </p:txBody>
          </p:sp>
          <p:sp>
            <p:nvSpPr>
              <p:cNvPr id="186" name="Line 190"/>
              <p:cNvSpPr>
                <a:spLocks noChangeShapeType="1"/>
              </p:cNvSpPr>
              <p:nvPr/>
            </p:nvSpPr>
            <p:spPr bwMode="auto">
              <a:xfrm>
                <a:off x="4591" y="1276"/>
                <a:ext cx="319" cy="0"/>
              </a:xfrm>
              <a:prstGeom prst="line">
                <a:avLst/>
              </a:prstGeom>
              <a:noFill/>
              <a:ln w="38100">
                <a:solidFill>
                  <a:schemeClr val="tx1"/>
                </a:solidFill>
                <a:round/>
              </a:ln>
            </p:spPr>
            <p:txBody>
              <a:bodyPr wrap="none" anchor="ctr"/>
              <a:lstStyle/>
              <a:p>
                <a:endParaRPr lang="zh-CN" altLang="en-US"/>
              </a:p>
            </p:txBody>
          </p:sp>
          <p:sp>
            <p:nvSpPr>
              <p:cNvPr id="187" name="Line 191"/>
              <p:cNvSpPr>
                <a:spLocks noChangeShapeType="1"/>
              </p:cNvSpPr>
              <p:nvPr/>
            </p:nvSpPr>
            <p:spPr bwMode="auto">
              <a:xfrm>
                <a:off x="3953" y="1931"/>
                <a:ext cx="0" cy="144"/>
              </a:xfrm>
              <a:prstGeom prst="line">
                <a:avLst/>
              </a:prstGeom>
              <a:noFill/>
              <a:ln w="38100">
                <a:solidFill>
                  <a:schemeClr val="tx1"/>
                </a:solidFill>
                <a:round/>
              </a:ln>
            </p:spPr>
            <p:txBody>
              <a:bodyPr wrap="none" anchor="ctr"/>
              <a:lstStyle/>
              <a:p>
                <a:endParaRPr lang="zh-CN" altLang="en-US"/>
              </a:p>
            </p:txBody>
          </p:sp>
          <p:sp>
            <p:nvSpPr>
              <p:cNvPr id="188" name="Line 192"/>
              <p:cNvSpPr>
                <a:spLocks noChangeShapeType="1"/>
              </p:cNvSpPr>
              <p:nvPr/>
            </p:nvSpPr>
            <p:spPr bwMode="auto">
              <a:xfrm flipV="1">
                <a:off x="3840" y="2085"/>
                <a:ext cx="233" cy="1"/>
              </a:xfrm>
              <a:prstGeom prst="line">
                <a:avLst/>
              </a:prstGeom>
              <a:noFill/>
              <a:ln w="76200">
                <a:solidFill>
                  <a:schemeClr val="tx1"/>
                </a:solidFill>
                <a:round/>
              </a:ln>
            </p:spPr>
            <p:txBody>
              <a:bodyPr wrap="none" anchor="ctr"/>
              <a:lstStyle/>
              <a:p>
                <a:endParaRPr lang="zh-CN" altLang="en-US"/>
              </a:p>
            </p:txBody>
          </p:sp>
          <p:sp>
            <p:nvSpPr>
              <p:cNvPr id="189" name="Line 193"/>
              <p:cNvSpPr>
                <a:spLocks noChangeShapeType="1"/>
              </p:cNvSpPr>
              <p:nvPr/>
            </p:nvSpPr>
            <p:spPr bwMode="auto">
              <a:xfrm flipV="1">
                <a:off x="3941" y="1275"/>
                <a:ext cx="319" cy="0"/>
              </a:xfrm>
              <a:prstGeom prst="line">
                <a:avLst/>
              </a:prstGeom>
              <a:noFill/>
              <a:ln w="38100">
                <a:solidFill>
                  <a:schemeClr val="tx1"/>
                </a:solidFill>
                <a:round/>
              </a:ln>
            </p:spPr>
            <p:txBody>
              <a:bodyPr wrap="none" anchor="ctr"/>
              <a:lstStyle/>
              <a:p>
                <a:endParaRPr lang="zh-CN" altLang="en-US"/>
              </a:p>
            </p:txBody>
          </p:sp>
          <p:sp>
            <p:nvSpPr>
              <p:cNvPr id="190" name="Text Box 194"/>
              <p:cNvSpPr txBox="1">
                <a:spLocks noChangeArrowheads="1"/>
              </p:cNvSpPr>
              <p:nvPr/>
            </p:nvSpPr>
            <p:spPr bwMode="auto">
              <a:xfrm>
                <a:off x="4016" y="906"/>
                <a:ext cx="1057" cy="291"/>
              </a:xfrm>
              <a:prstGeom prst="rect">
                <a:avLst/>
              </a:prstGeom>
              <a:noFill/>
              <a:ln w="9525">
                <a:noFill/>
                <a:miter lim="800000"/>
              </a:ln>
            </p:spPr>
            <p:txBody>
              <a:bodyPr wrap="square">
                <a:spAutoFit/>
              </a:bodyPr>
              <a:lstStyle/>
              <a:p>
                <a:pPr>
                  <a:spcBef>
                    <a:spcPct val="50000"/>
                  </a:spcBef>
                </a:pPr>
                <a:r>
                  <a:rPr lang="en-US" altLang="zh-CN" i="1" dirty="0">
                    <a:ea typeface="楷体_GB2312" pitchFamily="49" charset="-122"/>
                  </a:rPr>
                  <a:t>R</a:t>
                </a:r>
                <a:r>
                  <a:rPr lang="en-US" altLang="zh-CN" baseline="-25000" dirty="0">
                    <a:ea typeface="楷体_GB2312" pitchFamily="49" charset="-122"/>
                  </a:rPr>
                  <a:t>F</a:t>
                </a:r>
                <a:r>
                  <a:rPr lang="en-US" altLang="zh-CN" dirty="0">
                    <a:ea typeface="楷体_GB2312" pitchFamily="49" charset="-122"/>
                  </a:rPr>
                  <a:t>=</a:t>
                </a:r>
                <a:r>
                  <a:rPr lang="en-US" altLang="zh-CN" i="1" dirty="0">
                    <a:ea typeface="楷体_GB2312" pitchFamily="49" charset="-122"/>
                  </a:rPr>
                  <a:t>R</a:t>
                </a:r>
                <a:r>
                  <a:rPr lang="en-US" altLang="zh-CN" dirty="0">
                    <a:ea typeface="楷体_GB2312" pitchFamily="49" charset="-122"/>
                  </a:rPr>
                  <a:t>/2</a:t>
                </a:r>
                <a:endParaRPr lang="en-US" altLang="zh-CN" dirty="0">
                  <a:ea typeface="楷体_GB2312" pitchFamily="49" charset="-122"/>
                </a:endParaRPr>
              </a:p>
            </p:txBody>
          </p:sp>
          <p:sp>
            <p:nvSpPr>
              <p:cNvPr id="191" name="Line 195"/>
              <p:cNvSpPr>
                <a:spLocks noChangeShapeType="1"/>
              </p:cNvSpPr>
              <p:nvPr/>
            </p:nvSpPr>
            <p:spPr bwMode="auto">
              <a:xfrm>
                <a:off x="3955" y="1948"/>
                <a:ext cx="234" cy="0"/>
              </a:xfrm>
              <a:prstGeom prst="line">
                <a:avLst/>
              </a:prstGeom>
              <a:noFill/>
              <a:ln w="38100">
                <a:solidFill>
                  <a:schemeClr val="tx1"/>
                </a:solidFill>
                <a:round/>
              </a:ln>
              <a:effectLst/>
            </p:spPr>
            <p:txBody>
              <a:bodyPr wrap="none" anchor="ctr"/>
              <a:lstStyle/>
              <a:p>
                <a:endParaRPr lang="zh-CN" altLang="en-US"/>
              </a:p>
            </p:txBody>
          </p:sp>
          <p:grpSp>
            <p:nvGrpSpPr>
              <p:cNvPr id="192" name="Group 196"/>
              <p:cNvGrpSpPr/>
              <p:nvPr/>
            </p:nvGrpSpPr>
            <p:grpSpPr bwMode="auto">
              <a:xfrm>
                <a:off x="1389" y="2415"/>
                <a:ext cx="48" cy="1064"/>
                <a:chOff x="1152" y="2160"/>
                <a:chExt cx="48" cy="1104"/>
              </a:xfrm>
            </p:grpSpPr>
            <p:sp>
              <p:nvSpPr>
                <p:cNvPr id="225" name="Line 197"/>
                <p:cNvSpPr>
                  <a:spLocks noChangeShapeType="1"/>
                </p:cNvSpPr>
                <p:nvPr/>
              </p:nvSpPr>
              <p:spPr bwMode="auto">
                <a:xfrm>
                  <a:off x="1200" y="2208"/>
                  <a:ext cx="0" cy="1056"/>
                </a:xfrm>
                <a:prstGeom prst="line">
                  <a:avLst/>
                </a:prstGeom>
                <a:noFill/>
                <a:ln w="38100">
                  <a:solidFill>
                    <a:schemeClr val="tx1"/>
                  </a:solidFill>
                  <a:prstDash val="dash"/>
                  <a:round/>
                </a:ln>
              </p:spPr>
              <p:txBody>
                <a:bodyPr wrap="none" anchor="ctr"/>
                <a:lstStyle/>
                <a:p>
                  <a:endParaRPr lang="zh-CN" altLang="en-US"/>
                </a:p>
              </p:txBody>
            </p:sp>
            <p:sp>
              <p:nvSpPr>
                <p:cNvPr id="226" name="Line 198"/>
                <p:cNvSpPr>
                  <a:spLocks noChangeShapeType="1"/>
                </p:cNvSpPr>
                <p:nvPr/>
              </p:nvSpPr>
              <p:spPr bwMode="auto">
                <a:xfrm flipH="1" flipV="1">
                  <a:off x="1152" y="2160"/>
                  <a:ext cx="48" cy="48"/>
                </a:xfrm>
                <a:prstGeom prst="line">
                  <a:avLst/>
                </a:prstGeom>
                <a:noFill/>
                <a:ln w="38100">
                  <a:solidFill>
                    <a:schemeClr val="tx1"/>
                  </a:solidFill>
                  <a:round/>
                </a:ln>
                <a:effectLst/>
              </p:spPr>
              <p:txBody>
                <a:bodyPr wrap="none" anchor="ctr"/>
                <a:lstStyle/>
                <a:p>
                  <a:endParaRPr lang="zh-CN" altLang="en-US"/>
                </a:p>
              </p:txBody>
            </p:sp>
          </p:grpSp>
          <p:grpSp>
            <p:nvGrpSpPr>
              <p:cNvPr id="193" name="Group 199"/>
              <p:cNvGrpSpPr/>
              <p:nvPr/>
            </p:nvGrpSpPr>
            <p:grpSpPr bwMode="auto">
              <a:xfrm>
                <a:off x="2095" y="2415"/>
                <a:ext cx="48" cy="1064"/>
                <a:chOff x="1824" y="2160"/>
                <a:chExt cx="48" cy="1104"/>
              </a:xfrm>
            </p:grpSpPr>
            <p:sp>
              <p:nvSpPr>
                <p:cNvPr id="223" name="Line 200"/>
                <p:cNvSpPr>
                  <a:spLocks noChangeShapeType="1"/>
                </p:cNvSpPr>
                <p:nvPr/>
              </p:nvSpPr>
              <p:spPr bwMode="auto">
                <a:xfrm>
                  <a:off x="1872" y="2208"/>
                  <a:ext cx="0" cy="1056"/>
                </a:xfrm>
                <a:prstGeom prst="line">
                  <a:avLst/>
                </a:prstGeom>
                <a:noFill/>
                <a:ln w="38100">
                  <a:solidFill>
                    <a:schemeClr val="tx1"/>
                  </a:solidFill>
                  <a:prstDash val="dash"/>
                  <a:round/>
                </a:ln>
              </p:spPr>
              <p:txBody>
                <a:bodyPr wrap="none" anchor="ctr"/>
                <a:lstStyle/>
                <a:p>
                  <a:endParaRPr lang="zh-CN" altLang="en-US"/>
                </a:p>
              </p:txBody>
            </p:sp>
            <p:sp>
              <p:nvSpPr>
                <p:cNvPr id="224" name="Line 201"/>
                <p:cNvSpPr>
                  <a:spLocks noChangeShapeType="1"/>
                </p:cNvSpPr>
                <p:nvPr/>
              </p:nvSpPr>
              <p:spPr bwMode="auto">
                <a:xfrm flipH="1" flipV="1">
                  <a:off x="1824" y="2160"/>
                  <a:ext cx="48" cy="48"/>
                </a:xfrm>
                <a:prstGeom prst="line">
                  <a:avLst/>
                </a:prstGeom>
                <a:noFill/>
                <a:ln w="38100">
                  <a:solidFill>
                    <a:schemeClr val="tx1"/>
                  </a:solidFill>
                  <a:round/>
                </a:ln>
                <a:effectLst/>
              </p:spPr>
              <p:txBody>
                <a:bodyPr wrap="none" anchor="ctr"/>
                <a:lstStyle/>
                <a:p>
                  <a:endParaRPr lang="zh-CN" altLang="en-US"/>
                </a:p>
              </p:txBody>
            </p:sp>
          </p:grpSp>
          <p:grpSp>
            <p:nvGrpSpPr>
              <p:cNvPr id="194" name="Group 202"/>
              <p:cNvGrpSpPr/>
              <p:nvPr/>
            </p:nvGrpSpPr>
            <p:grpSpPr bwMode="auto">
              <a:xfrm>
                <a:off x="2702" y="2415"/>
                <a:ext cx="48" cy="1064"/>
                <a:chOff x="1824" y="2160"/>
                <a:chExt cx="48" cy="1104"/>
              </a:xfrm>
            </p:grpSpPr>
            <p:sp>
              <p:nvSpPr>
                <p:cNvPr id="221" name="Line 203"/>
                <p:cNvSpPr>
                  <a:spLocks noChangeShapeType="1"/>
                </p:cNvSpPr>
                <p:nvPr/>
              </p:nvSpPr>
              <p:spPr bwMode="auto">
                <a:xfrm>
                  <a:off x="1872" y="2208"/>
                  <a:ext cx="0" cy="1056"/>
                </a:xfrm>
                <a:prstGeom prst="line">
                  <a:avLst/>
                </a:prstGeom>
                <a:noFill/>
                <a:ln w="38100">
                  <a:solidFill>
                    <a:schemeClr val="tx1"/>
                  </a:solidFill>
                  <a:prstDash val="dash"/>
                  <a:round/>
                </a:ln>
              </p:spPr>
              <p:txBody>
                <a:bodyPr wrap="none" anchor="ctr"/>
                <a:lstStyle/>
                <a:p>
                  <a:endParaRPr lang="zh-CN" altLang="en-US"/>
                </a:p>
              </p:txBody>
            </p:sp>
            <p:sp>
              <p:nvSpPr>
                <p:cNvPr id="222" name="Line 204"/>
                <p:cNvSpPr>
                  <a:spLocks noChangeShapeType="1"/>
                </p:cNvSpPr>
                <p:nvPr/>
              </p:nvSpPr>
              <p:spPr bwMode="auto">
                <a:xfrm flipH="1" flipV="1">
                  <a:off x="1824" y="2160"/>
                  <a:ext cx="48" cy="48"/>
                </a:xfrm>
                <a:prstGeom prst="line">
                  <a:avLst/>
                </a:prstGeom>
                <a:noFill/>
                <a:ln w="38100">
                  <a:solidFill>
                    <a:schemeClr val="tx1"/>
                  </a:solidFill>
                  <a:round/>
                </a:ln>
                <a:effectLst/>
              </p:spPr>
              <p:txBody>
                <a:bodyPr wrap="none" anchor="ctr"/>
                <a:lstStyle/>
                <a:p>
                  <a:endParaRPr lang="zh-CN" altLang="en-US"/>
                </a:p>
              </p:txBody>
            </p:sp>
          </p:grpSp>
          <p:grpSp>
            <p:nvGrpSpPr>
              <p:cNvPr id="195" name="Group 205"/>
              <p:cNvGrpSpPr/>
              <p:nvPr/>
            </p:nvGrpSpPr>
            <p:grpSpPr bwMode="auto">
              <a:xfrm>
                <a:off x="3309" y="2415"/>
                <a:ext cx="48" cy="1064"/>
                <a:chOff x="1824" y="2160"/>
                <a:chExt cx="48" cy="1104"/>
              </a:xfrm>
            </p:grpSpPr>
            <p:sp>
              <p:nvSpPr>
                <p:cNvPr id="219" name="Line 206"/>
                <p:cNvSpPr>
                  <a:spLocks noChangeShapeType="1"/>
                </p:cNvSpPr>
                <p:nvPr/>
              </p:nvSpPr>
              <p:spPr bwMode="auto">
                <a:xfrm>
                  <a:off x="1872" y="2208"/>
                  <a:ext cx="0" cy="1056"/>
                </a:xfrm>
                <a:prstGeom prst="line">
                  <a:avLst/>
                </a:prstGeom>
                <a:noFill/>
                <a:ln w="38100">
                  <a:solidFill>
                    <a:schemeClr val="tx1"/>
                  </a:solidFill>
                  <a:prstDash val="dash"/>
                  <a:round/>
                </a:ln>
              </p:spPr>
              <p:txBody>
                <a:bodyPr wrap="none" anchor="ctr"/>
                <a:lstStyle/>
                <a:p>
                  <a:endParaRPr lang="zh-CN" altLang="en-US"/>
                </a:p>
              </p:txBody>
            </p:sp>
            <p:sp>
              <p:nvSpPr>
                <p:cNvPr id="220" name="Line 207"/>
                <p:cNvSpPr>
                  <a:spLocks noChangeShapeType="1"/>
                </p:cNvSpPr>
                <p:nvPr/>
              </p:nvSpPr>
              <p:spPr bwMode="auto">
                <a:xfrm flipH="1" flipV="1">
                  <a:off x="1824" y="2160"/>
                  <a:ext cx="48" cy="48"/>
                </a:xfrm>
                <a:prstGeom prst="line">
                  <a:avLst/>
                </a:prstGeom>
                <a:noFill/>
                <a:ln w="38100">
                  <a:solidFill>
                    <a:schemeClr val="tx1"/>
                  </a:solidFill>
                  <a:round/>
                </a:ln>
                <a:effectLst/>
              </p:spPr>
              <p:txBody>
                <a:bodyPr wrap="none" anchor="ctr"/>
                <a:lstStyle/>
                <a:p>
                  <a:endParaRPr lang="zh-CN" altLang="en-US"/>
                </a:p>
              </p:txBody>
            </p:sp>
          </p:grpSp>
          <p:sp>
            <p:nvSpPr>
              <p:cNvPr id="196" name="Text Box 208"/>
              <p:cNvSpPr txBox="1">
                <a:spLocks noChangeArrowheads="1"/>
              </p:cNvSpPr>
              <p:nvPr/>
            </p:nvSpPr>
            <p:spPr bwMode="auto">
              <a:xfrm>
                <a:off x="2696" y="2323"/>
                <a:ext cx="257" cy="288"/>
              </a:xfrm>
              <a:prstGeom prst="rect">
                <a:avLst/>
              </a:prstGeom>
              <a:noFill/>
              <a:ln w="9525">
                <a:noFill/>
                <a:miter lim="800000"/>
              </a:ln>
            </p:spPr>
            <p:txBody>
              <a:bodyPr>
                <a:spAutoFit/>
              </a:bodyPr>
              <a:lstStyle/>
              <a:p>
                <a:pPr algn="l">
                  <a:spcBef>
                    <a:spcPct val="50000"/>
                  </a:spcBef>
                </a:pPr>
                <a:r>
                  <a:rPr lang="en-US" altLang="zh-CN">
                    <a:solidFill>
                      <a:srgbClr val="FF0000"/>
                    </a:solidFill>
                    <a:ea typeface="楷体_GB2312" pitchFamily="49" charset="-122"/>
                  </a:rPr>
                  <a:t>0</a:t>
                </a:r>
                <a:endParaRPr lang="en-US" altLang="zh-CN">
                  <a:solidFill>
                    <a:srgbClr val="FF0000"/>
                  </a:solidFill>
                  <a:ea typeface="楷体_GB2312" pitchFamily="49" charset="-122"/>
                </a:endParaRPr>
              </a:p>
            </p:txBody>
          </p:sp>
          <p:sp>
            <p:nvSpPr>
              <p:cNvPr id="197" name="Text Box 209"/>
              <p:cNvSpPr txBox="1">
                <a:spLocks noChangeArrowheads="1"/>
              </p:cNvSpPr>
              <p:nvPr/>
            </p:nvSpPr>
            <p:spPr bwMode="auto">
              <a:xfrm>
                <a:off x="3326" y="2323"/>
                <a:ext cx="257" cy="288"/>
              </a:xfrm>
              <a:prstGeom prst="rect">
                <a:avLst/>
              </a:prstGeom>
              <a:noFill/>
              <a:ln w="9525">
                <a:noFill/>
                <a:miter lim="800000"/>
              </a:ln>
            </p:spPr>
            <p:txBody>
              <a:bodyPr>
                <a:spAutoFit/>
              </a:bodyPr>
              <a:lstStyle/>
              <a:p>
                <a:pPr algn="l">
                  <a:spcBef>
                    <a:spcPct val="50000"/>
                  </a:spcBef>
                </a:pPr>
                <a:r>
                  <a:rPr lang="en-US" altLang="zh-CN">
                    <a:solidFill>
                      <a:srgbClr val="FF0000"/>
                    </a:solidFill>
                    <a:ea typeface="楷体_GB2312" pitchFamily="49" charset="-122"/>
                  </a:rPr>
                  <a:t>0</a:t>
                </a:r>
                <a:endParaRPr lang="en-US" altLang="zh-CN">
                  <a:solidFill>
                    <a:srgbClr val="FF0000"/>
                  </a:solidFill>
                  <a:ea typeface="楷体_GB2312" pitchFamily="49" charset="-122"/>
                </a:endParaRPr>
              </a:p>
            </p:txBody>
          </p:sp>
          <p:sp>
            <p:nvSpPr>
              <p:cNvPr id="198" name="Text Box 210"/>
              <p:cNvSpPr txBox="1">
                <a:spLocks noChangeArrowheads="1"/>
              </p:cNvSpPr>
              <p:nvPr/>
            </p:nvSpPr>
            <p:spPr bwMode="auto">
              <a:xfrm>
                <a:off x="1716" y="2323"/>
                <a:ext cx="213" cy="288"/>
              </a:xfrm>
              <a:prstGeom prst="rect">
                <a:avLst/>
              </a:prstGeom>
              <a:noFill/>
              <a:ln w="9525">
                <a:noFill/>
                <a:miter lim="800000"/>
              </a:ln>
            </p:spPr>
            <p:txBody>
              <a:bodyPr>
                <a:spAutoFit/>
              </a:bodyPr>
              <a:lstStyle/>
              <a:p>
                <a:pPr algn="l">
                  <a:spcBef>
                    <a:spcPct val="50000"/>
                  </a:spcBef>
                </a:pPr>
                <a:r>
                  <a:rPr lang="en-US" altLang="zh-CN" dirty="0">
                    <a:solidFill>
                      <a:srgbClr val="0000FF"/>
                    </a:solidFill>
                    <a:ea typeface="楷体_GB2312" pitchFamily="49" charset="-122"/>
                  </a:rPr>
                  <a:t>1</a:t>
                </a:r>
                <a:endParaRPr lang="en-US" altLang="zh-CN" dirty="0">
                  <a:solidFill>
                    <a:srgbClr val="0000FF"/>
                  </a:solidFill>
                  <a:ea typeface="楷体_GB2312" pitchFamily="49" charset="-122"/>
                </a:endParaRPr>
              </a:p>
            </p:txBody>
          </p:sp>
          <p:sp>
            <p:nvSpPr>
              <p:cNvPr id="199" name="Text Box 211"/>
              <p:cNvSpPr txBox="1">
                <a:spLocks noChangeArrowheads="1"/>
              </p:cNvSpPr>
              <p:nvPr/>
            </p:nvSpPr>
            <p:spPr bwMode="auto">
              <a:xfrm>
                <a:off x="1105" y="2323"/>
                <a:ext cx="213" cy="288"/>
              </a:xfrm>
              <a:prstGeom prst="rect">
                <a:avLst/>
              </a:prstGeom>
              <a:noFill/>
              <a:ln w="9525">
                <a:noFill/>
                <a:miter lim="800000"/>
              </a:ln>
            </p:spPr>
            <p:txBody>
              <a:bodyPr>
                <a:spAutoFit/>
              </a:bodyPr>
              <a:lstStyle/>
              <a:p>
                <a:pPr algn="l">
                  <a:spcBef>
                    <a:spcPct val="50000"/>
                  </a:spcBef>
                </a:pPr>
                <a:r>
                  <a:rPr lang="en-US" altLang="zh-CN">
                    <a:solidFill>
                      <a:srgbClr val="0000FF"/>
                    </a:solidFill>
                    <a:ea typeface="楷体_GB2312" pitchFamily="49" charset="-122"/>
                  </a:rPr>
                  <a:t>1</a:t>
                </a:r>
                <a:endParaRPr lang="en-US" altLang="zh-CN">
                  <a:solidFill>
                    <a:srgbClr val="0000FF"/>
                  </a:solidFill>
                  <a:ea typeface="楷体_GB2312" pitchFamily="49" charset="-122"/>
                </a:endParaRPr>
              </a:p>
            </p:txBody>
          </p:sp>
          <p:sp>
            <p:nvSpPr>
              <p:cNvPr id="200" name="AutoShape 212"/>
              <p:cNvSpPr>
                <a:spLocks noChangeArrowheads="1"/>
              </p:cNvSpPr>
              <p:nvPr/>
            </p:nvSpPr>
            <p:spPr bwMode="auto">
              <a:xfrm rot="5400000">
                <a:off x="4181" y="1510"/>
                <a:ext cx="576" cy="576"/>
              </a:xfrm>
              <a:prstGeom prst="triangle">
                <a:avLst>
                  <a:gd name="adj" fmla="val 49648"/>
                </a:avLst>
              </a:prstGeom>
              <a:noFill/>
              <a:ln w="38100">
                <a:solidFill>
                  <a:schemeClr val="tx1"/>
                </a:solidFill>
                <a:miter lim="800000"/>
              </a:ln>
              <a:effectLst/>
            </p:spPr>
            <p:txBody>
              <a:bodyPr anchor="ctr">
                <a:spAutoFit/>
              </a:bodyPr>
              <a:lstStyle/>
              <a:p>
                <a:endParaRPr lang="zh-CN" altLang="en-US"/>
              </a:p>
            </p:txBody>
          </p:sp>
          <p:sp>
            <p:nvSpPr>
              <p:cNvPr id="201" name="Oval 213"/>
              <p:cNvSpPr>
                <a:spLocks noChangeArrowheads="1"/>
              </p:cNvSpPr>
              <p:nvPr/>
            </p:nvSpPr>
            <p:spPr bwMode="auto">
              <a:xfrm flipH="1">
                <a:off x="3391" y="2803"/>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2" name="Oval 214"/>
              <p:cNvSpPr>
                <a:spLocks noChangeArrowheads="1"/>
              </p:cNvSpPr>
              <p:nvPr/>
            </p:nvSpPr>
            <p:spPr bwMode="auto">
              <a:xfrm flipH="1">
                <a:off x="2786" y="2799"/>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3" name="Oval 215"/>
              <p:cNvSpPr>
                <a:spLocks noChangeArrowheads="1"/>
              </p:cNvSpPr>
              <p:nvPr/>
            </p:nvSpPr>
            <p:spPr bwMode="auto">
              <a:xfrm flipH="1">
                <a:off x="2185" y="2799"/>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4" name="Oval 216"/>
              <p:cNvSpPr>
                <a:spLocks noChangeArrowheads="1"/>
              </p:cNvSpPr>
              <p:nvPr/>
            </p:nvSpPr>
            <p:spPr bwMode="auto">
              <a:xfrm flipH="1">
                <a:off x="2505" y="3079"/>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5" name="Oval 217"/>
              <p:cNvSpPr>
                <a:spLocks noChangeArrowheads="1"/>
              </p:cNvSpPr>
              <p:nvPr/>
            </p:nvSpPr>
            <p:spPr bwMode="auto">
              <a:xfrm flipH="1">
                <a:off x="4883" y="1771"/>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6" name="Oval 218"/>
              <p:cNvSpPr>
                <a:spLocks noChangeArrowheads="1"/>
              </p:cNvSpPr>
              <p:nvPr/>
            </p:nvSpPr>
            <p:spPr bwMode="auto">
              <a:xfrm flipH="1">
                <a:off x="1849" y="3079"/>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7" name="Oval 219"/>
              <p:cNvSpPr>
                <a:spLocks noChangeArrowheads="1"/>
              </p:cNvSpPr>
              <p:nvPr/>
            </p:nvSpPr>
            <p:spPr bwMode="auto">
              <a:xfrm flipH="1">
                <a:off x="1244" y="3079"/>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sp>
            <p:nvSpPr>
              <p:cNvPr id="208" name="Line 220"/>
              <p:cNvSpPr>
                <a:spLocks noChangeShapeType="1"/>
              </p:cNvSpPr>
              <p:nvPr/>
            </p:nvSpPr>
            <p:spPr bwMode="auto">
              <a:xfrm rot="5400000" flipH="1">
                <a:off x="1430" y="2159"/>
                <a:ext cx="288" cy="1"/>
              </a:xfrm>
              <a:prstGeom prst="line">
                <a:avLst/>
              </a:prstGeom>
              <a:noFill/>
              <a:ln w="38100">
                <a:solidFill>
                  <a:srgbClr val="FF0000"/>
                </a:solidFill>
                <a:round/>
                <a:tailEnd type="stealth" w="med" len="med"/>
              </a:ln>
              <a:effectLst/>
            </p:spPr>
            <p:txBody>
              <a:bodyPr wrap="none">
                <a:spAutoFit/>
              </a:bodyPr>
              <a:lstStyle/>
              <a:p>
                <a:endParaRPr lang="zh-CN" altLang="en-US"/>
              </a:p>
            </p:txBody>
          </p:sp>
          <p:sp>
            <p:nvSpPr>
              <p:cNvPr id="209" name="Text Box 221"/>
              <p:cNvSpPr txBox="1">
                <a:spLocks noChangeArrowheads="1"/>
              </p:cNvSpPr>
              <p:nvPr/>
            </p:nvSpPr>
            <p:spPr bwMode="auto">
              <a:xfrm>
                <a:off x="1535" y="2004"/>
                <a:ext cx="480" cy="288"/>
              </a:xfrm>
              <a:prstGeom prst="rect">
                <a:avLst/>
              </a:prstGeom>
              <a:noFill/>
              <a:ln w="9525">
                <a:noFill/>
                <a:miter lim="800000"/>
              </a:ln>
              <a:effectLst/>
            </p:spPr>
            <p:txBody>
              <a:bodyPr>
                <a:spAutoFit/>
              </a:bodyPr>
              <a:lstStyle/>
              <a:p>
                <a:pPr algn="l"/>
                <a:r>
                  <a:rPr lang="en-US" altLang="zh-CN" i="1" dirty="0">
                    <a:solidFill>
                      <a:srgbClr val="FF0000"/>
                    </a:solidFill>
                    <a:ea typeface="楷体_GB2312" pitchFamily="49" charset="-122"/>
                  </a:rPr>
                  <a:t>I</a:t>
                </a:r>
                <a:r>
                  <a:rPr lang="en-US" altLang="zh-CN" baseline="-25000" dirty="0">
                    <a:solidFill>
                      <a:srgbClr val="FF0000"/>
                    </a:solidFill>
                    <a:ea typeface="楷体_GB2312" pitchFamily="49" charset="-122"/>
                  </a:rPr>
                  <a:t>0</a:t>
                </a:r>
                <a:endParaRPr lang="en-US" altLang="zh-CN" baseline="-25000" dirty="0">
                  <a:solidFill>
                    <a:srgbClr val="FF0000"/>
                  </a:solidFill>
                  <a:ea typeface="楷体_GB2312" pitchFamily="49" charset="-122"/>
                </a:endParaRPr>
              </a:p>
            </p:txBody>
          </p:sp>
          <p:sp>
            <p:nvSpPr>
              <p:cNvPr id="210" name="Line 222"/>
              <p:cNvSpPr>
                <a:spLocks noChangeShapeType="1"/>
              </p:cNvSpPr>
              <p:nvPr/>
            </p:nvSpPr>
            <p:spPr bwMode="auto">
              <a:xfrm rot="5400000" flipH="1">
                <a:off x="2042" y="2171"/>
                <a:ext cx="288" cy="1"/>
              </a:xfrm>
              <a:prstGeom prst="line">
                <a:avLst/>
              </a:prstGeom>
              <a:noFill/>
              <a:ln w="38100">
                <a:solidFill>
                  <a:srgbClr val="FF0000"/>
                </a:solidFill>
                <a:round/>
                <a:tailEnd type="stealth" w="med" len="med"/>
              </a:ln>
              <a:effectLst/>
            </p:spPr>
            <p:txBody>
              <a:bodyPr wrap="none">
                <a:spAutoFit/>
              </a:bodyPr>
              <a:lstStyle/>
              <a:p>
                <a:endParaRPr lang="zh-CN" altLang="en-US"/>
              </a:p>
            </p:txBody>
          </p:sp>
          <p:sp>
            <p:nvSpPr>
              <p:cNvPr id="211" name="Text Box 223"/>
              <p:cNvSpPr txBox="1">
                <a:spLocks noChangeArrowheads="1"/>
              </p:cNvSpPr>
              <p:nvPr/>
            </p:nvSpPr>
            <p:spPr bwMode="auto">
              <a:xfrm>
                <a:off x="2143" y="2016"/>
                <a:ext cx="480" cy="288"/>
              </a:xfrm>
              <a:prstGeom prst="rect">
                <a:avLst/>
              </a:prstGeom>
              <a:noFill/>
              <a:ln w="9525">
                <a:noFill/>
                <a:miter lim="800000"/>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ea typeface="楷体_GB2312" pitchFamily="49" charset="-122"/>
                  </a:rPr>
                  <a:t>1</a:t>
                </a:r>
                <a:endParaRPr lang="en-US" altLang="zh-CN" baseline="-25000">
                  <a:solidFill>
                    <a:srgbClr val="FF0000"/>
                  </a:solidFill>
                  <a:ea typeface="楷体_GB2312" pitchFamily="49" charset="-122"/>
                </a:endParaRPr>
              </a:p>
            </p:txBody>
          </p:sp>
          <p:sp>
            <p:nvSpPr>
              <p:cNvPr id="212" name="Line 224"/>
              <p:cNvSpPr>
                <a:spLocks noChangeShapeType="1"/>
              </p:cNvSpPr>
              <p:nvPr/>
            </p:nvSpPr>
            <p:spPr bwMode="auto">
              <a:xfrm rot="5400000" flipH="1">
                <a:off x="2654" y="2159"/>
                <a:ext cx="288" cy="1"/>
              </a:xfrm>
              <a:prstGeom prst="line">
                <a:avLst/>
              </a:prstGeom>
              <a:noFill/>
              <a:ln w="38100">
                <a:solidFill>
                  <a:srgbClr val="FF0000"/>
                </a:solidFill>
                <a:round/>
                <a:tailEnd type="stealth" w="med" len="med"/>
              </a:ln>
              <a:effectLst/>
            </p:spPr>
            <p:txBody>
              <a:bodyPr wrap="none">
                <a:spAutoFit/>
              </a:bodyPr>
              <a:lstStyle/>
              <a:p>
                <a:endParaRPr lang="zh-CN" altLang="en-US"/>
              </a:p>
            </p:txBody>
          </p:sp>
          <p:sp>
            <p:nvSpPr>
              <p:cNvPr id="213" name="Text Box 225"/>
              <p:cNvSpPr txBox="1">
                <a:spLocks noChangeArrowheads="1"/>
              </p:cNvSpPr>
              <p:nvPr/>
            </p:nvSpPr>
            <p:spPr bwMode="auto">
              <a:xfrm>
                <a:off x="2760" y="2004"/>
                <a:ext cx="480" cy="288"/>
              </a:xfrm>
              <a:prstGeom prst="rect">
                <a:avLst/>
              </a:prstGeom>
              <a:noFill/>
              <a:ln w="9525">
                <a:noFill/>
                <a:miter lim="800000"/>
              </a:ln>
              <a:effectLst/>
            </p:spPr>
            <p:txBody>
              <a:bodyPr>
                <a:spAutoFit/>
              </a:bodyPr>
              <a:lstStyle/>
              <a:p>
                <a:pPr algn="l"/>
                <a:r>
                  <a:rPr lang="en-US" altLang="zh-CN" i="1" dirty="0">
                    <a:solidFill>
                      <a:srgbClr val="FF0000"/>
                    </a:solidFill>
                    <a:ea typeface="楷体_GB2312" pitchFamily="49" charset="-122"/>
                  </a:rPr>
                  <a:t>I</a:t>
                </a:r>
                <a:r>
                  <a:rPr lang="en-US" altLang="zh-CN" baseline="-25000" dirty="0">
                    <a:solidFill>
                      <a:srgbClr val="FF0000"/>
                    </a:solidFill>
                    <a:ea typeface="楷体_GB2312" pitchFamily="49" charset="-122"/>
                  </a:rPr>
                  <a:t>2</a:t>
                </a:r>
                <a:endParaRPr lang="en-US" altLang="zh-CN" baseline="-25000" dirty="0">
                  <a:solidFill>
                    <a:srgbClr val="FF0000"/>
                  </a:solidFill>
                  <a:ea typeface="楷体_GB2312" pitchFamily="49" charset="-122"/>
                </a:endParaRPr>
              </a:p>
            </p:txBody>
          </p:sp>
          <p:sp>
            <p:nvSpPr>
              <p:cNvPr id="214" name="Line 226"/>
              <p:cNvSpPr>
                <a:spLocks noChangeShapeType="1"/>
              </p:cNvSpPr>
              <p:nvPr/>
            </p:nvSpPr>
            <p:spPr bwMode="auto">
              <a:xfrm rot="5400000" flipH="1">
                <a:off x="3266" y="2159"/>
                <a:ext cx="288" cy="1"/>
              </a:xfrm>
              <a:prstGeom prst="line">
                <a:avLst/>
              </a:prstGeom>
              <a:noFill/>
              <a:ln w="38100">
                <a:solidFill>
                  <a:srgbClr val="FF0000"/>
                </a:solidFill>
                <a:round/>
                <a:tailEnd type="stealth" w="med" len="med"/>
              </a:ln>
              <a:effectLst/>
            </p:spPr>
            <p:txBody>
              <a:bodyPr wrap="none">
                <a:spAutoFit/>
              </a:bodyPr>
              <a:lstStyle/>
              <a:p>
                <a:endParaRPr lang="zh-CN" altLang="en-US"/>
              </a:p>
            </p:txBody>
          </p:sp>
          <p:sp>
            <p:nvSpPr>
              <p:cNvPr id="215" name="Text Box 227"/>
              <p:cNvSpPr txBox="1">
                <a:spLocks noChangeArrowheads="1"/>
              </p:cNvSpPr>
              <p:nvPr/>
            </p:nvSpPr>
            <p:spPr bwMode="auto">
              <a:xfrm>
                <a:off x="3433" y="2004"/>
                <a:ext cx="480" cy="288"/>
              </a:xfrm>
              <a:prstGeom prst="rect">
                <a:avLst/>
              </a:prstGeom>
              <a:noFill/>
              <a:ln w="9525">
                <a:noFill/>
                <a:miter lim="800000"/>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ea typeface="楷体_GB2312" pitchFamily="49" charset="-122"/>
                  </a:rPr>
                  <a:t>3</a:t>
                </a:r>
                <a:endParaRPr lang="en-US" altLang="zh-CN" baseline="-25000">
                  <a:solidFill>
                    <a:srgbClr val="FF0000"/>
                  </a:solidFill>
                  <a:ea typeface="楷体_GB2312" pitchFamily="49" charset="-122"/>
                </a:endParaRPr>
              </a:p>
            </p:txBody>
          </p:sp>
          <p:sp>
            <p:nvSpPr>
              <p:cNvPr id="216" name="Line 228"/>
              <p:cNvSpPr>
                <a:spLocks noChangeShapeType="1"/>
              </p:cNvSpPr>
              <p:nvPr/>
            </p:nvSpPr>
            <p:spPr bwMode="auto">
              <a:xfrm rot="5400000" flipV="1">
                <a:off x="3576" y="1320"/>
                <a:ext cx="0" cy="336"/>
              </a:xfrm>
              <a:prstGeom prst="line">
                <a:avLst/>
              </a:prstGeom>
              <a:noFill/>
              <a:ln w="38100">
                <a:solidFill>
                  <a:srgbClr val="FF0000"/>
                </a:solidFill>
                <a:round/>
                <a:tailEnd type="stealth" w="med" len="med"/>
              </a:ln>
              <a:effectLst/>
            </p:spPr>
            <p:txBody>
              <a:bodyPr>
                <a:spAutoFit/>
              </a:bodyPr>
              <a:lstStyle/>
              <a:p>
                <a:endParaRPr lang="zh-CN" altLang="en-US"/>
              </a:p>
            </p:txBody>
          </p:sp>
          <p:sp>
            <p:nvSpPr>
              <p:cNvPr id="217" name="Text Box 229"/>
              <p:cNvSpPr txBox="1">
                <a:spLocks noChangeArrowheads="1"/>
              </p:cNvSpPr>
              <p:nvPr/>
            </p:nvSpPr>
            <p:spPr bwMode="auto">
              <a:xfrm>
                <a:off x="3385" y="1200"/>
                <a:ext cx="480" cy="288"/>
              </a:xfrm>
              <a:prstGeom prst="rect">
                <a:avLst/>
              </a:prstGeom>
              <a:noFill/>
              <a:ln w="9525">
                <a:noFill/>
                <a:miter lim="800000"/>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rPr>
                  <a:t>Σ</a:t>
                </a:r>
                <a:r>
                  <a:rPr lang="en-US" altLang="zh-CN" baseline="-25000">
                    <a:solidFill>
                      <a:srgbClr val="FF0000"/>
                    </a:solidFill>
                    <a:ea typeface="楷体_GB2312" pitchFamily="49" charset="-122"/>
                  </a:rPr>
                  <a:t> </a:t>
                </a:r>
                <a:endParaRPr lang="en-US" altLang="zh-CN" baseline="-25000">
                  <a:solidFill>
                    <a:srgbClr val="FF0000"/>
                  </a:solidFill>
                  <a:ea typeface="楷体_GB2312" pitchFamily="49" charset="-122"/>
                </a:endParaRPr>
              </a:p>
            </p:txBody>
          </p:sp>
          <p:sp>
            <p:nvSpPr>
              <p:cNvPr id="218" name="Oval 230"/>
              <p:cNvSpPr>
                <a:spLocks noChangeArrowheads="1"/>
              </p:cNvSpPr>
              <p:nvPr/>
            </p:nvSpPr>
            <p:spPr bwMode="auto">
              <a:xfrm flipH="1">
                <a:off x="3912" y="1598"/>
                <a:ext cx="48" cy="48"/>
              </a:xfrm>
              <a:prstGeom prst="ellipse">
                <a:avLst/>
              </a:prstGeom>
              <a:solidFill>
                <a:schemeClr val="tx1"/>
              </a:solidFill>
              <a:ln w="19050">
                <a:solidFill>
                  <a:schemeClr val="tx1"/>
                </a:solidFill>
                <a:round/>
              </a:ln>
              <a:effectLst/>
            </p:spPr>
            <p:txBody>
              <a:bodyPr wrap="none" anchor="ctr">
                <a:spAutoFit/>
              </a:bodyPr>
              <a:lstStyle/>
              <a:p>
                <a:endParaRPr lang="zh-CN" altLang="en-US"/>
              </a:p>
            </p:txBody>
          </p:sp>
        </p:grpSp>
        <p:sp>
          <p:nvSpPr>
            <p:cNvPr id="119" name="Text Box 231"/>
            <p:cNvSpPr txBox="1">
              <a:spLocks noChangeArrowheads="1"/>
            </p:cNvSpPr>
            <p:nvPr/>
          </p:nvSpPr>
          <p:spPr bwMode="auto">
            <a:xfrm>
              <a:off x="1283" y="3397"/>
              <a:ext cx="2520" cy="291"/>
            </a:xfrm>
            <a:prstGeom prst="rect">
              <a:avLst/>
            </a:prstGeom>
            <a:noFill/>
            <a:ln w="9525">
              <a:noFill/>
              <a:miter lim="800000"/>
            </a:ln>
          </p:spPr>
          <p:txBody>
            <a:bodyPr wrap="square">
              <a:spAutoFit/>
            </a:bodyPr>
            <a:lstStyle/>
            <a:p>
              <a:pPr>
                <a:spcBef>
                  <a:spcPct val="50000"/>
                </a:spcBef>
              </a:pPr>
              <a:r>
                <a:rPr lang="en-US" altLang="zh-CN" i="1" dirty="0">
                  <a:ea typeface="楷体_GB2312" pitchFamily="49" charset="-122"/>
                </a:rPr>
                <a:t>LSB                    </a:t>
              </a:r>
              <a:r>
                <a:rPr lang="en-US" altLang="zh-CN" i="1" dirty="0" smtClean="0">
                  <a:ea typeface="楷体_GB2312" pitchFamily="49" charset="-122"/>
                </a:rPr>
                <a:t>   </a:t>
              </a:r>
              <a:r>
                <a:rPr lang="en-US" altLang="zh-CN" i="1" dirty="0">
                  <a:ea typeface="楷体_GB2312" pitchFamily="49" charset="-122"/>
                </a:rPr>
                <a:t>MSB</a:t>
              </a:r>
              <a:endParaRPr lang="en-US" altLang="zh-CN" baseline="-25000" dirty="0">
                <a:ea typeface="楷体_GB2312" pitchFamily="49" charset="-122"/>
              </a:endParaRPr>
            </a:p>
          </p:txBody>
        </p:sp>
      </p:grpSp>
      <p:sp>
        <p:nvSpPr>
          <p:cNvPr id="229" name="TextBox 228"/>
          <p:cNvSpPr txBox="1"/>
          <p:nvPr/>
        </p:nvSpPr>
        <p:spPr>
          <a:xfrm>
            <a:off x="1187624" y="5517232"/>
            <a:ext cx="4206601" cy="830997"/>
          </a:xfrm>
          <a:prstGeom prst="rect">
            <a:avLst/>
          </a:prstGeom>
          <a:noFill/>
        </p:spPr>
        <p:txBody>
          <a:bodyPr wrap="none" rtlCol="0">
            <a:spAutoFit/>
          </a:bodyPr>
          <a:lstStyle/>
          <a:p>
            <a:r>
              <a:rPr lang="zh-CN" altLang="en-US" dirty="0" smtClean="0"/>
              <a:t>优点：结构简单，电阻元件少</a:t>
            </a:r>
            <a:endParaRPr lang="en-US" altLang="zh-CN" dirty="0" smtClean="0"/>
          </a:p>
          <a:p>
            <a:r>
              <a:rPr lang="zh-CN" altLang="en-US" dirty="0" smtClean="0"/>
              <a:t>缺点：各电阻的阻值相差较大</a:t>
            </a:r>
            <a:endParaRPr lang="zh-CN" altLang="en-US" dirty="0"/>
          </a:p>
        </p:txBody>
      </p:sp>
      <p:sp>
        <p:nvSpPr>
          <p:cNvPr id="230" name="AutoShape 11"/>
          <p:cNvSpPr>
            <a:spLocks noChangeArrowheads="1"/>
          </p:cNvSpPr>
          <p:nvPr/>
        </p:nvSpPr>
        <p:spPr bwMode="auto">
          <a:xfrm>
            <a:off x="392088" y="1484784"/>
            <a:ext cx="1371600" cy="833437"/>
          </a:xfrm>
          <a:prstGeom prst="wedgeEllipseCallout">
            <a:avLst>
              <a:gd name="adj1" fmla="val 75463"/>
              <a:gd name="adj2" fmla="val 39904"/>
            </a:avLst>
          </a:prstGeom>
          <a:solidFill>
            <a:srgbClr val="FF33CC"/>
          </a:solidFill>
          <a:ln w="9525">
            <a:solidFill>
              <a:schemeClr val="tx1"/>
            </a:solidFill>
            <a:miter lim="800000"/>
          </a:ln>
          <a:effectLst/>
        </p:spPr>
        <p:txBody>
          <a:bodyPr/>
          <a:lstStyle/>
          <a:p>
            <a:pPr algn="ctr"/>
            <a:r>
              <a:rPr kumimoji="1" lang="zh-CN" altLang="en-US" sz="2000" dirty="0">
                <a:latin typeface="Times New Roman" panose="02020603050405020304" pitchFamily="18" charset="0"/>
              </a:rPr>
              <a:t>权电阻网络</a:t>
            </a:r>
            <a:endParaRPr kumimoji="1" lang="zh-CN" altLang="en-US" sz="2000" dirty="0">
              <a:latin typeface="Times New Roman" panose="02020603050405020304" pitchFamily="18" charset="0"/>
            </a:endParaRPr>
          </a:p>
        </p:txBody>
      </p:sp>
      <p:sp>
        <p:nvSpPr>
          <p:cNvPr id="231" name="AutoShape 14"/>
          <p:cNvSpPr>
            <a:spLocks noChangeArrowheads="1"/>
          </p:cNvSpPr>
          <p:nvPr/>
        </p:nvSpPr>
        <p:spPr bwMode="auto">
          <a:xfrm>
            <a:off x="7235899" y="2852936"/>
            <a:ext cx="1152525" cy="792162"/>
          </a:xfrm>
          <a:prstGeom prst="wedgeRoundRectCallout">
            <a:avLst>
              <a:gd name="adj1" fmla="val -86640"/>
              <a:gd name="adj2" fmla="val -70242"/>
              <a:gd name="adj3" fmla="val 16667"/>
            </a:avLst>
          </a:prstGeom>
          <a:solidFill>
            <a:schemeClr val="accent1"/>
          </a:solidFill>
          <a:ln w="9525">
            <a:solidFill>
              <a:schemeClr val="tx1"/>
            </a:solidFill>
            <a:miter lim="800000"/>
          </a:ln>
          <a:effectLst/>
        </p:spPr>
        <p:txBody>
          <a:bodyPr/>
          <a:lstStyle/>
          <a:p>
            <a:pPr algn="ctr"/>
            <a:r>
              <a:rPr kumimoji="1" lang="zh-CN" altLang="en-US" sz="2000"/>
              <a:t>求和放大器</a:t>
            </a:r>
            <a:endParaRPr kumimoji="1" lang="zh-CN" altLang="en-US" sz="2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p:cTn id="7" dur="500" fill="hold"/>
                                        <p:tgtEl>
                                          <p:spTgt spid="117"/>
                                        </p:tgtEl>
                                        <p:attrNameLst>
                                          <p:attrName>ppt_w</p:attrName>
                                        </p:attrNameLst>
                                      </p:cBhvr>
                                      <p:tavLst>
                                        <p:tav tm="0">
                                          <p:val>
                                            <p:fltVal val="0"/>
                                          </p:val>
                                        </p:tav>
                                        <p:tav tm="100000">
                                          <p:val>
                                            <p:strVal val="#ppt_w"/>
                                          </p:val>
                                        </p:tav>
                                      </p:tavLst>
                                    </p:anim>
                                    <p:anim calcmode="lin" valueType="num">
                                      <p:cBhvr>
                                        <p:cTn id="8" dur="500" fill="hold"/>
                                        <p:tgtEl>
                                          <p:spTgt spid="11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box(in)">
                                      <p:cBhvr>
                                        <p:cTn id="13" dur="500"/>
                                        <p:tgtEl>
                                          <p:spTgt spid="23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box(in)">
                                      <p:cBhvr>
                                        <p:cTn id="18" dur="500"/>
                                        <p:tgtEl>
                                          <p:spTgt spid="23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29"/>
                                        </p:tgtEl>
                                        <p:attrNameLst>
                                          <p:attrName>style.visibility</p:attrName>
                                        </p:attrNameLst>
                                      </p:cBhvr>
                                      <p:to>
                                        <p:strVal val="visible"/>
                                      </p:to>
                                    </p:set>
                                    <p:animEffect transition="in" filter="box(in)">
                                      <p:cBhvr>
                                        <p:cTn id="23"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animBg="1"/>
      <p:bldP spid="231"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ea typeface="宋体" panose="02010600030101010101" pitchFamily="2" charset="-122"/>
              </a:rPr>
              <a:t>数字音频的存储</a:t>
            </a:r>
            <a:endParaRPr lang="zh-CN" altLang="en-US" dirty="0" smtClean="0">
              <a:ea typeface="宋体" panose="02010600030101010101" pitchFamily="2" charset="-122"/>
            </a:endParaRPr>
          </a:p>
        </p:txBody>
      </p:sp>
      <p:sp>
        <p:nvSpPr>
          <p:cNvPr id="614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4" name="Text Box 3"/>
          <p:cNvSpPr txBox="1">
            <a:spLocks noChangeArrowheads="1"/>
          </p:cNvSpPr>
          <p:nvPr/>
        </p:nvSpPr>
        <p:spPr bwMode="auto">
          <a:xfrm>
            <a:off x="904875" y="1143000"/>
            <a:ext cx="7411541" cy="3182410"/>
          </a:xfrm>
          <a:prstGeom prst="rect">
            <a:avLst/>
          </a:prstGeom>
          <a:noFill/>
          <a:ln w="9525">
            <a:noFill/>
            <a:miter lim="800000"/>
          </a:ln>
        </p:spPr>
        <p:txBody>
          <a:bodyPr wrap="square">
            <a:spAutoFit/>
          </a:bodyPr>
          <a:lstStyle/>
          <a:p>
            <a:pPr algn="just">
              <a:spcBef>
                <a:spcPct val="20000"/>
              </a:spcBef>
              <a:buClr>
                <a:schemeClr val="tx2"/>
              </a:buClr>
              <a:buFont typeface="Wingdings" panose="05000000000000000000" pitchFamily="2" charset="2"/>
              <a:buNone/>
            </a:pPr>
            <a:r>
              <a:rPr lang="zh-CN" altLang="en-US" sz="3200" dirty="0"/>
              <a:t>未压缩的声音文件的存储量（波形文件）</a:t>
            </a:r>
            <a:r>
              <a:rPr lang="zh-CN" altLang="en-US" dirty="0"/>
              <a:t>：</a:t>
            </a:r>
            <a:endParaRPr lang="zh-CN" altLang="en-US" dirty="0"/>
          </a:p>
          <a:p>
            <a:pPr>
              <a:spcBef>
                <a:spcPct val="20000"/>
              </a:spcBef>
              <a:buClr>
                <a:schemeClr val="tx2"/>
              </a:buClr>
              <a:buFont typeface="Wingdings" panose="05000000000000000000" pitchFamily="2" charset="2"/>
              <a:buNone/>
            </a:pPr>
            <a:r>
              <a:rPr lang="zh-CN" altLang="en-US" dirty="0"/>
              <a:t>    </a:t>
            </a:r>
            <a:r>
              <a:rPr lang="zh-CN" altLang="en-US" dirty="0">
                <a:solidFill>
                  <a:srgbClr val="0070C0"/>
                </a:solidFill>
              </a:rPr>
              <a:t>存储量（</a:t>
            </a:r>
            <a:r>
              <a:rPr lang="en-US" altLang="zh-CN" dirty="0">
                <a:solidFill>
                  <a:srgbClr val="0070C0"/>
                </a:solidFill>
              </a:rPr>
              <a:t>KB</a:t>
            </a:r>
            <a:r>
              <a:rPr lang="zh-CN" altLang="en-US" dirty="0">
                <a:solidFill>
                  <a:srgbClr val="0070C0"/>
                </a:solidFill>
              </a:rPr>
              <a:t>）</a:t>
            </a:r>
            <a:r>
              <a:rPr lang="en-US" altLang="zh-CN" dirty="0"/>
              <a:t>=</a:t>
            </a:r>
            <a:r>
              <a:rPr lang="zh-CN" altLang="en-US" dirty="0"/>
              <a:t>（采样频率</a:t>
            </a:r>
            <a:r>
              <a:rPr lang="en-US" altLang="zh-CN" dirty="0"/>
              <a:t>KHz×</a:t>
            </a:r>
            <a:r>
              <a:rPr lang="zh-CN" altLang="en-US" dirty="0"/>
              <a:t>采样位数</a:t>
            </a:r>
            <a:r>
              <a:rPr lang="en-US" altLang="zh-CN" dirty="0"/>
              <a:t>bit×</a:t>
            </a:r>
            <a:r>
              <a:rPr lang="zh-CN" altLang="en-US" dirty="0">
                <a:solidFill>
                  <a:srgbClr val="FF0000"/>
                </a:solidFill>
              </a:rPr>
              <a:t>声道数</a:t>
            </a:r>
            <a:r>
              <a:rPr lang="en-US" altLang="zh-CN" dirty="0"/>
              <a:t>×</a:t>
            </a:r>
            <a:r>
              <a:rPr lang="zh-CN" altLang="en-US" dirty="0"/>
              <a:t>时间秒）</a:t>
            </a:r>
            <a:r>
              <a:rPr lang="en-US" altLang="zh-CN" dirty="0"/>
              <a:t>/8 </a:t>
            </a:r>
            <a:endParaRPr lang="en-US" altLang="zh-CN" dirty="0"/>
          </a:p>
          <a:p>
            <a:pPr>
              <a:spcBef>
                <a:spcPct val="50000"/>
              </a:spcBef>
              <a:buClr>
                <a:schemeClr val="tx2"/>
              </a:buClr>
              <a:buFont typeface="Wingdings" panose="05000000000000000000" pitchFamily="2" charset="2"/>
              <a:buNone/>
            </a:pPr>
            <a:r>
              <a:rPr lang="zh-CN" altLang="en-US" dirty="0"/>
              <a:t>例：</a:t>
            </a:r>
            <a:r>
              <a:rPr lang="en-US" altLang="zh-CN" dirty="0"/>
              <a:t>CD</a:t>
            </a:r>
            <a:r>
              <a:rPr lang="zh-CN" altLang="en-US" dirty="0"/>
              <a:t>采样频率</a:t>
            </a:r>
            <a:r>
              <a:rPr lang="en-US" altLang="zh-CN" dirty="0"/>
              <a:t>44.1KHz</a:t>
            </a:r>
            <a:r>
              <a:rPr lang="zh-CN" altLang="en-US" dirty="0"/>
              <a:t>，量化位数</a:t>
            </a:r>
            <a:r>
              <a:rPr lang="en-US" altLang="zh-CN" dirty="0"/>
              <a:t>16</a:t>
            </a:r>
            <a:r>
              <a:rPr lang="zh-CN" altLang="en-US" dirty="0"/>
              <a:t>，立体声，</a:t>
            </a:r>
            <a:r>
              <a:rPr lang="en-US" altLang="zh-CN" dirty="0"/>
              <a:t>3.5</a:t>
            </a:r>
            <a:r>
              <a:rPr lang="zh-CN" altLang="en-US" dirty="0"/>
              <a:t>分钟的歌曲存储量是多少？可以无失真播出多少频率的声音？</a:t>
            </a:r>
            <a:endParaRPr lang="en-US" altLang="zh-CN" dirty="0"/>
          </a:p>
        </p:txBody>
      </p:sp>
    </p:spTree>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anose="02010600030101010101" pitchFamily="2" charset="-122"/>
              </a:rPr>
              <a:t>音频数字化的步骤</a:t>
            </a:r>
            <a:r>
              <a:rPr lang="en-US" altLang="zh-CN" smtClean="0">
                <a:ea typeface="宋体" panose="02010600030101010101" pitchFamily="2" charset="-122"/>
              </a:rPr>
              <a:t>—</a:t>
            </a:r>
            <a:r>
              <a:rPr lang="zh-CN" altLang="en-US" smtClean="0">
                <a:ea typeface="宋体" panose="02010600030101010101" pitchFamily="2" charset="-122"/>
              </a:rPr>
              <a:t>编码</a:t>
            </a:r>
            <a:endParaRPr lang="zh-CN" altLang="en-US" smtClean="0">
              <a:ea typeface="宋体" panose="02010600030101010101" pitchFamily="2" charset="-122"/>
            </a:endParaRPr>
          </a:p>
        </p:txBody>
      </p:sp>
      <p:sp>
        <p:nvSpPr>
          <p:cNvPr id="3" name="内容占位符 2"/>
          <p:cNvSpPr>
            <a:spLocks noGrp="1"/>
          </p:cNvSpPr>
          <p:nvPr>
            <p:ph idx="1"/>
          </p:nvPr>
        </p:nvSpPr>
        <p:spPr>
          <a:xfrm>
            <a:off x="1066800" y="1143000"/>
            <a:ext cx="7620000" cy="5000625"/>
          </a:xfrm>
        </p:spPr>
        <p:txBody>
          <a:bodyPr/>
          <a:lstStyle/>
          <a:p>
            <a:r>
              <a:rPr lang="zh-CN" altLang="en-US" sz="2800" dirty="0" smtClean="0">
                <a:ea typeface="宋体" panose="02010600030101010101" pitchFamily="2" charset="-122"/>
              </a:rPr>
              <a:t>什么是编码？</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脉冲数字信号→计算机的数据格式</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编码的作用</a:t>
            </a:r>
            <a:r>
              <a:rPr lang="en-US" altLang="zh-CN" sz="2800" dirty="0" smtClean="0">
                <a:ea typeface="宋体" panose="02010600030101010101" pitchFamily="2" charset="-122"/>
              </a:rPr>
              <a:t>——</a:t>
            </a:r>
            <a:r>
              <a:rPr lang="zh-CN" altLang="en-US" sz="2800" dirty="0" smtClean="0">
                <a:ea typeface="宋体" panose="02010600030101010101" pitchFamily="2" charset="-122"/>
              </a:rPr>
              <a:t>有效地传输和存储数据</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数据压缩</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记录离散的数据</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纠错</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同步</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控制</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编码性能指标？</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音频质量、数据量</a:t>
            </a:r>
            <a:r>
              <a:rPr lang="en-US" altLang="zh-CN" sz="2400" dirty="0" smtClean="0">
                <a:latin typeface="Arial" panose="020B0604020202020204" pitchFamily="34" charset="0"/>
                <a:ea typeface="宋体" panose="02010600030101010101" pitchFamily="2" charset="-122"/>
              </a:rPr>
              <a:t>/</a:t>
            </a:r>
            <a:r>
              <a:rPr lang="zh-CN" altLang="en-US" sz="2400" dirty="0" smtClean="0">
                <a:latin typeface="Arial" panose="020B0604020202020204" pitchFamily="34" charset="0"/>
                <a:ea typeface="宋体" panose="02010600030101010101" pitchFamily="2" charset="-122"/>
              </a:rPr>
              <a:t>压缩比、编码延时、计算复杂度</a:t>
            </a:r>
            <a:endParaRPr lang="en-US" altLang="zh-CN" sz="2400"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编码的基础</a:t>
            </a:r>
            <a:endParaRPr lang="en-US" altLang="zh-CN"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存在冗余</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人的听觉机理</a:t>
            </a:r>
            <a:endParaRPr lang="zh-CN" altLang="en-US" sz="2400" dirty="0" smtClean="0">
              <a:latin typeface="Arial" panose="020B0604020202020204" pitchFamily="34" charset="0"/>
              <a:ea typeface="宋体" panose="02010600030101010101"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anose="02010600030101010101" pitchFamily="2" charset="-122"/>
              </a:rPr>
              <a:t>时域信息的冗余</a:t>
            </a:r>
            <a:endParaRPr lang="zh-CN" altLang="en-US" smtClean="0">
              <a:ea typeface="宋体" panose="02010600030101010101" pitchFamily="2" charset="-122"/>
            </a:endParaRPr>
          </a:p>
        </p:txBody>
      </p:sp>
      <p:sp>
        <p:nvSpPr>
          <p:cNvPr id="30723" name="内容占位符 2"/>
          <p:cNvSpPr>
            <a:spLocks noGrp="1"/>
          </p:cNvSpPr>
          <p:nvPr>
            <p:ph idx="1"/>
          </p:nvPr>
        </p:nvSpPr>
        <p:spPr>
          <a:xfrm>
            <a:off x="1066800" y="1071563"/>
            <a:ext cx="7620000" cy="5286375"/>
          </a:xfrm>
        </p:spPr>
        <p:txBody>
          <a:bodyPr/>
          <a:lstStyle/>
          <a:p>
            <a:r>
              <a:rPr lang="zh-CN" altLang="en-US" sz="2800" dirty="0" smtClean="0">
                <a:ea typeface="宋体" panose="02010600030101010101" pitchFamily="2" charset="-122"/>
              </a:rPr>
              <a:t>幅度的非均匀分布</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小幅度样本出现概率高</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通话有间隙</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样本间的相关</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采样率</a:t>
            </a:r>
            <a:r>
              <a:rPr lang="en-US" altLang="zh-CN" sz="2400" dirty="0" smtClean="0">
                <a:latin typeface="Arial" panose="020B0604020202020204" pitchFamily="34" charset="0"/>
                <a:ea typeface="宋体" panose="02010600030101010101" pitchFamily="2" charset="-122"/>
              </a:rPr>
              <a:t>8KHz</a:t>
            </a:r>
            <a:r>
              <a:rPr lang="zh-CN" altLang="en-US" sz="2400" dirty="0" smtClean="0">
                <a:latin typeface="Arial" panose="020B0604020202020204" pitchFamily="34" charset="0"/>
                <a:ea typeface="宋体" panose="02010600030101010101" pitchFamily="2" charset="-122"/>
              </a:rPr>
              <a:t>，相邻取样值的相关系数</a:t>
            </a:r>
            <a:r>
              <a:rPr lang="en-US" altLang="zh-CN" sz="2400" dirty="0" smtClean="0">
                <a:latin typeface="Arial" panose="020B0604020202020204" pitchFamily="34" charset="0"/>
                <a:ea typeface="宋体" panose="02010600030101010101" pitchFamily="2" charset="-122"/>
              </a:rPr>
              <a:t>〉0.85</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周期间的相关</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一定时期只有少数几个频率</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基音之间的相关</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浊音音调间隔的波形长期重复</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静止系数</a:t>
            </a:r>
            <a:endParaRPr lang="en-US" altLang="zh-CN" sz="2800" dirty="0" smtClean="0">
              <a:ea typeface="宋体" panose="02010600030101010101" pitchFamily="2" charset="-122"/>
            </a:endParaRPr>
          </a:p>
          <a:p>
            <a:r>
              <a:rPr lang="zh-CN" altLang="en-US" sz="2800" dirty="0" smtClean="0">
                <a:ea typeface="宋体" panose="02010600030101010101" pitchFamily="2" charset="-122"/>
              </a:rPr>
              <a:t>长相关函数</a:t>
            </a:r>
            <a:endParaRPr lang="zh-CN" altLang="en-US" sz="2800" dirty="0" smtClean="0">
              <a:ea typeface="宋体" panose="02010600030101010101"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30725" name="TextBox 4"/>
          <p:cNvSpPr txBox="1">
            <a:spLocks noChangeArrowheads="1"/>
          </p:cNvSpPr>
          <p:nvPr/>
        </p:nvSpPr>
        <p:spPr bwMode="auto">
          <a:xfrm>
            <a:off x="6000750" y="3929063"/>
            <a:ext cx="2928938" cy="2235200"/>
          </a:xfrm>
          <a:prstGeom prst="rect">
            <a:avLst/>
          </a:prstGeom>
          <a:noFill/>
          <a:ln w="9525">
            <a:noFill/>
            <a:miter lim="800000"/>
          </a:ln>
        </p:spPr>
        <p:txBody>
          <a:bodyPr>
            <a:spAutoFit/>
          </a:bodyPr>
          <a:lstStyle/>
          <a:p>
            <a:pPr>
              <a:spcBef>
                <a:spcPct val="20000"/>
              </a:spcBef>
              <a:buClr>
                <a:schemeClr val="tx2"/>
              </a:buClr>
              <a:buFont typeface="Wingdings" panose="05000000000000000000" pitchFamily="2" charset="2"/>
              <a:buNone/>
            </a:pPr>
            <a:r>
              <a:rPr lang="zh-CN" altLang="en-US" dirty="0" smtClean="0"/>
              <a:t>基音周期</a:t>
            </a:r>
            <a:endParaRPr lang="en-US" altLang="zh-CN" dirty="0"/>
          </a:p>
          <a:p>
            <a:pPr>
              <a:spcBef>
                <a:spcPct val="20000"/>
              </a:spcBef>
              <a:buClr>
                <a:schemeClr val="tx2"/>
              </a:buClr>
              <a:buFont typeface="Wingdings" panose="05000000000000000000" pitchFamily="2" charset="2"/>
              <a:buNone/>
            </a:pPr>
            <a:r>
              <a:rPr lang="zh-CN" altLang="en-US" dirty="0"/>
              <a:t>男：</a:t>
            </a:r>
            <a:r>
              <a:rPr lang="en-US" altLang="zh-CN" dirty="0"/>
              <a:t>5-20ms</a:t>
            </a:r>
            <a:endParaRPr lang="en-US" altLang="zh-CN" dirty="0"/>
          </a:p>
          <a:p>
            <a:pPr>
              <a:spcBef>
                <a:spcPct val="20000"/>
              </a:spcBef>
              <a:buClr>
                <a:schemeClr val="tx2"/>
              </a:buClr>
              <a:buFont typeface="Wingdings" panose="05000000000000000000" pitchFamily="2" charset="2"/>
              <a:buNone/>
            </a:pPr>
            <a:r>
              <a:rPr lang="zh-CN" altLang="en-US" dirty="0"/>
              <a:t>女：</a:t>
            </a:r>
            <a:r>
              <a:rPr lang="en-US" altLang="zh-CN" dirty="0"/>
              <a:t>2.5-10ms</a:t>
            </a:r>
            <a:endParaRPr lang="en-US" altLang="zh-CN" dirty="0"/>
          </a:p>
          <a:p>
            <a:pPr>
              <a:spcBef>
                <a:spcPct val="20000"/>
              </a:spcBef>
              <a:buClr>
                <a:schemeClr val="tx2"/>
              </a:buClr>
              <a:buFont typeface="Wingdings" panose="05000000000000000000" pitchFamily="2" charset="2"/>
              <a:buNone/>
            </a:pPr>
            <a:r>
              <a:rPr lang="zh-CN" altLang="en-US" dirty="0"/>
              <a:t>浊音持续：</a:t>
            </a:r>
            <a:r>
              <a:rPr lang="en-US" altLang="zh-CN" dirty="0"/>
              <a:t>100ms</a:t>
            </a:r>
            <a:endParaRPr lang="en-US" altLang="zh-CN" dirty="0"/>
          </a:p>
          <a:p>
            <a:pPr>
              <a:spcBef>
                <a:spcPct val="20000"/>
              </a:spcBef>
              <a:buClr>
                <a:schemeClr val="tx2"/>
              </a:buClr>
              <a:buFont typeface="Wingdings" panose="05000000000000000000" pitchFamily="2" charset="2"/>
              <a:buNone/>
            </a:pPr>
            <a:r>
              <a:rPr lang="zh-CN" altLang="en-US" dirty="0"/>
              <a:t>长相关：几十秒</a:t>
            </a:r>
            <a:endParaRPr lang="zh-CN" altLang="en-US" dirty="0"/>
          </a:p>
        </p:txBody>
      </p:sp>
    </p:spTree>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ea typeface="宋体" panose="02010600030101010101" pitchFamily="2" charset="-122"/>
              </a:rPr>
              <a:t>频域信息的冗余</a:t>
            </a:r>
            <a:endParaRPr lang="zh-CN" altLang="en-US" smtClean="0">
              <a:ea typeface="宋体" panose="02010600030101010101" pitchFamily="2" charset="-122"/>
            </a:endParaRPr>
          </a:p>
        </p:txBody>
      </p:sp>
      <p:sp>
        <p:nvSpPr>
          <p:cNvPr id="32771" name="内容占位符 2"/>
          <p:cNvSpPr>
            <a:spLocks noGrp="1"/>
          </p:cNvSpPr>
          <p:nvPr>
            <p:ph idx="1"/>
          </p:nvPr>
        </p:nvSpPr>
        <p:spPr/>
        <p:txBody>
          <a:bodyPr/>
          <a:lstStyle/>
          <a:p>
            <a:r>
              <a:rPr lang="zh-CN" altLang="en-US" dirty="0" smtClean="0">
                <a:ea typeface="宋体" panose="02010600030101010101" pitchFamily="2" charset="-122"/>
              </a:rPr>
              <a:t>非均匀的长时功率谱密度</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功率谱呈现强烈的非平坦性</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高频能量低←</a:t>
            </a:r>
            <a:r>
              <a:rPr lang="en-US" altLang="zh-CN" dirty="0" smtClean="0">
                <a:latin typeface="Arial" panose="020B0604020202020204" pitchFamily="34" charset="0"/>
                <a:ea typeface="宋体" panose="02010600030101010101" pitchFamily="2" charset="-122"/>
                <a:sym typeface="Wingdings" panose="05000000000000000000" pitchFamily="2" charset="2"/>
              </a:rPr>
              <a:t>→</a:t>
            </a:r>
            <a:r>
              <a:rPr lang="zh-CN" altLang="en-US" dirty="0" smtClean="0">
                <a:latin typeface="Arial" panose="020B0604020202020204" pitchFamily="34" charset="0"/>
                <a:ea typeface="宋体" panose="02010600030101010101" pitchFamily="2" charset="-122"/>
                <a:sym typeface="Wingdings" panose="05000000000000000000" pitchFamily="2" charset="2"/>
              </a:rPr>
              <a:t>时域上相邻样本间的相关性</a:t>
            </a:r>
            <a:endParaRPr lang="en-US" altLang="zh-CN" dirty="0" smtClean="0">
              <a:latin typeface="Arial" panose="020B0604020202020204" pitchFamily="34" charset="0"/>
              <a:ea typeface="宋体" panose="02010600030101010101" pitchFamily="2" charset="-122"/>
            </a:endParaRPr>
          </a:p>
          <a:p>
            <a:r>
              <a:rPr lang="zh-CN" altLang="en-US" dirty="0" smtClean="0">
                <a:ea typeface="宋体" panose="02010600030101010101" pitchFamily="2" charset="-122"/>
              </a:rPr>
              <a:t>语音特有的短时功率谱密度</a:t>
            </a:r>
            <a:endParaRPr lang="en-US" altLang="zh-CN" dirty="0" smtClean="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某些频率上有峰值，不止一个，最主要的是第一个和第二个</a:t>
            </a:r>
            <a:endParaRPr lang="en-US" altLang="zh-CN" dirty="0" smtClean="0">
              <a:latin typeface="Arial" panose="020B0604020202020204" pitchFamily="34" charset="0"/>
              <a:ea typeface="宋体" panose="02010600030101010101" pitchFamily="2" charset="-122"/>
            </a:endParaRPr>
          </a:p>
          <a:p>
            <a:pPr lvl="1"/>
            <a:r>
              <a:rPr lang="zh-CN" altLang="en-US" dirty="0" smtClean="0">
                <a:latin typeface="Arial" panose="020B0604020202020204" pitchFamily="34" charset="0"/>
                <a:ea typeface="宋体" panose="02010600030101010101" pitchFamily="2" charset="-122"/>
              </a:rPr>
              <a:t>功率谱的细节以基音频率为基础</a:t>
            </a:r>
            <a:endParaRPr lang="zh-CN" altLang="en-US" dirty="0" smtClean="0">
              <a:latin typeface="Arial" panose="020B0604020202020204" pitchFamily="34" charset="0"/>
              <a:ea typeface="宋体" panose="02010600030101010101" pitchFamily="2" charset="-122"/>
            </a:endParaRP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人的听觉感知机理</a:t>
            </a:r>
            <a:endParaRPr lang="zh-CN" altLang="en-US" dirty="0"/>
          </a:p>
        </p:txBody>
      </p:sp>
      <p:sp>
        <p:nvSpPr>
          <p:cNvPr id="3" name="内容占位符 2"/>
          <p:cNvSpPr>
            <a:spLocks noGrp="1"/>
          </p:cNvSpPr>
          <p:nvPr>
            <p:ph idx="1"/>
          </p:nvPr>
        </p:nvSpPr>
        <p:spPr/>
        <p:txBody>
          <a:bodyPr/>
          <a:lstStyle/>
          <a:p>
            <a:r>
              <a:rPr lang="zh-CN" altLang="en-US" dirty="0" smtClean="0"/>
              <a:t>人的听觉具有屏蔽效应</a:t>
            </a:r>
            <a:endParaRPr lang="en-US" altLang="zh-CN" dirty="0" smtClean="0"/>
          </a:p>
          <a:p>
            <a:pPr lvl="1"/>
            <a:r>
              <a:rPr lang="zh-CN" altLang="en-US" dirty="0" smtClean="0"/>
              <a:t>时域掩蔽（异时掩蔽）</a:t>
            </a:r>
            <a:endParaRPr lang="en-US" altLang="zh-CN" dirty="0" smtClean="0"/>
          </a:p>
          <a:p>
            <a:pPr lvl="1"/>
            <a:r>
              <a:rPr lang="zh-CN" altLang="en-US" dirty="0" smtClean="0"/>
              <a:t>频域掩蔽（同时掩蔽）</a:t>
            </a:r>
            <a:endParaRPr lang="en-US" altLang="zh-CN" dirty="0" smtClean="0"/>
          </a:p>
          <a:p>
            <a:r>
              <a:rPr lang="zh-CN" altLang="en-US" dirty="0" smtClean="0"/>
              <a:t>人耳对不同频段的声音的敏感程度不同</a:t>
            </a:r>
            <a:endParaRPr lang="en-US" altLang="zh-CN" dirty="0" smtClean="0"/>
          </a:p>
          <a:p>
            <a:pPr lvl="1"/>
            <a:r>
              <a:rPr lang="en-US" altLang="zh-CN" dirty="0" smtClean="0"/>
              <a:t>3-5kHz</a:t>
            </a:r>
            <a:r>
              <a:rPr lang="zh-CN" altLang="en-US" dirty="0" smtClean="0"/>
              <a:t>最敏感</a:t>
            </a:r>
            <a:endParaRPr lang="en-US" altLang="zh-CN" dirty="0" smtClean="0"/>
          </a:p>
          <a:p>
            <a:pPr lvl="1"/>
            <a:r>
              <a:rPr lang="zh-CN" altLang="zh-CN" dirty="0" smtClean="0"/>
              <a:t>人说话的声音频率通常为</a:t>
            </a:r>
            <a:r>
              <a:rPr lang="en-US" altLang="zh-CN" dirty="0" smtClean="0"/>
              <a:t>300Hz</a:t>
            </a:r>
            <a:r>
              <a:rPr lang="zh-CN" altLang="zh-CN" dirty="0" smtClean="0"/>
              <a:t>～</a:t>
            </a:r>
            <a:r>
              <a:rPr lang="en-US" altLang="zh-CN" dirty="0" smtClean="0"/>
              <a:t>3000 Hz</a:t>
            </a:r>
            <a:r>
              <a:rPr lang="zh-CN" altLang="zh-CN" dirty="0" smtClean="0"/>
              <a:t>（带宽约</a:t>
            </a:r>
            <a:r>
              <a:rPr lang="en-US" altLang="zh-CN" dirty="0" smtClean="0"/>
              <a:t>3kHz</a:t>
            </a:r>
            <a:r>
              <a:rPr lang="zh-CN" altLang="zh-CN" dirty="0" smtClean="0"/>
              <a:t>）</a:t>
            </a:r>
            <a:r>
              <a:rPr lang="zh-CN" altLang="en-US" dirty="0" smtClean="0"/>
              <a:t>，</a:t>
            </a:r>
            <a:r>
              <a:rPr lang="zh-CN" altLang="zh-CN" dirty="0" smtClean="0"/>
              <a:t>与近</a:t>
            </a:r>
            <a:r>
              <a:rPr lang="en-US" altLang="zh-CN" dirty="0" smtClean="0"/>
              <a:t>2</a:t>
            </a:r>
            <a:r>
              <a:rPr lang="zh-CN" altLang="zh-CN" dirty="0" smtClean="0"/>
              <a:t>万赫兹的宽带听觉相比，语音是一种窄带的声音</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ea typeface="宋体" panose="02010600030101010101" pitchFamily="2" charset="-122"/>
              </a:rPr>
              <a:t>音频编码分类</a:t>
            </a:r>
            <a:endParaRPr lang="zh-CN" altLang="en-US" smtClean="0">
              <a:ea typeface="宋体" panose="02010600030101010101" pitchFamily="2" charset="-122"/>
            </a:endParaRPr>
          </a:p>
        </p:txBody>
      </p:sp>
      <p:sp>
        <p:nvSpPr>
          <p:cNvPr id="36867" name="内容占位符 2"/>
          <p:cNvSpPr>
            <a:spLocks noGrp="1"/>
          </p:cNvSpPr>
          <p:nvPr>
            <p:ph idx="1"/>
          </p:nvPr>
        </p:nvSpPr>
        <p:spPr>
          <a:xfrm>
            <a:off x="467544" y="1268760"/>
            <a:ext cx="8352928" cy="4824536"/>
          </a:xfrm>
        </p:spPr>
        <p:txBody>
          <a:bodyPr/>
          <a:lstStyle/>
          <a:p>
            <a:r>
              <a:rPr lang="zh-CN" altLang="en-US" sz="2800" dirty="0" smtClean="0">
                <a:ea typeface="宋体" panose="02010600030101010101" pitchFamily="2" charset="-122"/>
              </a:rPr>
              <a:t>波形编译码器</a:t>
            </a:r>
            <a:endParaRPr lang="en-US" altLang="zh-CN" sz="2800" dirty="0" smtClean="0">
              <a:ea typeface="宋体" panose="02010600030101010101" pitchFamily="2" charset="-122"/>
            </a:endParaRPr>
          </a:p>
          <a:p>
            <a:pPr lvl="1"/>
            <a:r>
              <a:rPr lang="zh-CN" altLang="zh-CN" sz="2400" dirty="0" smtClean="0"/>
              <a:t>不利用生成话音信号的任何知识而产生一种重构信号</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复杂度低，数据率较高，在</a:t>
            </a:r>
            <a:r>
              <a:rPr lang="en-US" altLang="zh-CN" sz="2400" dirty="0" smtClean="0">
                <a:latin typeface="Arial" panose="020B0604020202020204" pitchFamily="34" charset="0"/>
                <a:ea typeface="宋体" panose="02010600030101010101" pitchFamily="2" charset="-122"/>
              </a:rPr>
              <a:t>16kb/s</a:t>
            </a:r>
            <a:r>
              <a:rPr lang="zh-CN" altLang="en-US" sz="2400" dirty="0" smtClean="0">
                <a:latin typeface="Arial" panose="020B0604020202020204" pitchFamily="34" charset="0"/>
                <a:ea typeface="宋体" panose="02010600030101010101" pitchFamily="2" charset="-122"/>
              </a:rPr>
              <a:t>以上，话音质量高</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音源</a:t>
            </a:r>
            <a:r>
              <a:rPr lang="en-US" altLang="zh-CN" sz="2800" dirty="0" smtClean="0">
                <a:ea typeface="宋体" panose="02010600030101010101" pitchFamily="2" charset="-122"/>
              </a:rPr>
              <a:t>/</a:t>
            </a:r>
            <a:r>
              <a:rPr lang="zh-CN" altLang="en-US" sz="2800" dirty="0" smtClean="0">
                <a:ea typeface="宋体" panose="02010600030101010101" pitchFamily="2" charset="-122"/>
              </a:rPr>
              <a:t>参数编译码器</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从波形信号中提取生成话音的参数，通过参数重构话音</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数据率低，在</a:t>
            </a:r>
            <a:r>
              <a:rPr lang="en-US" altLang="zh-CN" sz="2400" dirty="0" smtClean="0">
                <a:latin typeface="Arial" panose="020B0604020202020204" pitchFamily="34" charset="0"/>
                <a:ea typeface="宋体" panose="02010600030101010101" pitchFamily="2" charset="-122"/>
              </a:rPr>
              <a:t>2.4kb/s</a:t>
            </a:r>
            <a:r>
              <a:rPr lang="zh-CN" altLang="en-US" sz="2400" dirty="0" smtClean="0">
                <a:latin typeface="Arial" panose="020B0604020202020204" pitchFamily="34" charset="0"/>
                <a:ea typeface="宋体" panose="02010600030101010101" pitchFamily="2" charset="-122"/>
              </a:rPr>
              <a:t>左右</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还原原信号的质量较差，保密性好，用于军事上</a:t>
            </a:r>
            <a:endParaRPr lang="en-US" altLang="zh-CN" sz="2400" dirty="0" smtClean="0">
              <a:latin typeface="Arial" panose="020B0604020202020204" pitchFamily="34" charset="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受话音生成模型的限制，增加数据率不能改善话音质量</a:t>
            </a:r>
            <a:endParaRPr lang="en-US" altLang="zh-CN" sz="2400" dirty="0" smtClean="0">
              <a:latin typeface="Arial" panose="020B0604020202020204" pitchFamily="34" charset="0"/>
              <a:ea typeface="宋体" panose="02010600030101010101" pitchFamily="2" charset="-122"/>
            </a:endParaRPr>
          </a:p>
          <a:p>
            <a:r>
              <a:rPr lang="zh-CN" altLang="en-US" sz="2800" dirty="0" smtClean="0">
                <a:ea typeface="宋体" panose="02010600030101010101" pitchFamily="2" charset="-122"/>
              </a:rPr>
              <a:t>混合编译码器</a:t>
            </a:r>
            <a:endParaRPr lang="en-US" altLang="zh-CN" sz="2800" dirty="0" smtClean="0">
              <a:ea typeface="宋体" panose="02010600030101010101" pitchFamily="2" charset="-122"/>
            </a:endParaRPr>
          </a:p>
          <a:p>
            <a:pPr lvl="1"/>
            <a:r>
              <a:rPr lang="zh-CN" altLang="en-US" sz="2400" dirty="0" smtClean="0">
                <a:latin typeface="Arial" panose="020B0604020202020204" pitchFamily="34" charset="0"/>
                <a:ea typeface="宋体" panose="02010600030101010101" pitchFamily="2" charset="-122"/>
              </a:rPr>
              <a:t>在较低码率上得到较高的品质</a:t>
            </a:r>
            <a:endParaRPr lang="en-US" altLang="zh-CN" sz="2400" dirty="0" smtClean="0">
              <a:latin typeface="Arial" panose="020B0604020202020204" pitchFamily="34" charset="0"/>
              <a:ea typeface="宋体" panose="02010600030101010101"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spPr>
      <a:bodyPr vert="horz" wrap="square" lIns="91440" tIns="45720" rIns="91440" bIns="45720" numCol="1" anchor="t" anchorCtr="0" compatLnSpc="1"/>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defRPr kumimoji="0" lang="en-US" sz="2400" b="1" i="0" u="none" strike="noStrike" cap="none" normalizeH="0" baseline="0" smtClean="0">
            <a:ln>
              <a:noFill/>
            </a:ln>
            <a:solidFill>
              <a:schemeClr val="tx1"/>
            </a:solidFill>
            <a:effectLst/>
            <a:latin typeface="Verdana" panose="020B0604030504040204"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234TGp_report_light_v2</Template>
  <TotalTime>0</TotalTime>
  <Words>23348</Words>
  <Application>WPS 演示</Application>
  <PresentationFormat>全屏显示(4:3)</PresentationFormat>
  <Paragraphs>3297</Paragraphs>
  <Slides>187</Slides>
  <Notes>32</Notes>
  <HiddenSlides>0</HiddenSlides>
  <MMClips>0</MMClips>
  <ScaleCrop>false</ScaleCrop>
  <HeadingPairs>
    <vt:vector size="8" baseType="variant">
      <vt:variant>
        <vt:lpstr>已用的字体</vt:lpstr>
      </vt:variant>
      <vt:variant>
        <vt:i4>20</vt:i4>
      </vt:variant>
      <vt:variant>
        <vt:lpstr>主题</vt:lpstr>
      </vt:variant>
      <vt:variant>
        <vt:i4>1</vt:i4>
      </vt:variant>
      <vt:variant>
        <vt:lpstr>嵌入 OLE 服务器</vt:lpstr>
      </vt:variant>
      <vt:variant>
        <vt:i4>268</vt:i4>
      </vt:variant>
      <vt:variant>
        <vt:lpstr>幻灯片标题</vt:lpstr>
      </vt:variant>
      <vt:variant>
        <vt:i4>187</vt:i4>
      </vt:variant>
    </vt:vector>
  </HeadingPairs>
  <TitlesOfParts>
    <vt:vector size="476" baseType="lpstr">
      <vt:lpstr>Arial</vt:lpstr>
      <vt:lpstr>宋体</vt:lpstr>
      <vt:lpstr>Wingdings</vt:lpstr>
      <vt:lpstr>Verdana</vt:lpstr>
      <vt:lpstr>Times New Roman</vt:lpstr>
      <vt:lpstr>微软雅黑</vt:lpstr>
      <vt:lpstr>Arial Unicode MS</vt:lpstr>
      <vt:lpstr>楷体_GB2312</vt:lpstr>
      <vt:lpstr>新宋体</vt:lpstr>
      <vt:lpstr>Symbol</vt:lpstr>
      <vt:lpstr>黑体</vt:lpstr>
      <vt:lpstr>Arial Narrow</vt:lpstr>
      <vt:lpstr>楷体_GB2312</vt:lpstr>
      <vt:lpstr>Batang</vt:lpstr>
      <vt:lpstr>Constantia</vt:lpstr>
      <vt:lpstr>隶书</vt:lpstr>
      <vt:lpstr>Times New Roman</vt:lpstr>
      <vt:lpstr>Courier New</vt:lpstr>
      <vt:lpstr>Arial</vt:lpstr>
      <vt:lpstr>华文细黑</vt:lpstr>
      <vt:lpstr>234TGp_report_light_v2</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PBrush</vt:lpstr>
      <vt:lpstr>Equation.3</vt:lpstr>
      <vt:lpstr>Equation.3</vt:lpstr>
      <vt:lpstr>Equation.3</vt:lpstr>
      <vt:lpstr>Word.Picture.8</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Visio.Drawing.11</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Visio.Drawing.11</vt:lpstr>
      <vt:lpstr>Visio.Drawing.11</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Equation.3</vt:lpstr>
      <vt:lpstr>Equation.3</vt:lpstr>
      <vt:lpstr>Equation.3</vt:lpstr>
      <vt:lpstr>Equation.3</vt:lpstr>
      <vt:lpstr>Equation.3</vt:lpstr>
      <vt:lpstr>Equation.3</vt:lpstr>
      <vt:lpstr>Equation.3</vt:lpstr>
      <vt:lpstr>Equation.3</vt:lpstr>
      <vt:lpstr>Equation.3</vt:lpstr>
      <vt:lpstr>Visio.Drawing.11</vt:lpstr>
      <vt:lpstr>Visio.Drawing.11</vt:lpstr>
      <vt:lpstr>Visio.Drawing.11</vt:lpstr>
      <vt:lpstr>Visio.Drawing.11</vt:lpstr>
      <vt:lpstr>Visio.Drawing.11</vt:lpstr>
      <vt:lpstr>Visio.Drawing.11</vt:lpstr>
      <vt:lpstr>Visio.Drawing.11</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Visio.Drawing.11</vt:lpstr>
      <vt:lpstr>Visio.Drawing.11</vt:lpstr>
      <vt:lpstr>Equation.3</vt:lpstr>
      <vt:lpstr>Equation.3</vt:lpstr>
      <vt:lpstr>Equation.3</vt:lpstr>
      <vt:lpstr>Equation.3</vt:lpstr>
      <vt:lpstr>Equation.3</vt:lpstr>
      <vt:lpstr>Equation.3</vt:lpstr>
      <vt:lpstr>Word.Picture.8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Word.Picture.8</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Equation.3</vt:lpstr>
      <vt:lpstr>音频信息的获取与处理 	</vt:lpstr>
      <vt:lpstr>学习内容</vt:lpstr>
      <vt:lpstr>前言</vt:lpstr>
      <vt:lpstr>人机交互角度的音频信号处理</vt:lpstr>
      <vt:lpstr>音频信号的特点</vt:lpstr>
      <vt:lpstr>音频信号分类</vt:lpstr>
      <vt:lpstr>声音的基本概念</vt:lpstr>
      <vt:lpstr>模拟音频</vt:lpstr>
      <vt:lpstr>频域分析——付立叶变换</vt:lpstr>
      <vt:lpstr>付立叶变换的系数</vt:lpstr>
      <vt:lpstr>频谱</vt:lpstr>
      <vt:lpstr>周期信号的频谱特点</vt:lpstr>
      <vt:lpstr>频谱分析举例</vt:lpstr>
      <vt:lpstr>周期T不变，脉冲宽度变化</vt:lpstr>
      <vt:lpstr>周期T不变，脉冲宽度变化</vt:lpstr>
      <vt:lpstr>周期T不变，脉冲宽度变化</vt:lpstr>
      <vt:lpstr>周期T不变，脉冲宽度变化小结</vt:lpstr>
      <vt:lpstr>脉冲宽度不变, 周期T变化</vt:lpstr>
      <vt:lpstr>脉冲宽度不变, 周期T变化</vt:lpstr>
      <vt:lpstr>脉冲宽度不变, 周期T变化</vt:lpstr>
      <vt:lpstr>脉冲宽度不变， 周期T变化小结</vt:lpstr>
      <vt:lpstr>傅立叶变换的几种形式（1）</vt:lpstr>
      <vt:lpstr>傅立叶变换的几种形式（2）</vt:lpstr>
      <vt:lpstr>傅立叶变换的几种形式（3）</vt:lpstr>
      <vt:lpstr>傅立叶变换的几种形式（4）</vt:lpstr>
      <vt:lpstr>傅立叶级数的举例</vt:lpstr>
      <vt:lpstr>傅立叶级数的部分和</vt:lpstr>
      <vt:lpstr>音强</vt:lpstr>
      <vt:lpstr>常见的分贝数量</vt:lpstr>
      <vt:lpstr>声音的三要素——响度</vt:lpstr>
      <vt:lpstr>等响曲线</vt:lpstr>
      <vt:lpstr>对等响曲线的理解</vt:lpstr>
      <vt:lpstr>声音的三要素——音调</vt:lpstr>
      <vt:lpstr>音高-频率曲线</vt:lpstr>
      <vt:lpstr>声音的三要素——音色</vt:lpstr>
      <vt:lpstr>复音的基频与谐频</vt:lpstr>
      <vt:lpstr>掩蔽效应</vt:lpstr>
      <vt:lpstr>频域掩蔽效应示意图</vt:lpstr>
      <vt:lpstr>不同纯音的掩蔽效应</vt:lpstr>
      <vt:lpstr>时域掩蔽效应示意图</vt:lpstr>
      <vt:lpstr>声音心理学与实际物理量的关系</vt:lpstr>
      <vt:lpstr>模拟与数字信号</vt:lpstr>
      <vt:lpstr>判断模拟与数字信号的方法</vt:lpstr>
      <vt:lpstr>音频数字化</vt:lpstr>
      <vt:lpstr>数字化方法（三步曲）</vt:lpstr>
      <vt:lpstr>采样、量化、编码的示意图</vt:lpstr>
      <vt:lpstr>音频数字化的步骤—采样</vt:lpstr>
      <vt:lpstr>采样定理说明——采样信号的频谱</vt:lpstr>
      <vt:lpstr>采样定理说明——混频现象</vt:lpstr>
      <vt:lpstr>采样定理说明——时域角度</vt:lpstr>
      <vt:lpstr>音频数字化的步骤—量化</vt:lpstr>
      <vt:lpstr>量化的各个物理量含义</vt:lpstr>
      <vt:lpstr>衡量量化器的指标</vt:lpstr>
      <vt:lpstr>均匀量化</vt:lpstr>
      <vt:lpstr>量化误差与输入电压之间的关系</vt:lpstr>
      <vt:lpstr>均匀量化器</vt:lpstr>
      <vt:lpstr>均匀量化信噪比</vt:lpstr>
      <vt:lpstr>均匀分布信号通过均匀量化器</vt:lpstr>
      <vt:lpstr>对量化噪声的讨论</vt:lpstr>
      <vt:lpstr>非均匀量化</vt:lpstr>
      <vt:lpstr>语音信号的非均匀量化</vt:lpstr>
      <vt:lpstr>压缩器与扩张器</vt:lpstr>
      <vt:lpstr>非均匀量化的实现</vt:lpstr>
      <vt:lpstr>压扩特性的数学分析（1）</vt:lpstr>
      <vt:lpstr>压扩特性的数学分析（2）</vt:lpstr>
      <vt:lpstr>非均匀量化的压扩特性</vt:lpstr>
      <vt:lpstr>μ律对数压扩特性</vt:lpstr>
      <vt:lpstr>μ律信噪比改善举例</vt:lpstr>
      <vt:lpstr>μ =100时信噪比的改善程度</vt:lpstr>
      <vt:lpstr>A律对数压扩特性</vt:lpstr>
      <vt:lpstr>广泛采用的对数压扩律</vt:lpstr>
      <vt:lpstr>13折线法近似实现A律压扩</vt:lpstr>
      <vt:lpstr>完整的13折线特性</vt:lpstr>
      <vt:lpstr>13折线近似A律压缩特性</vt:lpstr>
      <vt:lpstr>A=87.6与 13 折线压缩特性的比较</vt:lpstr>
      <vt:lpstr>A律13折线的码字安排</vt:lpstr>
      <vt:lpstr>折叠二进制码</vt:lpstr>
      <vt:lpstr>13折线的量化间隔</vt:lpstr>
      <vt:lpstr>A律特性简化</vt:lpstr>
      <vt:lpstr>15折线法近似实现μ律压扩</vt:lpstr>
      <vt:lpstr>15折线近似实现μ律</vt:lpstr>
      <vt:lpstr>13折线和15折线对比</vt:lpstr>
      <vt:lpstr>非均匀量化和均匀量化</vt:lpstr>
      <vt:lpstr>采样与量化常用的参数</vt:lpstr>
      <vt:lpstr>采样量化举例</vt:lpstr>
      <vt:lpstr>重构后的信号</vt:lpstr>
      <vt:lpstr>减小失真的措施</vt:lpstr>
      <vt:lpstr>采样保持电路及其信号波形</vt:lpstr>
      <vt:lpstr>并联比较型A/D转换器</vt:lpstr>
      <vt:lpstr>并联比较型A/D转换器的转换关系 </vt:lpstr>
      <vt:lpstr>并联比较型A/D转换器的优缺点</vt:lpstr>
      <vt:lpstr>逐次渐进型A/D转换器电路原理图</vt:lpstr>
      <vt:lpstr>权电阻网络D/A转换器</vt:lpstr>
      <vt:lpstr>数字音频的存储</vt:lpstr>
      <vt:lpstr>音频数字化的步骤—编码</vt:lpstr>
      <vt:lpstr>时域信息的冗余</vt:lpstr>
      <vt:lpstr>频域信息的冗余</vt:lpstr>
      <vt:lpstr>人的听觉感知机理</vt:lpstr>
      <vt:lpstr>音频编码分类</vt:lpstr>
      <vt:lpstr>普通编译码器的音质与数据率</vt:lpstr>
      <vt:lpstr>脉冲调制</vt:lpstr>
      <vt:lpstr>PCM（脉冲编码调制）示意图</vt:lpstr>
      <vt:lpstr>PCM通信系统原理图</vt:lpstr>
      <vt:lpstr>PCM信号形成过程示意图</vt:lpstr>
      <vt:lpstr>PCM编码举例</vt:lpstr>
      <vt:lpstr>比特率和波特率</vt:lpstr>
      <vt:lpstr>PCM系统的带宽</vt:lpstr>
      <vt:lpstr>多电平信号举例</vt:lpstr>
      <vt:lpstr>PCM系统的噪声</vt:lpstr>
      <vt:lpstr>PCM系统的量化噪声</vt:lpstr>
      <vt:lpstr>PCM系统的加性噪声</vt:lpstr>
      <vt:lpstr>对PCM系统噪声的讨论</vt:lpstr>
      <vt:lpstr>PCM在通信中的应用</vt:lpstr>
      <vt:lpstr>频分复用举例</vt:lpstr>
      <vt:lpstr>时分复用举例—北美的T1信道</vt:lpstr>
      <vt:lpstr>T1载波的帧结构</vt:lpstr>
      <vt:lpstr>时分复用举例—欧洲的E1标准</vt:lpstr>
      <vt:lpstr>E1载波的帧结构</vt:lpstr>
      <vt:lpstr>多次复用的数据传输率</vt:lpstr>
      <vt:lpstr>DM（增量调制）</vt:lpstr>
      <vt:lpstr>增量调制的工作过程（1）</vt:lpstr>
      <vt:lpstr>增量调制的工作过程（2）</vt:lpstr>
      <vt:lpstr>增量调制的具体实现</vt:lpstr>
      <vt:lpstr>增量调制器原理框图</vt:lpstr>
      <vt:lpstr>增量调制器各处波形示意图（1）</vt:lpstr>
      <vt:lpstr>增量调制器各处波形示意图（2）</vt:lpstr>
      <vt:lpstr>增量调制解调器原理框图及各处波形</vt:lpstr>
      <vt:lpstr>增量调制中存在的问题—斜率过载</vt:lpstr>
      <vt:lpstr>增量调制中存在的问题—粒状噪声</vt:lpstr>
      <vt:lpstr>增量调制的量化噪声</vt:lpstr>
      <vt:lpstr>减小量化噪声的讨论</vt:lpstr>
      <vt:lpstr>斜率过载的例题</vt:lpstr>
      <vt:lpstr>增量调制的相关讨论（1）</vt:lpstr>
      <vt:lpstr>增量调制的相关讨论（2）</vt:lpstr>
      <vt:lpstr>增量调制的相关讨论（3）</vt:lpstr>
      <vt:lpstr>增量总和调制</vt:lpstr>
      <vt:lpstr>增量总和调制和解调的框图</vt:lpstr>
      <vt:lpstr>DPCM（差分脉冲编码调制）</vt:lpstr>
      <vt:lpstr>DPCM原理图</vt:lpstr>
      <vt:lpstr>DPCM的信噪比（1）</vt:lpstr>
      <vt:lpstr>DPCM的信噪比（2）</vt:lpstr>
      <vt:lpstr>APCM（自适应脉冲编码调制）</vt:lpstr>
      <vt:lpstr>APCM原理图</vt:lpstr>
      <vt:lpstr>ADPCM（自适应差分脉冲编码调制）</vt:lpstr>
      <vt:lpstr>PowerPoint 演示文稿</vt:lpstr>
      <vt:lpstr>音源编译码器—线性预测编码（LPC）</vt:lpstr>
      <vt:lpstr>话音生成模型</vt:lpstr>
      <vt:lpstr>LPC的预测误差</vt:lpstr>
      <vt:lpstr>混合编译码器—Abs编译码器</vt:lpstr>
      <vt:lpstr>Abs编译码器的结构</vt:lpstr>
      <vt:lpstr>PowerPoint 演示文稿</vt:lpstr>
      <vt:lpstr>音频编码标准</vt:lpstr>
      <vt:lpstr>音频编码标准—G.722</vt:lpstr>
      <vt:lpstr>G.722 SB-ADPCM原理图</vt:lpstr>
      <vt:lpstr>声音质量的评价（1）</vt:lpstr>
      <vt:lpstr>声音质量的评价（2）</vt:lpstr>
      <vt:lpstr>声音质量的评价（3）</vt:lpstr>
      <vt:lpstr>wave（.wav）</vt:lpstr>
      <vt:lpstr>wav文件结构</vt:lpstr>
      <vt:lpstr>wav音频文件的读取</vt:lpstr>
      <vt:lpstr>wav音频文件的读取</vt:lpstr>
      <vt:lpstr>wav数据bit位置安排方式</vt:lpstr>
      <vt:lpstr>ape(.ape, .mac)</vt:lpstr>
      <vt:lpstr>mp3（.mp3）</vt:lpstr>
      <vt:lpstr>au（.au）</vt:lpstr>
      <vt:lpstr>wma （.wma）</vt:lpstr>
      <vt:lpstr>Real audio （.ra，.rm）</vt:lpstr>
      <vt:lpstr>AC-3（Adaptive Transform Coder 3）</vt:lpstr>
      <vt:lpstr>DTS（Digital Theater System）</vt:lpstr>
      <vt:lpstr>AAC（Advanced Audio Coding）</vt:lpstr>
      <vt:lpstr>音频卡的功能</vt:lpstr>
      <vt:lpstr>音频卡的工作原理</vt:lpstr>
      <vt:lpstr>PowerPoint 演示文稿</vt:lpstr>
      <vt:lpstr>MIDI介绍</vt:lpstr>
      <vt:lpstr>FM生成乐音的基本原理</vt:lpstr>
      <vt:lpstr>乐音样本合成的基本原理</vt:lpstr>
      <vt:lpstr>MIDI数据流</vt:lpstr>
      <vt:lpstr>MIDI消息组成</vt:lpstr>
      <vt:lpstr>MIDI通道号码</vt:lpstr>
      <vt:lpstr>简单MIDI系统组成</vt:lpstr>
      <vt:lpstr>复杂MIDI系统组成</vt:lpstr>
      <vt:lpstr>PC构造的MIDI系统</vt:lpstr>
      <vt:lpstr>语音识别技术</vt:lpstr>
      <vt:lpstr>语音识别的基本原理</vt:lpstr>
      <vt:lpstr>语音识别的基本原理解释</vt:lpstr>
      <vt:lpstr>语音识别系统的类型</vt:lpstr>
      <vt:lpstr>语音识别的应用</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陈晨</cp:lastModifiedBy>
  <cp:revision>1666</cp:revision>
  <dcterms:created xsi:type="dcterms:W3CDTF">2007-11-04T08:07:00Z</dcterms:created>
  <dcterms:modified xsi:type="dcterms:W3CDTF">2019-12-09T05:45:39Z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